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6.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8.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9.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217.jpg" ContentType="image/jpg"/>
  <Override PartName="/ppt/theme/themeOverride2.xml" ContentType="application/vnd.openxmlformats-officedocument.themeOverride+xml"/>
  <Override PartName="/ppt/tags/tag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 id="2147483678" r:id="rId3"/>
    <p:sldMasterId id="2147483687" r:id="rId4"/>
    <p:sldMasterId id="2147483727" r:id="rId5"/>
    <p:sldMasterId id="2147483761" r:id="rId6"/>
    <p:sldMasterId id="2147483802" r:id="rId7"/>
    <p:sldMasterId id="2147483835" r:id="rId8"/>
    <p:sldMasterId id="2147483856" r:id="rId9"/>
    <p:sldMasterId id="2147483862" r:id="rId10"/>
  </p:sldMasterIdLst>
  <p:notesMasterIdLst>
    <p:notesMasterId r:id="rId98"/>
  </p:notesMasterIdLst>
  <p:sldIdLst>
    <p:sldId id="2076137761" r:id="rId11"/>
    <p:sldId id="272" r:id="rId12"/>
    <p:sldId id="2076137762" r:id="rId13"/>
    <p:sldId id="259" r:id="rId14"/>
    <p:sldId id="2076136817" r:id="rId15"/>
    <p:sldId id="2076137145" r:id="rId16"/>
    <p:sldId id="4535" r:id="rId17"/>
    <p:sldId id="4610" r:id="rId18"/>
    <p:sldId id="4612" r:id="rId19"/>
    <p:sldId id="4549" r:id="rId20"/>
    <p:sldId id="4547" r:id="rId21"/>
    <p:sldId id="2076137116" r:id="rId22"/>
    <p:sldId id="10393" r:id="rId23"/>
    <p:sldId id="262" r:id="rId24"/>
    <p:sldId id="10392" r:id="rId25"/>
    <p:sldId id="11682" r:id="rId26"/>
    <p:sldId id="2076137776" r:id="rId27"/>
    <p:sldId id="10819" r:id="rId28"/>
    <p:sldId id="2076136495" r:id="rId29"/>
    <p:sldId id="2076136496" r:id="rId30"/>
    <p:sldId id="2044" r:id="rId31"/>
    <p:sldId id="2045" r:id="rId32"/>
    <p:sldId id="2076136503" r:id="rId33"/>
    <p:sldId id="2047" r:id="rId34"/>
    <p:sldId id="359" r:id="rId35"/>
    <p:sldId id="2048" r:id="rId36"/>
    <p:sldId id="1895" r:id="rId37"/>
    <p:sldId id="2076136489" r:id="rId38"/>
    <p:sldId id="2076136490" r:id="rId39"/>
    <p:sldId id="2076136491" r:id="rId40"/>
    <p:sldId id="2076136492" r:id="rId41"/>
    <p:sldId id="2076136493" r:id="rId42"/>
    <p:sldId id="2076136501" r:id="rId43"/>
    <p:sldId id="2076137779" r:id="rId44"/>
    <p:sldId id="1416" r:id="rId45"/>
    <p:sldId id="11671" r:id="rId46"/>
    <p:sldId id="11685" r:id="rId47"/>
    <p:sldId id="2076137498" r:id="rId48"/>
    <p:sldId id="2076136521" r:id="rId49"/>
    <p:sldId id="10549" r:id="rId50"/>
    <p:sldId id="1882" r:id="rId51"/>
    <p:sldId id="4531" r:id="rId52"/>
    <p:sldId id="1722" r:id="rId53"/>
    <p:sldId id="11695" r:id="rId54"/>
    <p:sldId id="11696" r:id="rId55"/>
    <p:sldId id="2076137773" r:id="rId56"/>
    <p:sldId id="2076137781" r:id="rId57"/>
    <p:sldId id="2946" r:id="rId58"/>
    <p:sldId id="2076137783" r:id="rId59"/>
    <p:sldId id="4550" r:id="rId60"/>
    <p:sldId id="4525" r:id="rId61"/>
    <p:sldId id="4564" r:id="rId62"/>
    <p:sldId id="4552" r:id="rId63"/>
    <p:sldId id="368" r:id="rId64"/>
    <p:sldId id="2076137772" r:id="rId65"/>
    <p:sldId id="2076137782" r:id="rId66"/>
    <p:sldId id="2076137784" r:id="rId67"/>
    <p:sldId id="2076137785" r:id="rId68"/>
    <p:sldId id="1761" r:id="rId69"/>
    <p:sldId id="2444" r:id="rId70"/>
    <p:sldId id="2076137774" r:id="rId71"/>
    <p:sldId id="2076137780" r:id="rId72"/>
    <p:sldId id="2076137523" r:id="rId73"/>
    <p:sldId id="399" r:id="rId74"/>
    <p:sldId id="2076137516" r:id="rId75"/>
    <p:sldId id="2076137166" r:id="rId76"/>
    <p:sldId id="2076137189" r:id="rId77"/>
    <p:sldId id="2076137521" r:id="rId78"/>
    <p:sldId id="2076136796" r:id="rId79"/>
    <p:sldId id="2076137517" r:id="rId80"/>
    <p:sldId id="2076137518" r:id="rId81"/>
    <p:sldId id="2076137519" r:id="rId82"/>
    <p:sldId id="2076137520" r:id="rId83"/>
    <p:sldId id="2076137775" r:id="rId84"/>
    <p:sldId id="2076137786" r:id="rId85"/>
    <p:sldId id="2076137777" r:id="rId86"/>
    <p:sldId id="2076137764" r:id="rId87"/>
    <p:sldId id="2076137767" r:id="rId88"/>
    <p:sldId id="2076137766" r:id="rId89"/>
    <p:sldId id="270" r:id="rId90"/>
    <p:sldId id="271" r:id="rId91"/>
    <p:sldId id="276" r:id="rId92"/>
    <p:sldId id="2076137768" r:id="rId93"/>
    <p:sldId id="2076137531" r:id="rId94"/>
    <p:sldId id="264" r:id="rId95"/>
    <p:sldId id="263" r:id="rId96"/>
    <p:sldId id="207613777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80629" autoAdjust="0"/>
  </p:normalViewPr>
  <p:slideViewPr>
    <p:cSldViewPr snapToGrid="0">
      <p:cViewPr varScale="1">
        <p:scale>
          <a:sx n="62" d="100"/>
          <a:sy n="62" d="100"/>
        </p:scale>
        <p:origin x="1354" y="91"/>
      </p:cViewPr>
      <p:guideLst/>
    </p:cSldViewPr>
  </p:slideViewPr>
  <p:outlineViewPr>
    <p:cViewPr>
      <p:scale>
        <a:sx n="33" d="100"/>
        <a:sy n="33" d="100"/>
      </p:scale>
      <p:origin x="0" y="-1225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slide" Target="slides/slide66.xml"/><Relationship Id="rId84" Type="http://schemas.openxmlformats.org/officeDocument/2006/relationships/slide" Target="slides/slide74.xml"/><Relationship Id="rId89" Type="http://schemas.openxmlformats.org/officeDocument/2006/relationships/slide" Target="slides/slide79.xml"/><Relationship Id="rId97" Type="http://schemas.openxmlformats.org/officeDocument/2006/relationships/slide" Target="slides/slide87.xml"/><Relationship Id="rId7" Type="http://schemas.openxmlformats.org/officeDocument/2006/relationships/slideMaster" Target="slideMasters/slideMaster7.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slide" Target="slides/slide64.xml"/><Relationship Id="rId79" Type="http://schemas.openxmlformats.org/officeDocument/2006/relationships/slide" Target="slides/slide69.xml"/><Relationship Id="rId87" Type="http://schemas.openxmlformats.org/officeDocument/2006/relationships/slide" Target="slides/slide77.xml"/><Relationship Id="rId102"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82" Type="http://schemas.openxmlformats.org/officeDocument/2006/relationships/slide" Target="slides/slide72.xml"/><Relationship Id="rId90" Type="http://schemas.openxmlformats.org/officeDocument/2006/relationships/slide" Target="slides/slide80.xml"/><Relationship Id="rId95" Type="http://schemas.openxmlformats.org/officeDocument/2006/relationships/slide" Target="slides/slide85.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slide" Target="slides/slide67.xml"/><Relationship Id="rId100"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slide" Target="slides/slide70.xml"/><Relationship Id="rId85" Type="http://schemas.openxmlformats.org/officeDocument/2006/relationships/slide" Target="slides/slide75.xml"/><Relationship Id="rId93" Type="http://schemas.openxmlformats.org/officeDocument/2006/relationships/slide" Target="slides/slide83.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ycu\Downloads\nProdAppInstance%20by%20ts%20and%20appType.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Sheet1!$C$3</c:f>
              <c:strCache>
                <c:ptCount val="1"/>
                <c:pt idx="0">
                  <c:v>Sum of nProdAppInstance</c:v>
                </c:pt>
              </c:strCache>
            </c:strRef>
          </c:tx>
          <c:spPr>
            <a:solidFill>
              <a:srgbClr val="D59DFF"/>
            </a:solidFill>
            <a:ln>
              <a:solidFill>
                <a:srgbClr val="7030A0"/>
              </a:solidFill>
            </a:ln>
            <a:effectLst/>
          </c:spPr>
          <c:cat>
            <c:multiLvlStrRef>
              <c:f>Sheet1!$A$4:$B$1301</c:f>
              <c:multiLvlStrCache>
                <c:ptCount val="1029"/>
                <c:lvl>
                  <c:pt idx="0">
                    <c:v>Canvas App</c:v>
                  </c:pt>
                  <c:pt idx="1">
                    <c:v>Canvas App</c:v>
                  </c:pt>
                  <c:pt idx="2">
                    <c:v>Canvas App</c:v>
                  </c:pt>
                  <c:pt idx="3">
                    <c:v>Canvas App</c:v>
                  </c:pt>
                  <c:pt idx="4">
                    <c:v>Canvas App</c:v>
                  </c:pt>
                  <c:pt idx="5">
                    <c:v>Canvas App</c:v>
                  </c:pt>
                  <c:pt idx="6">
                    <c:v>Canvas App</c:v>
                  </c:pt>
                  <c:pt idx="7">
                    <c:v>Canvas App</c:v>
                  </c:pt>
                  <c:pt idx="8">
                    <c:v>Canvas App</c:v>
                  </c:pt>
                  <c:pt idx="9">
                    <c:v>Canvas App</c:v>
                  </c:pt>
                  <c:pt idx="10">
                    <c:v>Canvas App</c:v>
                  </c:pt>
                  <c:pt idx="11">
                    <c:v>Canvas App</c:v>
                  </c:pt>
                  <c:pt idx="12">
                    <c:v>Canvas App</c:v>
                  </c:pt>
                  <c:pt idx="13">
                    <c:v>Canvas App</c:v>
                  </c:pt>
                  <c:pt idx="14">
                    <c:v>Canvas App</c:v>
                  </c:pt>
                  <c:pt idx="15">
                    <c:v>Canvas App</c:v>
                  </c:pt>
                  <c:pt idx="16">
                    <c:v>Canvas App</c:v>
                  </c:pt>
                  <c:pt idx="17">
                    <c:v>Canvas App</c:v>
                  </c:pt>
                  <c:pt idx="18">
                    <c:v>Canvas App</c:v>
                  </c:pt>
                  <c:pt idx="19">
                    <c:v>Canvas App</c:v>
                  </c:pt>
                  <c:pt idx="20">
                    <c:v>Canvas App</c:v>
                  </c:pt>
                  <c:pt idx="21">
                    <c:v>Canvas App</c:v>
                  </c:pt>
                  <c:pt idx="22">
                    <c:v>Canvas App</c:v>
                  </c:pt>
                  <c:pt idx="23">
                    <c:v>Canvas App</c:v>
                  </c:pt>
                  <c:pt idx="24">
                    <c:v>Canvas App</c:v>
                  </c:pt>
                  <c:pt idx="25">
                    <c:v>Canvas App</c:v>
                  </c:pt>
                  <c:pt idx="26">
                    <c:v>Canvas App</c:v>
                  </c:pt>
                  <c:pt idx="27">
                    <c:v>Canvas App</c:v>
                  </c:pt>
                  <c:pt idx="28">
                    <c:v>Canvas App</c:v>
                  </c:pt>
                  <c:pt idx="29">
                    <c:v>Canvas App</c:v>
                  </c:pt>
                  <c:pt idx="30">
                    <c:v>Canvas App</c:v>
                  </c:pt>
                  <c:pt idx="31">
                    <c:v>Canvas App</c:v>
                  </c:pt>
                  <c:pt idx="32">
                    <c:v>Canvas App</c:v>
                  </c:pt>
                  <c:pt idx="33">
                    <c:v>Canvas App</c:v>
                  </c:pt>
                  <c:pt idx="34">
                    <c:v>Canvas App</c:v>
                  </c:pt>
                  <c:pt idx="35">
                    <c:v>Canvas App</c:v>
                  </c:pt>
                  <c:pt idx="36">
                    <c:v>Canvas App</c:v>
                  </c:pt>
                  <c:pt idx="37">
                    <c:v>Canvas App</c:v>
                  </c:pt>
                  <c:pt idx="38">
                    <c:v>Canvas App</c:v>
                  </c:pt>
                  <c:pt idx="39">
                    <c:v>Canvas App</c:v>
                  </c:pt>
                  <c:pt idx="40">
                    <c:v>Canvas App</c:v>
                  </c:pt>
                  <c:pt idx="41">
                    <c:v>Canvas App</c:v>
                  </c:pt>
                  <c:pt idx="42">
                    <c:v>Canvas App</c:v>
                  </c:pt>
                  <c:pt idx="43">
                    <c:v>Canvas App</c:v>
                  </c:pt>
                  <c:pt idx="44">
                    <c:v>Canvas App</c:v>
                  </c:pt>
                  <c:pt idx="45">
                    <c:v>Canvas App</c:v>
                  </c:pt>
                  <c:pt idx="46">
                    <c:v>Canvas App</c:v>
                  </c:pt>
                  <c:pt idx="47">
                    <c:v>Canvas App</c:v>
                  </c:pt>
                  <c:pt idx="48">
                    <c:v>Canvas App</c:v>
                  </c:pt>
                  <c:pt idx="49">
                    <c:v>Canvas App</c:v>
                  </c:pt>
                  <c:pt idx="50">
                    <c:v>Canvas App</c:v>
                  </c:pt>
                  <c:pt idx="51">
                    <c:v>Canvas App</c:v>
                  </c:pt>
                  <c:pt idx="52">
                    <c:v>Canvas App</c:v>
                  </c:pt>
                  <c:pt idx="53">
                    <c:v>Canvas App</c:v>
                  </c:pt>
                  <c:pt idx="54">
                    <c:v>Canvas App</c:v>
                  </c:pt>
                  <c:pt idx="55">
                    <c:v>Canvas App</c:v>
                  </c:pt>
                  <c:pt idx="56">
                    <c:v>Canvas App</c:v>
                  </c:pt>
                  <c:pt idx="57">
                    <c:v>Canvas App</c:v>
                  </c:pt>
                  <c:pt idx="58">
                    <c:v>Canvas App</c:v>
                  </c:pt>
                  <c:pt idx="59">
                    <c:v>Canvas App</c:v>
                  </c:pt>
                  <c:pt idx="60">
                    <c:v>Canvas App</c:v>
                  </c:pt>
                  <c:pt idx="61">
                    <c:v>Canvas App</c:v>
                  </c:pt>
                  <c:pt idx="62">
                    <c:v>Canvas App</c:v>
                  </c:pt>
                  <c:pt idx="63">
                    <c:v>Canvas App</c:v>
                  </c:pt>
                  <c:pt idx="64">
                    <c:v>Canvas App</c:v>
                  </c:pt>
                  <c:pt idx="65">
                    <c:v>Canvas App</c:v>
                  </c:pt>
                  <c:pt idx="66">
                    <c:v>Canvas App</c:v>
                  </c:pt>
                  <c:pt idx="67">
                    <c:v>Canvas App</c:v>
                  </c:pt>
                  <c:pt idx="68">
                    <c:v>Canvas App</c:v>
                  </c:pt>
                  <c:pt idx="69">
                    <c:v>Canvas App</c:v>
                  </c:pt>
                  <c:pt idx="70">
                    <c:v>Canvas App</c:v>
                  </c:pt>
                  <c:pt idx="71">
                    <c:v>Canvas App</c:v>
                  </c:pt>
                  <c:pt idx="72">
                    <c:v>Canvas App</c:v>
                  </c:pt>
                  <c:pt idx="73">
                    <c:v>Canvas App</c:v>
                  </c:pt>
                  <c:pt idx="74">
                    <c:v>Canvas App</c:v>
                  </c:pt>
                  <c:pt idx="75">
                    <c:v>Canvas App</c:v>
                  </c:pt>
                  <c:pt idx="76">
                    <c:v>Canvas App</c:v>
                  </c:pt>
                  <c:pt idx="77">
                    <c:v>Canvas App</c:v>
                  </c:pt>
                  <c:pt idx="78">
                    <c:v>Canvas App</c:v>
                  </c:pt>
                  <c:pt idx="79">
                    <c:v>Canvas App</c:v>
                  </c:pt>
                  <c:pt idx="80">
                    <c:v>Canvas App</c:v>
                  </c:pt>
                  <c:pt idx="81">
                    <c:v>Canvas App</c:v>
                  </c:pt>
                  <c:pt idx="82">
                    <c:v>Canvas App</c:v>
                  </c:pt>
                  <c:pt idx="83">
                    <c:v>Canvas App</c:v>
                  </c:pt>
                  <c:pt idx="84">
                    <c:v>Canvas App</c:v>
                  </c:pt>
                  <c:pt idx="85">
                    <c:v>Canvas App</c:v>
                  </c:pt>
                  <c:pt idx="86">
                    <c:v>Canvas App</c:v>
                  </c:pt>
                  <c:pt idx="87">
                    <c:v>Canvas App</c:v>
                  </c:pt>
                  <c:pt idx="88">
                    <c:v>Canvas App</c:v>
                  </c:pt>
                  <c:pt idx="89">
                    <c:v>Canvas App</c:v>
                  </c:pt>
                  <c:pt idx="90">
                    <c:v>Canvas App</c:v>
                  </c:pt>
                  <c:pt idx="91">
                    <c:v>Canvas App</c:v>
                  </c:pt>
                  <c:pt idx="92">
                    <c:v>Canvas App</c:v>
                  </c:pt>
                  <c:pt idx="93">
                    <c:v>Canvas App</c:v>
                  </c:pt>
                  <c:pt idx="94">
                    <c:v>Canvas App</c:v>
                  </c:pt>
                  <c:pt idx="95">
                    <c:v>Canvas App</c:v>
                  </c:pt>
                  <c:pt idx="96">
                    <c:v>Canvas App</c:v>
                  </c:pt>
                  <c:pt idx="97">
                    <c:v>Canvas App</c:v>
                  </c:pt>
                  <c:pt idx="98">
                    <c:v>Canvas App</c:v>
                  </c:pt>
                  <c:pt idx="99">
                    <c:v>Canvas App</c:v>
                  </c:pt>
                  <c:pt idx="100">
                    <c:v>Canvas App</c:v>
                  </c:pt>
                  <c:pt idx="101">
                    <c:v>Canvas App</c:v>
                  </c:pt>
                  <c:pt idx="102">
                    <c:v>Canvas App</c:v>
                  </c:pt>
                  <c:pt idx="103">
                    <c:v>Canvas App</c:v>
                  </c:pt>
                  <c:pt idx="104">
                    <c:v>Canvas App</c:v>
                  </c:pt>
                  <c:pt idx="105">
                    <c:v>Canvas App</c:v>
                  </c:pt>
                  <c:pt idx="106">
                    <c:v>Canvas App</c:v>
                  </c:pt>
                  <c:pt idx="107">
                    <c:v>Canvas App</c:v>
                  </c:pt>
                  <c:pt idx="108">
                    <c:v>Canvas App</c:v>
                  </c:pt>
                  <c:pt idx="109">
                    <c:v>Canvas App</c:v>
                  </c:pt>
                  <c:pt idx="110">
                    <c:v>Canvas App</c:v>
                  </c:pt>
                  <c:pt idx="111">
                    <c:v>Canvas App</c:v>
                  </c:pt>
                  <c:pt idx="112">
                    <c:v>Canvas App</c:v>
                  </c:pt>
                  <c:pt idx="113">
                    <c:v>Canvas App</c:v>
                  </c:pt>
                  <c:pt idx="114">
                    <c:v>Canvas App</c:v>
                  </c:pt>
                  <c:pt idx="115">
                    <c:v>Canvas App</c:v>
                  </c:pt>
                  <c:pt idx="116">
                    <c:v>Canvas App</c:v>
                  </c:pt>
                  <c:pt idx="117">
                    <c:v>Canvas App</c:v>
                  </c:pt>
                  <c:pt idx="118">
                    <c:v>Canvas App</c:v>
                  </c:pt>
                  <c:pt idx="119">
                    <c:v>Canvas App</c:v>
                  </c:pt>
                  <c:pt idx="120">
                    <c:v>Canvas App</c:v>
                  </c:pt>
                  <c:pt idx="121">
                    <c:v>Canvas App</c:v>
                  </c:pt>
                  <c:pt idx="122">
                    <c:v>Canvas App</c:v>
                  </c:pt>
                  <c:pt idx="123">
                    <c:v>Canvas App</c:v>
                  </c:pt>
                  <c:pt idx="124">
                    <c:v>Canvas App</c:v>
                  </c:pt>
                  <c:pt idx="125">
                    <c:v>Canvas App</c:v>
                  </c:pt>
                  <c:pt idx="126">
                    <c:v>Canvas App</c:v>
                  </c:pt>
                  <c:pt idx="127">
                    <c:v>Canvas App</c:v>
                  </c:pt>
                  <c:pt idx="128">
                    <c:v>Canvas App</c:v>
                  </c:pt>
                  <c:pt idx="129">
                    <c:v>Canvas App</c:v>
                  </c:pt>
                  <c:pt idx="130">
                    <c:v>Canvas App</c:v>
                  </c:pt>
                  <c:pt idx="131">
                    <c:v>Canvas App</c:v>
                  </c:pt>
                  <c:pt idx="132">
                    <c:v>Canvas App</c:v>
                  </c:pt>
                  <c:pt idx="133">
                    <c:v>Canvas App</c:v>
                  </c:pt>
                  <c:pt idx="134">
                    <c:v>Canvas App</c:v>
                  </c:pt>
                  <c:pt idx="135">
                    <c:v>Canvas App</c:v>
                  </c:pt>
                  <c:pt idx="136">
                    <c:v>Canvas App</c:v>
                  </c:pt>
                  <c:pt idx="137">
                    <c:v>Canvas App</c:v>
                  </c:pt>
                  <c:pt idx="138">
                    <c:v>Canvas App</c:v>
                  </c:pt>
                  <c:pt idx="139">
                    <c:v>Canvas App</c:v>
                  </c:pt>
                  <c:pt idx="140">
                    <c:v>Canvas App</c:v>
                  </c:pt>
                  <c:pt idx="141">
                    <c:v>Canvas App</c:v>
                  </c:pt>
                  <c:pt idx="142">
                    <c:v>Canvas App</c:v>
                  </c:pt>
                  <c:pt idx="143">
                    <c:v>Canvas App</c:v>
                  </c:pt>
                  <c:pt idx="144">
                    <c:v>Canvas App</c:v>
                  </c:pt>
                  <c:pt idx="145">
                    <c:v>Canvas App</c:v>
                  </c:pt>
                  <c:pt idx="146">
                    <c:v>Canvas App</c:v>
                  </c:pt>
                  <c:pt idx="147">
                    <c:v>Canvas App</c:v>
                  </c:pt>
                  <c:pt idx="148">
                    <c:v>Canvas App</c:v>
                  </c:pt>
                  <c:pt idx="149">
                    <c:v>Canvas App</c:v>
                  </c:pt>
                  <c:pt idx="150">
                    <c:v>Canvas App</c:v>
                  </c:pt>
                  <c:pt idx="151">
                    <c:v>Canvas App</c:v>
                  </c:pt>
                  <c:pt idx="152">
                    <c:v>Canvas App</c:v>
                  </c:pt>
                  <c:pt idx="153">
                    <c:v>Canvas App</c:v>
                  </c:pt>
                  <c:pt idx="154">
                    <c:v>Canvas App</c:v>
                  </c:pt>
                  <c:pt idx="155">
                    <c:v>Canvas App</c:v>
                  </c:pt>
                  <c:pt idx="156">
                    <c:v>Canvas App</c:v>
                  </c:pt>
                  <c:pt idx="157">
                    <c:v>Canvas App</c:v>
                  </c:pt>
                  <c:pt idx="158">
                    <c:v>Canvas App</c:v>
                  </c:pt>
                  <c:pt idx="159">
                    <c:v>Canvas App</c:v>
                  </c:pt>
                  <c:pt idx="160">
                    <c:v>Canvas App</c:v>
                  </c:pt>
                  <c:pt idx="161">
                    <c:v>Canvas App</c:v>
                  </c:pt>
                  <c:pt idx="162">
                    <c:v>Canvas App</c:v>
                  </c:pt>
                  <c:pt idx="163">
                    <c:v>Canvas App</c:v>
                  </c:pt>
                  <c:pt idx="164">
                    <c:v>Canvas App</c:v>
                  </c:pt>
                  <c:pt idx="165">
                    <c:v>Canvas App</c:v>
                  </c:pt>
                  <c:pt idx="166">
                    <c:v>Canvas App</c:v>
                  </c:pt>
                  <c:pt idx="167">
                    <c:v>Canvas App</c:v>
                  </c:pt>
                  <c:pt idx="168">
                    <c:v>Canvas App</c:v>
                  </c:pt>
                  <c:pt idx="169">
                    <c:v>Canvas App</c:v>
                  </c:pt>
                  <c:pt idx="170">
                    <c:v>Canvas App</c:v>
                  </c:pt>
                  <c:pt idx="171">
                    <c:v>Canvas App</c:v>
                  </c:pt>
                  <c:pt idx="172">
                    <c:v>Canvas App</c:v>
                  </c:pt>
                  <c:pt idx="173">
                    <c:v>Canvas App</c:v>
                  </c:pt>
                  <c:pt idx="174">
                    <c:v>Canvas App</c:v>
                  </c:pt>
                  <c:pt idx="175">
                    <c:v>Canvas App</c:v>
                  </c:pt>
                  <c:pt idx="176">
                    <c:v>Canvas App</c:v>
                  </c:pt>
                  <c:pt idx="177">
                    <c:v>Canvas App</c:v>
                  </c:pt>
                  <c:pt idx="178">
                    <c:v>Canvas App</c:v>
                  </c:pt>
                  <c:pt idx="179">
                    <c:v>Canvas App</c:v>
                  </c:pt>
                  <c:pt idx="180">
                    <c:v>Canvas App</c:v>
                  </c:pt>
                  <c:pt idx="181">
                    <c:v>Canvas App</c:v>
                  </c:pt>
                  <c:pt idx="182">
                    <c:v>Canvas App</c:v>
                  </c:pt>
                  <c:pt idx="183">
                    <c:v>Canvas App</c:v>
                  </c:pt>
                  <c:pt idx="184">
                    <c:v>Canvas App</c:v>
                  </c:pt>
                  <c:pt idx="185">
                    <c:v>Canvas App</c:v>
                  </c:pt>
                  <c:pt idx="186">
                    <c:v>Canvas App</c:v>
                  </c:pt>
                  <c:pt idx="187">
                    <c:v>Canvas App</c:v>
                  </c:pt>
                  <c:pt idx="188">
                    <c:v>Canvas App</c:v>
                  </c:pt>
                  <c:pt idx="189">
                    <c:v>Canvas App</c:v>
                  </c:pt>
                  <c:pt idx="190">
                    <c:v>Canvas App</c:v>
                  </c:pt>
                  <c:pt idx="191">
                    <c:v>Canvas App</c:v>
                  </c:pt>
                  <c:pt idx="192">
                    <c:v>Canvas App</c:v>
                  </c:pt>
                  <c:pt idx="193">
                    <c:v>Canvas App</c:v>
                  </c:pt>
                  <c:pt idx="194">
                    <c:v>Canvas App</c:v>
                  </c:pt>
                  <c:pt idx="195">
                    <c:v>Canvas App</c:v>
                  </c:pt>
                  <c:pt idx="196">
                    <c:v>Canvas App</c:v>
                  </c:pt>
                  <c:pt idx="197">
                    <c:v>Canvas App</c:v>
                  </c:pt>
                  <c:pt idx="198">
                    <c:v>Canvas App</c:v>
                  </c:pt>
                  <c:pt idx="199">
                    <c:v>Canvas App</c:v>
                  </c:pt>
                  <c:pt idx="200">
                    <c:v>Canvas App</c:v>
                  </c:pt>
                  <c:pt idx="201">
                    <c:v>Canvas App</c:v>
                  </c:pt>
                  <c:pt idx="202">
                    <c:v>Canvas App</c:v>
                  </c:pt>
                  <c:pt idx="203">
                    <c:v>Canvas App</c:v>
                  </c:pt>
                  <c:pt idx="204">
                    <c:v>Canvas App</c:v>
                  </c:pt>
                  <c:pt idx="205">
                    <c:v>Canvas App</c:v>
                  </c:pt>
                  <c:pt idx="206">
                    <c:v>Canvas App</c:v>
                  </c:pt>
                  <c:pt idx="207">
                    <c:v>Canvas App</c:v>
                  </c:pt>
                  <c:pt idx="208">
                    <c:v>Canvas App</c:v>
                  </c:pt>
                  <c:pt idx="209">
                    <c:v>Canvas App</c:v>
                  </c:pt>
                  <c:pt idx="210">
                    <c:v>Canvas App</c:v>
                  </c:pt>
                  <c:pt idx="211">
                    <c:v>Canvas App</c:v>
                  </c:pt>
                  <c:pt idx="212">
                    <c:v>Canvas App</c:v>
                  </c:pt>
                  <c:pt idx="213">
                    <c:v>Canvas App</c:v>
                  </c:pt>
                  <c:pt idx="214">
                    <c:v>Canvas App</c:v>
                  </c:pt>
                  <c:pt idx="215">
                    <c:v>Canvas App</c:v>
                  </c:pt>
                  <c:pt idx="216">
                    <c:v>Canvas App</c:v>
                  </c:pt>
                  <c:pt idx="217">
                    <c:v>Canvas App</c:v>
                  </c:pt>
                  <c:pt idx="218">
                    <c:v>Canvas App</c:v>
                  </c:pt>
                  <c:pt idx="219">
                    <c:v>Canvas App</c:v>
                  </c:pt>
                  <c:pt idx="220">
                    <c:v>Canvas App</c:v>
                  </c:pt>
                  <c:pt idx="221">
                    <c:v>Canvas App</c:v>
                  </c:pt>
                  <c:pt idx="222">
                    <c:v>Canvas App</c:v>
                  </c:pt>
                  <c:pt idx="223">
                    <c:v>Canvas App</c:v>
                  </c:pt>
                  <c:pt idx="224">
                    <c:v>Canvas App</c:v>
                  </c:pt>
                  <c:pt idx="225">
                    <c:v>Canvas App</c:v>
                  </c:pt>
                  <c:pt idx="226">
                    <c:v>Canvas App</c:v>
                  </c:pt>
                  <c:pt idx="227">
                    <c:v>Canvas App</c:v>
                  </c:pt>
                  <c:pt idx="228">
                    <c:v>Canvas App</c:v>
                  </c:pt>
                  <c:pt idx="229">
                    <c:v>Canvas App</c:v>
                  </c:pt>
                  <c:pt idx="230">
                    <c:v>Canvas App</c:v>
                  </c:pt>
                  <c:pt idx="231">
                    <c:v>Canvas App</c:v>
                  </c:pt>
                  <c:pt idx="232">
                    <c:v>Canvas App</c:v>
                  </c:pt>
                  <c:pt idx="233">
                    <c:v>Canvas App</c:v>
                  </c:pt>
                  <c:pt idx="234">
                    <c:v>Canvas App</c:v>
                  </c:pt>
                  <c:pt idx="235">
                    <c:v>Canvas App</c:v>
                  </c:pt>
                  <c:pt idx="236">
                    <c:v>Canvas App</c:v>
                  </c:pt>
                  <c:pt idx="237">
                    <c:v>Canvas App</c:v>
                  </c:pt>
                  <c:pt idx="238">
                    <c:v>Canvas App</c:v>
                  </c:pt>
                  <c:pt idx="239">
                    <c:v>Canvas App</c:v>
                  </c:pt>
                  <c:pt idx="240">
                    <c:v>Canvas App</c:v>
                  </c:pt>
                  <c:pt idx="241">
                    <c:v>Canvas App</c:v>
                  </c:pt>
                  <c:pt idx="242">
                    <c:v>Canvas App</c:v>
                  </c:pt>
                  <c:pt idx="243">
                    <c:v>Canvas App</c:v>
                  </c:pt>
                  <c:pt idx="244">
                    <c:v>Canvas App</c:v>
                  </c:pt>
                  <c:pt idx="245">
                    <c:v>Canvas App</c:v>
                  </c:pt>
                  <c:pt idx="246">
                    <c:v>Canvas App</c:v>
                  </c:pt>
                  <c:pt idx="247">
                    <c:v>Canvas App</c:v>
                  </c:pt>
                  <c:pt idx="248">
                    <c:v>Canvas App</c:v>
                  </c:pt>
                  <c:pt idx="249">
                    <c:v>Canvas App</c:v>
                  </c:pt>
                  <c:pt idx="250">
                    <c:v>Canvas App</c:v>
                  </c:pt>
                  <c:pt idx="251">
                    <c:v>Canvas App</c:v>
                  </c:pt>
                  <c:pt idx="252">
                    <c:v>Canvas App</c:v>
                  </c:pt>
                  <c:pt idx="253">
                    <c:v>Canvas App</c:v>
                  </c:pt>
                  <c:pt idx="254">
                    <c:v>Canvas App</c:v>
                  </c:pt>
                  <c:pt idx="255">
                    <c:v>Canvas App</c:v>
                  </c:pt>
                  <c:pt idx="256">
                    <c:v>Canvas App</c:v>
                  </c:pt>
                  <c:pt idx="257">
                    <c:v>Canvas App</c:v>
                  </c:pt>
                  <c:pt idx="258">
                    <c:v>Canvas App</c:v>
                  </c:pt>
                  <c:pt idx="259">
                    <c:v>Canvas App</c:v>
                  </c:pt>
                  <c:pt idx="260">
                    <c:v>Canvas App</c:v>
                  </c:pt>
                  <c:pt idx="261">
                    <c:v>Canvas App</c:v>
                  </c:pt>
                  <c:pt idx="262">
                    <c:v>Canvas App</c:v>
                  </c:pt>
                  <c:pt idx="263">
                    <c:v>Canvas App</c:v>
                  </c:pt>
                  <c:pt idx="264">
                    <c:v>Canvas App</c:v>
                  </c:pt>
                  <c:pt idx="265">
                    <c:v>Canvas App</c:v>
                  </c:pt>
                  <c:pt idx="266">
                    <c:v>Canvas App</c:v>
                  </c:pt>
                  <c:pt idx="267">
                    <c:v>Canvas App</c:v>
                  </c:pt>
                  <c:pt idx="268">
                    <c:v>Canvas App</c:v>
                  </c:pt>
                  <c:pt idx="269">
                    <c:v>Canvas App</c:v>
                  </c:pt>
                  <c:pt idx="270">
                    <c:v>Canvas App</c:v>
                  </c:pt>
                  <c:pt idx="271">
                    <c:v>Canvas App</c:v>
                  </c:pt>
                  <c:pt idx="272">
                    <c:v>Canvas App</c:v>
                  </c:pt>
                  <c:pt idx="273">
                    <c:v>Canvas App</c:v>
                  </c:pt>
                  <c:pt idx="274">
                    <c:v>Canvas App</c:v>
                  </c:pt>
                  <c:pt idx="275">
                    <c:v>Canvas App</c:v>
                  </c:pt>
                  <c:pt idx="276">
                    <c:v>Canvas App</c:v>
                  </c:pt>
                  <c:pt idx="277">
                    <c:v>Canvas App</c:v>
                  </c:pt>
                  <c:pt idx="278">
                    <c:v>Canvas App</c:v>
                  </c:pt>
                  <c:pt idx="279">
                    <c:v>Canvas App</c:v>
                  </c:pt>
                  <c:pt idx="280">
                    <c:v>Canvas App</c:v>
                  </c:pt>
                  <c:pt idx="281">
                    <c:v>Canvas App</c:v>
                  </c:pt>
                  <c:pt idx="282">
                    <c:v>Canvas App</c:v>
                  </c:pt>
                  <c:pt idx="283">
                    <c:v>Canvas App</c:v>
                  </c:pt>
                  <c:pt idx="284">
                    <c:v>Canvas App</c:v>
                  </c:pt>
                  <c:pt idx="285">
                    <c:v>Canvas App</c:v>
                  </c:pt>
                  <c:pt idx="286">
                    <c:v>Canvas App</c:v>
                  </c:pt>
                  <c:pt idx="287">
                    <c:v>Canvas App</c:v>
                  </c:pt>
                  <c:pt idx="288">
                    <c:v>Canvas App</c:v>
                  </c:pt>
                  <c:pt idx="289">
                    <c:v>Canvas App</c:v>
                  </c:pt>
                  <c:pt idx="290">
                    <c:v>Canvas App</c:v>
                  </c:pt>
                  <c:pt idx="291">
                    <c:v>Canvas App</c:v>
                  </c:pt>
                  <c:pt idx="292">
                    <c:v>Canvas App</c:v>
                  </c:pt>
                  <c:pt idx="293">
                    <c:v>Canvas App</c:v>
                  </c:pt>
                  <c:pt idx="294">
                    <c:v>Canvas App</c:v>
                  </c:pt>
                  <c:pt idx="295">
                    <c:v>Canvas App</c:v>
                  </c:pt>
                  <c:pt idx="296">
                    <c:v>Canvas App</c:v>
                  </c:pt>
                  <c:pt idx="297">
                    <c:v>Canvas App</c:v>
                  </c:pt>
                  <c:pt idx="298">
                    <c:v>Canvas App</c:v>
                  </c:pt>
                  <c:pt idx="299">
                    <c:v>Canvas App</c:v>
                  </c:pt>
                  <c:pt idx="300">
                    <c:v>Canvas App</c:v>
                  </c:pt>
                  <c:pt idx="301">
                    <c:v>Canvas App</c:v>
                  </c:pt>
                  <c:pt idx="302">
                    <c:v>Canvas App</c:v>
                  </c:pt>
                  <c:pt idx="303">
                    <c:v>Canvas App</c:v>
                  </c:pt>
                  <c:pt idx="304">
                    <c:v>Canvas App</c:v>
                  </c:pt>
                  <c:pt idx="305">
                    <c:v>Canvas App</c:v>
                  </c:pt>
                  <c:pt idx="306">
                    <c:v>Canvas App</c:v>
                  </c:pt>
                  <c:pt idx="307">
                    <c:v>Canvas App</c:v>
                  </c:pt>
                  <c:pt idx="308">
                    <c:v>Canvas App</c:v>
                  </c:pt>
                  <c:pt idx="309">
                    <c:v>Canvas App</c:v>
                  </c:pt>
                  <c:pt idx="310">
                    <c:v>Canvas App</c:v>
                  </c:pt>
                  <c:pt idx="311">
                    <c:v>Canvas App</c:v>
                  </c:pt>
                  <c:pt idx="312">
                    <c:v>Canvas App</c:v>
                  </c:pt>
                  <c:pt idx="313">
                    <c:v>Canvas App</c:v>
                  </c:pt>
                  <c:pt idx="314">
                    <c:v>Canvas App</c:v>
                  </c:pt>
                  <c:pt idx="315">
                    <c:v>Canvas App</c:v>
                  </c:pt>
                  <c:pt idx="316">
                    <c:v>Canvas App</c:v>
                  </c:pt>
                  <c:pt idx="317">
                    <c:v>Canvas App</c:v>
                  </c:pt>
                  <c:pt idx="318">
                    <c:v>Canvas App</c:v>
                  </c:pt>
                  <c:pt idx="319">
                    <c:v>Canvas App</c:v>
                  </c:pt>
                  <c:pt idx="320">
                    <c:v>Canvas App</c:v>
                  </c:pt>
                  <c:pt idx="321">
                    <c:v>Canvas App</c:v>
                  </c:pt>
                  <c:pt idx="322">
                    <c:v>Canvas App</c:v>
                  </c:pt>
                  <c:pt idx="323">
                    <c:v>Canvas App</c:v>
                  </c:pt>
                  <c:pt idx="324">
                    <c:v>Canvas App</c:v>
                  </c:pt>
                  <c:pt idx="325">
                    <c:v>Canvas App</c:v>
                  </c:pt>
                  <c:pt idx="326">
                    <c:v>Canvas App</c:v>
                  </c:pt>
                  <c:pt idx="327">
                    <c:v>Canvas App</c:v>
                  </c:pt>
                  <c:pt idx="328">
                    <c:v>Canvas App</c:v>
                  </c:pt>
                  <c:pt idx="329">
                    <c:v>Canvas App</c:v>
                  </c:pt>
                  <c:pt idx="330">
                    <c:v>Canvas App</c:v>
                  </c:pt>
                  <c:pt idx="331">
                    <c:v>Canvas App</c:v>
                  </c:pt>
                  <c:pt idx="332">
                    <c:v>Canvas App</c:v>
                  </c:pt>
                  <c:pt idx="333">
                    <c:v>Canvas App</c:v>
                  </c:pt>
                  <c:pt idx="334">
                    <c:v>Canvas App</c:v>
                  </c:pt>
                  <c:pt idx="335">
                    <c:v>Canvas App</c:v>
                  </c:pt>
                  <c:pt idx="336">
                    <c:v>Canvas App</c:v>
                  </c:pt>
                  <c:pt idx="337">
                    <c:v>Canvas App</c:v>
                  </c:pt>
                  <c:pt idx="338">
                    <c:v>Canvas App</c:v>
                  </c:pt>
                  <c:pt idx="339">
                    <c:v>Canvas App</c:v>
                  </c:pt>
                  <c:pt idx="340">
                    <c:v>Canvas App</c:v>
                  </c:pt>
                  <c:pt idx="341">
                    <c:v>Canvas App</c:v>
                  </c:pt>
                  <c:pt idx="342">
                    <c:v>Canvas App</c:v>
                  </c:pt>
                  <c:pt idx="343">
                    <c:v>Canvas App</c:v>
                  </c:pt>
                  <c:pt idx="344">
                    <c:v>Canvas App</c:v>
                  </c:pt>
                  <c:pt idx="345">
                    <c:v>Canvas App</c:v>
                  </c:pt>
                  <c:pt idx="346">
                    <c:v>Canvas App</c:v>
                  </c:pt>
                  <c:pt idx="347">
                    <c:v>Canvas App</c:v>
                  </c:pt>
                  <c:pt idx="348">
                    <c:v>Canvas App</c:v>
                  </c:pt>
                  <c:pt idx="349">
                    <c:v>Canvas App</c:v>
                  </c:pt>
                  <c:pt idx="350">
                    <c:v>Canvas App</c:v>
                  </c:pt>
                  <c:pt idx="351">
                    <c:v>Canvas App</c:v>
                  </c:pt>
                  <c:pt idx="352">
                    <c:v>Canvas App</c:v>
                  </c:pt>
                  <c:pt idx="353">
                    <c:v>Canvas App</c:v>
                  </c:pt>
                  <c:pt idx="354">
                    <c:v>Canvas App</c:v>
                  </c:pt>
                  <c:pt idx="355">
                    <c:v>Canvas App</c:v>
                  </c:pt>
                  <c:pt idx="356">
                    <c:v>Canvas App</c:v>
                  </c:pt>
                  <c:pt idx="357">
                    <c:v>Canvas App</c:v>
                  </c:pt>
                  <c:pt idx="358">
                    <c:v>Canvas App</c:v>
                  </c:pt>
                  <c:pt idx="359">
                    <c:v>Canvas App</c:v>
                  </c:pt>
                  <c:pt idx="360">
                    <c:v>Canvas App</c:v>
                  </c:pt>
                  <c:pt idx="361">
                    <c:v>Canvas App</c:v>
                  </c:pt>
                  <c:pt idx="362">
                    <c:v>Canvas App</c:v>
                  </c:pt>
                  <c:pt idx="363">
                    <c:v>Canvas App</c:v>
                  </c:pt>
                  <c:pt idx="364">
                    <c:v>Canvas App</c:v>
                  </c:pt>
                  <c:pt idx="365">
                    <c:v>Canvas App</c:v>
                  </c:pt>
                  <c:pt idx="366">
                    <c:v>Canvas App</c:v>
                  </c:pt>
                  <c:pt idx="367">
                    <c:v>Canvas App</c:v>
                  </c:pt>
                  <c:pt idx="368">
                    <c:v>Canvas App</c:v>
                  </c:pt>
                  <c:pt idx="369">
                    <c:v>Canvas App</c:v>
                  </c:pt>
                  <c:pt idx="370">
                    <c:v>Canvas App</c:v>
                  </c:pt>
                  <c:pt idx="371">
                    <c:v>Canvas App</c:v>
                  </c:pt>
                  <c:pt idx="372">
                    <c:v>Canvas App</c:v>
                  </c:pt>
                  <c:pt idx="373">
                    <c:v>Canvas App</c:v>
                  </c:pt>
                  <c:pt idx="374">
                    <c:v>Canvas App</c:v>
                  </c:pt>
                  <c:pt idx="375">
                    <c:v>Canvas App</c:v>
                  </c:pt>
                  <c:pt idx="376">
                    <c:v>Canvas App</c:v>
                  </c:pt>
                  <c:pt idx="377">
                    <c:v>Canvas App</c:v>
                  </c:pt>
                  <c:pt idx="378">
                    <c:v>Canvas App</c:v>
                  </c:pt>
                  <c:pt idx="379">
                    <c:v>Canvas App</c:v>
                  </c:pt>
                  <c:pt idx="380">
                    <c:v>Canvas App</c:v>
                  </c:pt>
                  <c:pt idx="381">
                    <c:v>Canvas App</c:v>
                  </c:pt>
                  <c:pt idx="382">
                    <c:v>Canvas App</c:v>
                  </c:pt>
                  <c:pt idx="383">
                    <c:v>Canvas App</c:v>
                  </c:pt>
                  <c:pt idx="384">
                    <c:v>Canvas App</c:v>
                  </c:pt>
                  <c:pt idx="385">
                    <c:v>Canvas App</c:v>
                  </c:pt>
                  <c:pt idx="386">
                    <c:v>Canvas App</c:v>
                  </c:pt>
                  <c:pt idx="387">
                    <c:v>Canvas App</c:v>
                  </c:pt>
                  <c:pt idx="388">
                    <c:v>Canvas App</c:v>
                  </c:pt>
                  <c:pt idx="389">
                    <c:v>Canvas App</c:v>
                  </c:pt>
                  <c:pt idx="390">
                    <c:v>Canvas App</c:v>
                  </c:pt>
                  <c:pt idx="391">
                    <c:v>Canvas App</c:v>
                  </c:pt>
                  <c:pt idx="392">
                    <c:v>Canvas App</c:v>
                  </c:pt>
                  <c:pt idx="393">
                    <c:v>Canvas App</c:v>
                  </c:pt>
                  <c:pt idx="394">
                    <c:v>Canvas App</c:v>
                  </c:pt>
                  <c:pt idx="395">
                    <c:v>Canvas App</c:v>
                  </c:pt>
                  <c:pt idx="396">
                    <c:v>Canvas App</c:v>
                  </c:pt>
                  <c:pt idx="397">
                    <c:v>Canvas App</c:v>
                  </c:pt>
                  <c:pt idx="398">
                    <c:v>Canvas App</c:v>
                  </c:pt>
                  <c:pt idx="399">
                    <c:v>Canvas App</c:v>
                  </c:pt>
                  <c:pt idx="400">
                    <c:v>Canvas App</c:v>
                  </c:pt>
                  <c:pt idx="401">
                    <c:v>Canvas App</c:v>
                  </c:pt>
                  <c:pt idx="402">
                    <c:v>Canvas App</c:v>
                  </c:pt>
                  <c:pt idx="403">
                    <c:v>Canvas App</c:v>
                  </c:pt>
                  <c:pt idx="404">
                    <c:v>Canvas App</c:v>
                  </c:pt>
                  <c:pt idx="405">
                    <c:v>Canvas App</c:v>
                  </c:pt>
                  <c:pt idx="406">
                    <c:v>Canvas App</c:v>
                  </c:pt>
                  <c:pt idx="407">
                    <c:v>Canvas App</c:v>
                  </c:pt>
                  <c:pt idx="408">
                    <c:v>Canvas App</c:v>
                  </c:pt>
                  <c:pt idx="409">
                    <c:v>Canvas App</c:v>
                  </c:pt>
                  <c:pt idx="410">
                    <c:v>Canvas App</c:v>
                  </c:pt>
                  <c:pt idx="411">
                    <c:v>Canvas App</c:v>
                  </c:pt>
                  <c:pt idx="412">
                    <c:v>Canvas App</c:v>
                  </c:pt>
                  <c:pt idx="413">
                    <c:v>Canvas App</c:v>
                  </c:pt>
                  <c:pt idx="414">
                    <c:v>Canvas App</c:v>
                  </c:pt>
                  <c:pt idx="415">
                    <c:v>Canvas App</c:v>
                  </c:pt>
                  <c:pt idx="416">
                    <c:v>Canvas App</c:v>
                  </c:pt>
                  <c:pt idx="417">
                    <c:v>Canvas App</c:v>
                  </c:pt>
                  <c:pt idx="418">
                    <c:v>Canvas App</c:v>
                  </c:pt>
                  <c:pt idx="419">
                    <c:v>Canvas App</c:v>
                  </c:pt>
                  <c:pt idx="420">
                    <c:v>Canvas App</c:v>
                  </c:pt>
                  <c:pt idx="421">
                    <c:v>Canvas App</c:v>
                  </c:pt>
                  <c:pt idx="422">
                    <c:v>Canvas App</c:v>
                  </c:pt>
                  <c:pt idx="423">
                    <c:v>Canvas App</c:v>
                  </c:pt>
                  <c:pt idx="424">
                    <c:v>Canvas App</c:v>
                  </c:pt>
                  <c:pt idx="425">
                    <c:v>Canvas App</c:v>
                  </c:pt>
                  <c:pt idx="426">
                    <c:v>Canvas App</c:v>
                  </c:pt>
                  <c:pt idx="427">
                    <c:v>Canvas App</c:v>
                  </c:pt>
                  <c:pt idx="428">
                    <c:v>Canvas App</c:v>
                  </c:pt>
                  <c:pt idx="429">
                    <c:v>Canvas App</c:v>
                  </c:pt>
                  <c:pt idx="430">
                    <c:v>Canvas App</c:v>
                  </c:pt>
                  <c:pt idx="431">
                    <c:v>Canvas App</c:v>
                  </c:pt>
                  <c:pt idx="432">
                    <c:v>Canvas App</c:v>
                  </c:pt>
                  <c:pt idx="433">
                    <c:v>Canvas App</c:v>
                  </c:pt>
                  <c:pt idx="434">
                    <c:v>Canvas App</c:v>
                  </c:pt>
                  <c:pt idx="435">
                    <c:v>Canvas App</c:v>
                  </c:pt>
                  <c:pt idx="436">
                    <c:v>Canvas App</c:v>
                  </c:pt>
                  <c:pt idx="437">
                    <c:v>Canvas App</c:v>
                  </c:pt>
                  <c:pt idx="438">
                    <c:v>Canvas App</c:v>
                  </c:pt>
                  <c:pt idx="439">
                    <c:v>Canvas App</c:v>
                  </c:pt>
                  <c:pt idx="440">
                    <c:v>Canvas App</c:v>
                  </c:pt>
                  <c:pt idx="441">
                    <c:v>Canvas App</c:v>
                  </c:pt>
                  <c:pt idx="442">
                    <c:v>Canvas App</c:v>
                  </c:pt>
                  <c:pt idx="443">
                    <c:v>Canvas App</c:v>
                  </c:pt>
                  <c:pt idx="444">
                    <c:v>Canvas App</c:v>
                  </c:pt>
                  <c:pt idx="445">
                    <c:v>Canvas App</c:v>
                  </c:pt>
                  <c:pt idx="446">
                    <c:v>Canvas App</c:v>
                  </c:pt>
                  <c:pt idx="447">
                    <c:v>Canvas App</c:v>
                  </c:pt>
                  <c:pt idx="448">
                    <c:v>Canvas App</c:v>
                  </c:pt>
                  <c:pt idx="449">
                    <c:v>Canvas App</c:v>
                  </c:pt>
                  <c:pt idx="450">
                    <c:v>Canvas App</c:v>
                  </c:pt>
                  <c:pt idx="451">
                    <c:v>Canvas App</c:v>
                  </c:pt>
                  <c:pt idx="452">
                    <c:v>Canvas App</c:v>
                  </c:pt>
                  <c:pt idx="453">
                    <c:v>Canvas App</c:v>
                  </c:pt>
                  <c:pt idx="454">
                    <c:v>Canvas App</c:v>
                  </c:pt>
                  <c:pt idx="455">
                    <c:v>Canvas App</c:v>
                  </c:pt>
                  <c:pt idx="456">
                    <c:v>Canvas App</c:v>
                  </c:pt>
                  <c:pt idx="457">
                    <c:v>Canvas App</c:v>
                  </c:pt>
                  <c:pt idx="458">
                    <c:v>Canvas App</c:v>
                  </c:pt>
                  <c:pt idx="459">
                    <c:v>Canvas App</c:v>
                  </c:pt>
                  <c:pt idx="460">
                    <c:v>Canvas App</c:v>
                  </c:pt>
                  <c:pt idx="461">
                    <c:v>Canvas App</c:v>
                  </c:pt>
                  <c:pt idx="462">
                    <c:v>Canvas App</c:v>
                  </c:pt>
                  <c:pt idx="463">
                    <c:v>Canvas App</c:v>
                  </c:pt>
                  <c:pt idx="464">
                    <c:v>Canvas App</c:v>
                  </c:pt>
                  <c:pt idx="465">
                    <c:v>Canvas App</c:v>
                  </c:pt>
                  <c:pt idx="466">
                    <c:v>Canvas App</c:v>
                  </c:pt>
                  <c:pt idx="467">
                    <c:v>Canvas App</c:v>
                  </c:pt>
                  <c:pt idx="468">
                    <c:v>Canvas App</c:v>
                  </c:pt>
                  <c:pt idx="469">
                    <c:v>Canvas App</c:v>
                  </c:pt>
                  <c:pt idx="470">
                    <c:v>Canvas App</c:v>
                  </c:pt>
                  <c:pt idx="471">
                    <c:v>Canvas App</c:v>
                  </c:pt>
                  <c:pt idx="472">
                    <c:v>Canvas App</c:v>
                  </c:pt>
                  <c:pt idx="473">
                    <c:v>Canvas App</c:v>
                  </c:pt>
                  <c:pt idx="474">
                    <c:v>Canvas App</c:v>
                  </c:pt>
                  <c:pt idx="475">
                    <c:v>Canvas App</c:v>
                  </c:pt>
                  <c:pt idx="476">
                    <c:v>Canvas App</c:v>
                  </c:pt>
                  <c:pt idx="477">
                    <c:v>Canvas App</c:v>
                  </c:pt>
                  <c:pt idx="478">
                    <c:v>Canvas App</c:v>
                  </c:pt>
                  <c:pt idx="479">
                    <c:v>Canvas App</c:v>
                  </c:pt>
                  <c:pt idx="480">
                    <c:v>Canvas App</c:v>
                  </c:pt>
                  <c:pt idx="481">
                    <c:v>Canvas App</c:v>
                  </c:pt>
                  <c:pt idx="482">
                    <c:v>Canvas App</c:v>
                  </c:pt>
                  <c:pt idx="483">
                    <c:v>Canvas App</c:v>
                  </c:pt>
                  <c:pt idx="484">
                    <c:v>Canvas App</c:v>
                  </c:pt>
                  <c:pt idx="485">
                    <c:v>Canvas App</c:v>
                  </c:pt>
                  <c:pt idx="486">
                    <c:v>Canvas App</c:v>
                  </c:pt>
                  <c:pt idx="487">
                    <c:v>Canvas App</c:v>
                  </c:pt>
                  <c:pt idx="488">
                    <c:v>Canvas App</c:v>
                  </c:pt>
                  <c:pt idx="489">
                    <c:v>Canvas App</c:v>
                  </c:pt>
                  <c:pt idx="490">
                    <c:v>Canvas App</c:v>
                  </c:pt>
                  <c:pt idx="491">
                    <c:v>Canvas App</c:v>
                  </c:pt>
                  <c:pt idx="492">
                    <c:v>Canvas App</c:v>
                  </c:pt>
                  <c:pt idx="493">
                    <c:v>Canvas App</c:v>
                  </c:pt>
                  <c:pt idx="494">
                    <c:v>Canvas App</c:v>
                  </c:pt>
                  <c:pt idx="495">
                    <c:v>Canvas App</c:v>
                  </c:pt>
                  <c:pt idx="496">
                    <c:v>Canvas App</c:v>
                  </c:pt>
                  <c:pt idx="497">
                    <c:v>Canvas App</c:v>
                  </c:pt>
                  <c:pt idx="498">
                    <c:v>Canvas App</c:v>
                  </c:pt>
                  <c:pt idx="499">
                    <c:v>Canvas App</c:v>
                  </c:pt>
                  <c:pt idx="500">
                    <c:v>Canvas App</c:v>
                  </c:pt>
                  <c:pt idx="501">
                    <c:v>Canvas App</c:v>
                  </c:pt>
                  <c:pt idx="502">
                    <c:v>Canvas App</c:v>
                  </c:pt>
                  <c:pt idx="503">
                    <c:v>Canvas App</c:v>
                  </c:pt>
                  <c:pt idx="504">
                    <c:v>Canvas App</c:v>
                  </c:pt>
                  <c:pt idx="505">
                    <c:v>Canvas App</c:v>
                  </c:pt>
                  <c:pt idx="506">
                    <c:v>Canvas App</c:v>
                  </c:pt>
                  <c:pt idx="507">
                    <c:v>Canvas App</c:v>
                  </c:pt>
                  <c:pt idx="508">
                    <c:v>Canvas App</c:v>
                  </c:pt>
                  <c:pt idx="509">
                    <c:v>Canvas App</c:v>
                  </c:pt>
                  <c:pt idx="510">
                    <c:v>Canvas App</c:v>
                  </c:pt>
                  <c:pt idx="511">
                    <c:v>Canvas App</c:v>
                  </c:pt>
                  <c:pt idx="512">
                    <c:v>Canvas App</c:v>
                  </c:pt>
                  <c:pt idx="513">
                    <c:v>Canvas App</c:v>
                  </c:pt>
                  <c:pt idx="514">
                    <c:v>Canvas App</c:v>
                  </c:pt>
                  <c:pt idx="515">
                    <c:v>Canvas App</c:v>
                  </c:pt>
                  <c:pt idx="516">
                    <c:v>Canvas App</c:v>
                  </c:pt>
                  <c:pt idx="517">
                    <c:v>Canvas App</c:v>
                  </c:pt>
                  <c:pt idx="518">
                    <c:v>Canvas App</c:v>
                  </c:pt>
                  <c:pt idx="519">
                    <c:v>Canvas App</c:v>
                  </c:pt>
                  <c:pt idx="520">
                    <c:v>Canvas App</c:v>
                  </c:pt>
                  <c:pt idx="521">
                    <c:v>Canvas App</c:v>
                  </c:pt>
                  <c:pt idx="522">
                    <c:v>Canvas App</c:v>
                  </c:pt>
                  <c:pt idx="523">
                    <c:v>Canvas App</c:v>
                  </c:pt>
                  <c:pt idx="524">
                    <c:v>Canvas App</c:v>
                  </c:pt>
                  <c:pt idx="525">
                    <c:v>Canvas App</c:v>
                  </c:pt>
                  <c:pt idx="526">
                    <c:v>Canvas App</c:v>
                  </c:pt>
                  <c:pt idx="527">
                    <c:v>Canvas App</c:v>
                  </c:pt>
                  <c:pt idx="528">
                    <c:v>Canvas App</c:v>
                  </c:pt>
                  <c:pt idx="529">
                    <c:v>Canvas App</c:v>
                  </c:pt>
                  <c:pt idx="530">
                    <c:v>Canvas App</c:v>
                  </c:pt>
                  <c:pt idx="531">
                    <c:v>Canvas App</c:v>
                  </c:pt>
                  <c:pt idx="532">
                    <c:v>Canvas App</c:v>
                  </c:pt>
                  <c:pt idx="533">
                    <c:v>Canvas App</c:v>
                  </c:pt>
                  <c:pt idx="534">
                    <c:v>Canvas App</c:v>
                  </c:pt>
                  <c:pt idx="535">
                    <c:v>Canvas App</c:v>
                  </c:pt>
                  <c:pt idx="536">
                    <c:v>Canvas App</c:v>
                  </c:pt>
                  <c:pt idx="537">
                    <c:v>Canvas App</c:v>
                  </c:pt>
                  <c:pt idx="538">
                    <c:v>Canvas App</c:v>
                  </c:pt>
                  <c:pt idx="539">
                    <c:v>Canvas App</c:v>
                  </c:pt>
                  <c:pt idx="540">
                    <c:v>Canvas App</c:v>
                  </c:pt>
                  <c:pt idx="541">
                    <c:v>Canvas App</c:v>
                  </c:pt>
                  <c:pt idx="542">
                    <c:v>Canvas App</c:v>
                  </c:pt>
                  <c:pt idx="543">
                    <c:v>Canvas App</c:v>
                  </c:pt>
                  <c:pt idx="544">
                    <c:v>Canvas App</c:v>
                  </c:pt>
                  <c:pt idx="545">
                    <c:v>Canvas App</c:v>
                  </c:pt>
                  <c:pt idx="546">
                    <c:v>Canvas App</c:v>
                  </c:pt>
                  <c:pt idx="547">
                    <c:v>Canvas App</c:v>
                  </c:pt>
                  <c:pt idx="548">
                    <c:v>Canvas App</c:v>
                  </c:pt>
                  <c:pt idx="549">
                    <c:v>Canvas App</c:v>
                  </c:pt>
                  <c:pt idx="550">
                    <c:v>Canvas App</c:v>
                  </c:pt>
                  <c:pt idx="551">
                    <c:v>Canvas App</c:v>
                  </c:pt>
                  <c:pt idx="552">
                    <c:v>Canvas App</c:v>
                  </c:pt>
                  <c:pt idx="553">
                    <c:v>Canvas App</c:v>
                  </c:pt>
                  <c:pt idx="554">
                    <c:v>Canvas App</c:v>
                  </c:pt>
                  <c:pt idx="555">
                    <c:v>Canvas App</c:v>
                  </c:pt>
                  <c:pt idx="556">
                    <c:v>Canvas App</c:v>
                  </c:pt>
                  <c:pt idx="557">
                    <c:v>Canvas App</c:v>
                  </c:pt>
                  <c:pt idx="558">
                    <c:v>Canvas App</c:v>
                  </c:pt>
                  <c:pt idx="559">
                    <c:v>Canvas App</c:v>
                  </c:pt>
                  <c:pt idx="560">
                    <c:v>Canvas App</c:v>
                  </c:pt>
                  <c:pt idx="561">
                    <c:v>Canvas App</c:v>
                  </c:pt>
                  <c:pt idx="562">
                    <c:v>Canvas App</c:v>
                  </c:pt>
                  <c:pt idx="563">
                    <c:v>Canvas App</c:v>
                  </c:pt>
                  <c:pt idx="564">
                    <c:v>Canvas App</c:v>
                  </c:pt>
                  <c:pt idx="565">
                    <c:v>Canvas App</c:v>
                  </c:pt>
                  <c:pt idx="566">
                    <c:v>Canvas App</c:v>
                  </c:pt>
                  <c:pt idx="567">
                    <c:v>Canvas App</c:v>
                  </c:pt>
                  <c:pt idx="568">
                    <c:v>Canvas App</c:v>
                  </c:pt>
                  <c:pt idx="569">
                    <c:v>Canvas App</c:v>
                  </c:pt>
                  <c:pt idx="570">
                    <c:v>Canvas App</c:v>
                  </c:pt>
                  <c:pt idx="571">
                    <c:v>Canvas App</c:v>
                  </c:pt>
                  <c:pt idx="572">
                    <c:v>Canvas App</c:v>
                  </c:pt>
                  <c:pt idx="573">
                    <c:v>Canvas App</c:v>
                  </c:pt>
                  <c:pt idx="574">
                    <c:v>Canvas App</c:v>
                  </c:pt>
                  <c:pt idx="575">
                    <c:v>Canvas App</c:v>
                  </c:pt>
                  <c:pt idx="576">
                    <c:v>Canvas App</c:v>
                  </c:pt>
                  <c:pt idx="577">
                    <c:v>Canvas App</c:v>
                  </c:pt>
                  <c:pt idx="578">
                    <c:v>Canvas App</c:v>
                  </c:pt>
                  <c:pt idx="579">
                    <c:v>Canvas App</c:v>
                  </c:pt>
                  <c:pt idx="580">
                    <c:v>Canvas App</c:v>
                  </c:pt>
                  <c:pt idx="581">
                    <c:v>Canvas App</c:v>
                  </c:pt>
                  <c:pt idx="582">
                    <c:v>Canvas App</c:v>
                  </c:pt>
                  <c:pt idx="583">
                    <c:v>Canvas App</c:v>
                  </c:pt>
                  <c:pt idx="584">
                    <c:v>Canvas App</c:v>
                  </c:pt>
                  <c:pt idx="585">
                    <c:v>Canvas App</c:v>
                  </c:pt>
                  <c:pt idx="586">
                    <c:v>Canvas App</c:v>
                  </c:pt>
                  <c:pt idx="587">
                    <c:v>Canvas App</c:v>
                  </c:pt>
                  <c:pt idx="588">
                    <c:v>Canvas App</c:v>
                  </c:pt>
                  <c:pt idx="589">
                    <c:v>Canvas App</c:v>
                  </c:pt>
                  <c:pt idx="590">
                    <c:v>Canvas App</c:v>
                  </c:pt>
                  <c:pt idx="591">
                    <c:v>Canvas App</c:v>
                  </c:pt>
                  <c:pt idx="592">
                    <c:v>Canvas App</c:v>
                  </c:pt>
                  <c:pt idx="593">
                    <c:v>Canvas App</c:v>
                  </c:pt>
                  <c:pt idx="594">
                    <c:v>Canvas App</c:v>
                  </c:pt>
                  <c:pt idx="595">
                    <c:v>Canvas App</c:v>
                  </c:pt>
                  <c:pt idx="596">
                    <c:v>Canvas App</c:v>
                  </c:pt>
                  <c:pt idx="597">
                    <c:v>Canvas App</c:v>
                  </c:pt>
                  <c:pt idx="598">
                    <c:v>Canvas App</c:v>
                  </c:pt>
                  <c:pt idx="599">
                    <c:v>Canvas App</c:v>
                  </c:pt>
                  <c:pt idx="600">
                    <c:v>Canvas App</c:v>
                  </c:pt>
                  <c:pt idx="601">
                    <c:v>Canvas App</c:v>
                  </c:pt>
                  <c:pt idx="602">
                    <c:v>Canvas App</c:v>
                  </c:pt>
                  <c:pt idx="603">
                    <c:v>Canvas App</c:v>
                  </c:pt>
                  <c:pt idx="604">
                    <c:v>Canvas App</c:v>
                  </c:pt>
                  <c:pt idx="605">
                    <c:v>Canvas App</c:v>
                  </c:pt>
                  <c:pt idx="606">
                    <c:v>Canvas App</c:v>
                  </c:pt>
                  <c:pt idx="607">
                    <c:v>Canvas App</c:v>
                  </c:pt>
                  <c:pt idx="608">
                    <c:v>Canvas App</c:v>
                  </c:pt>
                  <c:pt idx="609">
                    <c:v>Canvas App</c:v>
                  </c:pt>
                  <c:pt idx="610">
                    <c:v>Canvas App</c:v>
                  </c:pt>
                  <c:pt idx="611">
                    <c:v>Canvas App</c:v>
                  </c:pt>
                  <c:pt idx="612">
                    <c:v>Canvas App</c:v>
                  </c:pt>
                  <c:pt idx="613">
                    <c:v>Canvas App</c:v>
                  </c:pt>
                  <c:pt idx="614">
                    <c:v>Canvas App</c:v>
                  </c:pt>
                  <c:pt idx="615">
                    <c:v>Canvas App</c:v>
                  </c:pt>
                  <c:pt idx="616">
                    <c:v>Canvas App</c:v>
                  </c:pt>
                  <c:pt idx="617">
                    <c:v>Canvas App</c:v>
                  </c:pt>
                  <c:pt idx="618">
                    <c:v>Canvas App</c:v>
                  </c:pt>
                  <c:pt idx="619">
                    <c:v>Canvas App</c:v>
                  </c:pt>
                  <c:pt idx="620">
                    <c:v>Canvas App</c:v>
                  </c:pt>
                  <c:pt idx="621">
                    <c:v>Canvas App</c:v>
                  </c:pt>
                  <c:pt idx="622">
                    <c:v>Canvas App</c:v>
                  </c:pt>
                  <c:pt idx="623">
                    <c:v>Canvas App</c:v>
                  </c:pt>
                  <c:pt idx="624">
                    <c:v>Canvas App</c:v>
                  </c:pt>
                  <c:pt idx="625">
                    <c:v>Canvas App</c:v>
                  </c:pt>
                  <c:pt idx="626">
                    <c:v>Canvas App</c:v>
                  </c:pt>
                  <c:pt idx="627">
                    <c:v>Canvas App</c:v>
                  </c:pt>
                  <c:pt idx="628">
                    <c:v>Canvas App</c:v>
                  </c:pt>
                  <c:pt idx="629">
                    <c:v>Canvas App</c:v>
                  </c:pt>
                  <c:pt idx="630">
                    <c:v>Canvas App</c:v>
                  </c:pt>
                  <c:pt idx="631">
                    <c:v>Canvas App</c:v>
                  </c:pt>
                  <c:pt idx="632">
                    <c:v>Canvas App</c:v>
                  </c:pt>
                  <c:pt idx="633">
                    <c:v>Canvas App</c:v>
                  </c:pt>
                  <c:pt idx="634">
                    <c:v>Canvas App</c:v>
                  </c:pt>
                  <c:pt idx="635">
                    <c:v>Canvas App</c:v>
                  </c:pt>
                  <c:pt idx="636">
                    <c:v>Canvas App</c:v>
                  </c:pt>
                  <c:pt idx="637">
                    <c:v>Canvas App</c:v>
                  </c:pt>
                  <c:pt idx="638">
                    <c:v>Canvas App</c:v>
                  </c:pt>
                  <c:pt idx="639">
                    <c:v>Canvas App</c:v>
                  </c:pt>
                  <c:pt idx="640">
                    <c:v>Canvas App</c:v>
                  </c:pt>
                  <c:pt idx="641">
                    <c:v>Canvas App</c:v>
                  </c:pt>
                  <c:pt idx="642">
                    <c:v>Canvas App</c:v>
                  </c:pt>
                  <c:pt idx="643">
                    <c:v>Canvas App</c:v>
                  </c:pt>
                  <c:pt idx="644">
                    <c:v>Canvas App</c:v>
                  </c:pt>
                  <c:pt idx="645">
                    <c:v>Canvas App</c:v>
                  </c:pt>
                  <c:pt idx="646">
                    <c:v>Canvas App</c:v>
                  </c:pt>
                  <c:pt idx="647">
                    <c:v>Canvas App</c:v>
                  </c:pt>
                  <c:pt idx="648">
                    <c:v>Canvas App</c:v>
                  </c:pt>
                  <c:pt idx="649">
                    <c:v>Canvas App</c:v>
                  </c:pt>
                  <c:pt idx="650">
                    <c:v>Canvas App</c:v>
                  </c:pt>
                  <c:pt idx="651">
                    <c:v>Canvas App</c:v>
                  </c:pt>
                  <c:pt idx="652">
                    <c:v>Canvas App</c:v>
                  </c:pt>
                  <c:pt idx="653">
                    <c:v>Canvas App</c:v>
                  </c:pt>
                  <c:pt idx="654">
                    <c:v>Canvas App</c:v>
                  </c:pt>
                  <c:pt idx="655">
                    <c:v>Canvas App</c:v>
                  </c:pt>
                  <c:pt idx="656">
                    <c:v>Canvas App</c:v>
                  </c:pt>
                  <c:pt idx="657">
                    <c:v>Canvas App</c:v>
                  </c:pt>
                  <c:pt idx="658">
                    <c:v>Canvas App</c:v>
                  </c:pt>
                  <c:pt idx="659">
                    <c:v>Canvas App</c:v>
                  </c:pt>
                  <c:pt idx="660">
                    <c:v>Canvas App</c:v>
                  </c:pt>
                  <c:pt idx="661">
                    <c:v>Canvas App</c:v>
                  </c:pt>
                  <c:pt idx="662">
                    <c:v>Canvas App</c:v>
                  </c:pt>
                  <c:pt idx="663">
                    <c:v>Canvas App</c:v>
                  </c:pt>
                  <c:pt idx="664">
                    <c:v>Canvas App</c:v>
                  </c:pt>
                  <c:pt idx="665">
                    <c:v>Canvas App</c:v>
                  </c:pt>
                  <c:pt idx="666">
                    <c:v>Canvas App</c:v>
                  </c:pt>
                  <c:pt idx="667">
                    <c:v>Canvas App</c:v>
                  </c:pt>
                  <c:pt idx="668">
                    <c:v>Canvas App</c:v>
                  </c:pt>
                  <c:pt idx="669">
                    <c:v>Canvas App</c:v>
                  </c:pt>
                  <c:pt idx="670">
                    <c:v>Canvas App</c:v>
                  </c:pt>
                  <c:pt idx="671">
                    <c:v>Canvas App</c:v>
                  </c:pt>
                  <c:pt idx="672">
                    <c:v>Canvas App</c:v>
                  </c:pt>
                  <c:pt idx="673">
                    <c:v>Canvas App</c:v>
                  </c:pt>
                  <c:pt idx="674">
                    <c:v>Canvas App</c:v>
                  </c:pt>
                  <c:pt idx="675">
                    <c:v>Canvas App</c:v>
                  </c:pt>
                  <c:pt idx="676">
                    <c:v>Canvas App</c:v>
                  </c:pt>
                  <c:pt idx="677">
                    <c:v>Canvas App</c:v>
                  </c:pt>
                  <c:pt idx="678">
                    <c:v>Canvas App</c:v>
                  </c:pt>
                  <c:pt idx="679">
                    <c:v>Canvas App</c:v>
                  </c:pt>
                  <c:pt idx="680">
                    <c:v>Canvas App</c:v>
                  </c:pt>
                  <c:pt idx="681">
                    <c:v>Canvas App</c:v>
                  </c:pt>
                  <c:pt idx="682">
                    <c:v>Canvas App</c:v>
                  </c:pt>
                  <c:pt idx="683">
                    <c:v>Canvas App</c:v>
                  </c:pt>
                  <c:pt idx="684">
                    <c:v>Canvas App</c:v>
                  </c:pt>
                  <c:pt idx="685">
                    <c:v>Canvas App</c:v>
                  </c:pt>
                  <c:pt idx="686">
                    <c:v>Canvas App</c:v>
                  </c:pt>
                  <c:pt idx="687">
                    <c:v>Canvas App</c:v>
                  </c:pt>
                  <c:pt idx="688">
                    <c:v>Canvas App</c:v>
                  </c:pt>
                  <c:pt idx="689">
                    <c:v>Canvas App</c:v>
                  </c:pt>
                  <c:pt idx="690">
                    <c:v>Canvas App</c:v>
                  </c:pt>
                  <c:pt idx="691">
                    <c:v>Canvas App</c:v>
                  </c:pt>
                  <c:pt idx="692">
                    <c:v>Canvas App</c:v>
                  </c:pt>
                  <c:pt idx="693">
                    <c:v>Canvas App</c:v>
                  </c:pt>
                  <c:pt idx="694">
                    <c:v>Canvas App</c:v>
                  </c:pt>
                  <c:pt idx="695">
                    <c:v>Canvas App</c:v>
                  </c:pt>
                  <c:pt idx="696">
                    <c:v>Canvas App</c:v>
                  </c:pt>
                  <c:pt idx="697">
                    <c:v>Canvas App</c:v>
                  </c:pt>
                  <c:pt idx="698">
                    <c:v>Canvas App</c:v>
                  </c:pt>
                  <c:pt idx="699">
                    <c:v>Canvas App</c:v>
                  </c:pt>
                  <c:pt idx="700">
                    <c:v>Canvas App</c:v>
                  </c:pt>
                  <c:pt idx="701">
                    <c:v>Canvas App</c:v>
                  </c:pt>
                  <c:pt idx="702">
                    <c:v>Canvas App</c:v>
                  </c:pt>
                  <c:pt idx="703">
                    <c:v>Canvas App</c:v>
                  </c:pt>
                  <c:pt idx="704">
                    <c:v>Canvas App</c:v>
                  </c:pt>
                  <c:pt idx="705">
                    <c:v>Canvas App</c:v>
                  </c:pt>
                  <c:pt idx="706">
                    <c:v>Canvas App</c:v>
                  </c:pt>
                  <c:pt idx="707">
                    <c:v>Canvas App</c:v>
                  </c:pt>
                  <c:pt idx="708">
                    <c:v>Canvas App</c:v>
                  </c:pt>
                  <c:pt idx="709">
                    <c:v>Canvas App</c:v>
                  </c:pt>
                  <c:pt idx="710">
                    <c:v>Canvas App</c:v>
                  </c:pt>
                  <c:pt idx="711">
                    <c:v>Canvas App</c:v>
                  </c:pt>
                  <c:pt idx="712">
                    <c:v>Canvas App</c:v>
                  </c:pt>
                  <c:pt idx="713">
                    <c:v>Canvas App</c:v>
                  </c:pt>
                  <c:pt idx="714">
                    <c:v>Canvas App</c:v>
                  </c:pt>
                  <c:pt idx="715">
                    <c:v>Canvas App</c:v>
                  </c:pt>
                  <c:pt idx="716">
                    <c:v>Canvas App</c:v>
                  </c:pt>
                  <c:pt idx="717">
                    <c:v>Canvas App</c:v>
                  </c:pt>
                  <c:pt idx="718">
                    <c:v>Canvas App</c:v>
                  </c:pt>
                  <c:pt idx="719">
                    <c:v>Canvas App</c:v>
                  </c:pt>
                  <c:pt idx="720">
                    <c:v>Canvas App</c:v>
                  </c:pt>
                  <c:pt idx="721">
                    <c:v>Canvas App</c:v>
                  </c:pt>
                  <c:pt idx="722">
                    <c:v>Canvas App</c:v>
                  </c:pt>
                  <c:pt idx="723">
                    <c:v>Canvas App</c:v>
                  </c:pt>
                  <c:pt idx="724">
                    <c:v>Canvas App</c:v>
                  </c:pt>
                  <c:pt idx="725">
                    <c:v>Canvas App</c:v>
                  </c:pt>
                  <c:pt idx="726">
                    <c:v>Canvas App</c:v>
                  </c:pt>
                  <c:pt idx="727">
                    <c:v>Canvas App</c:v>
                  </c:pt>
                  <c:pt idx="728">
                    <c:v>Canvas App</c:v>
                  </c:pt>
                  <c:pt idx="729">
                    <c:v>Canvas App</c:v>
                  </c:pt>
                  <c:pt idx="730">
                    <c:v>Canvas App</c:v>
                  </c:pt>
                  <c:pt idx="731">
                    <c:v>Canvas App</c:v>
                  </c:pt>
                  <c:pt idx="732">
                    <c:v>Canvas App</c:v>
                  </c:pt>
                  <c:pt idx="733">
                    <c:v>Canvas App</c:v>
                  </c:pt>
                  <c:pt idx="734">
                    <c:v>Canvas App</c:v>
                  </c:pt>
                  <c:pt idx="735">
                    <c:v>Canvas App</c:v>
                  </c:pt>
                  <c:pt idx="736">
                    <c:v>Canvas App</c:v>
                  </c:pt>
                  <c:pt idx="737">
                    <c:v>Canvas App</c:v>
                  </c:pt>
                  <c:pt idx="738">
                    <c:v>Canvas App</c:v>
                  </c:pt>
                  <c:pt idx="739">
                    <c:v>Canvas App</c:v>
                  </c:pt>
                  <c:pt idx="740">
                    <c:v>Canvas App</c:v>
                  </c:pt>
                  <c:pt idx="741">
                    <c:v>Canvas App</c:v>
                  </c:pt>
                  <c:pt idx="742">
                    <c:v>Canvas App</c:v>
                  </c:pt>
                  <c:pt idx="743">
                    <c:v>Canvas App</c:v>
                  </c:pt>
                  <c:pt idx="744">
                    <c:v>Canvas App</c:v>
                  </c:pt>
                  <c:pt idx="745">
                    <c:v>Canvas App</c:v>
                  </c:pt>
                  <c:pt idx="746">
                    <c:v>Canvas App</c:v>
                  </c:pt>
                  <c:pt idx="747">
                    <c:v>Canvas App</c:v>
                  </c:pt>
                  <c:pt idx="748">
                    <c:v>Canvas App</c:v>
                  </c:pt>
                  <c:pt idx="749">
                    <c:v>Canvas App</c:v>
                  </c:pt>
                  <c:pt idx="750">
                    <c:v>Canvas App</c:v>
                  </c:pt>
                  <c:pt idx="751">
                    <c:v>Canvas App</c:v>
                  </c:pt>
                  <c:pt idx="752">
                    <c:v>Canvas App</c:v>
                  </c:pt>
                  <c:pt idx="753">
                    <c:v>Canvas App</c:v>
                  </c:pt>
                  <c:pt idx="754">
                    <c:v>Canvas App</c:v>
                  </c:pt>
                  <c:pt idx="755">
                    <c:v>Canvas App</c:v>
                  </c:pt>
                  <c:pt idx="756">
                    <c:v>Canvas App</c:v>
                  </c:pt>
                  <c:pt idx="757">
                    <c:v>Canvas App</c:v>
                  </c:pt>
                  <c:pt idx="758">
                    <c:v>Canvas App</c:v>
                  </c:pt>
                  <c:pt idx="759">
                    <c:v>Canvas App</c:v>
                  </c:pt>
                  <c:pt idx="760">
                    <c:v>Canvas App</c:v>
                  </c:pt>
                  <c:pt idx="761">
                    <c:v>Canvas App</c:v>
                  </c:pt>
                  <c:pt idx="762">
                    <c:v>Canvas App</c:v>
                  </c:pt>
                  <c:pt idx="763">
                    <c:v>Canvas App</c:v>
                  </c:pt>
                  <c:pt idx="764">
                    <c:v>Canvas App</c:v>
                  </c:pt>
                  <c:pt idx="765">
                    <c:v>Canvas App</c:v>
                  </c:pt>
                  <c:pt idx="766">
                    <c:v>Canvas App</c:v>
                  </c:pt>
                  <c:pt idx="767">
                    <c:v>Canvas App</c:v>
                  </c:pt>
                  <c:pt idx="768">
                    <c:v>Canvas App</c:v>
                  </c:pt>
                  <c:pt idx="769">
                    <c:v>Canvas App</c:v>
                  </c:pt>
                  <c:pt idx="770">
                    <c:v>Canvas App</c:v>
                  </c:pt>
                  <c:pt idx="771">
                    <c:v>Canvas App</c:v>
                  </c:pt>
                  <c:pt idx="772">
                    <c:v>Canvas App</c:v>
                  </c:pt>
                  <c:pt idx="773">
                    <c:v>Canvas App</c:v>
                  </c:pt>
                  <c:pt idx="774">
                    <c:v>Canvas App</c:v>
                  </c:pt>
                  <c:pt idx="775">
                    <c:v>Canvas App</c:v>
                  </c:pt>
                  <c:pt idx="776">
                    <c:v>Canvas App</c:v>
                  </c:pt>
                  <c:pt idx="777">
                    <c:v>Canvas App</c:v>
                  </c:pt>
                  <c:pt idx="778">
                    <c:v>Canvas App</c:v>
                  </c:pt>
                  <c:pt idx="779">
                    <c:v>Canvas App</c:v>
                  </c:pt>
                  <c:pt idx="780">
                    <c:v>Canvas App</c:v>
                  </c:pt>
                  <c:pt idx="781">
                    <c:v>Canvas App</c:v>
                  </c:pt>
                  <c:pt idx="782">
                    <c:v>Canvas App</c:v>
                  </c:pt>
                  <c:pt idx="783">
                    <c:v>Canvas App</c:v>
                  </c:pt>
                  <c:pt idx="784">
                    <c:v>Canvas App</c:v>
                  </c:pt>
                  <c:pt idx="785">
                    <c:v>Canvas App</c:v>
                  </c:pt>
                  <c:pt idx="786">
                    <c:v>Canvas App</c:v>
                  </c:pt>
                  <c:pt idx="787">
                    <c:v>Canvas App</c:v>
                  </c:pt>
                  <c:pt idx="788">
                    <c:v>Canvas App</c:v>
                  </c:pt>
                  <c:pt idx="789">
                    <c:v>Canvas App</c:v>
                  </c:pt>
                  <c:pt idx="790">
                    <c:v>Canvas App</c:v>
                  </c:pt>
                  <c:pt idx="791">
                    <c:v>Canvas App</c:v>
                  </c:pt>
                  <c:pt idx="792">
                    <c:v>Canvas App</c:v>
                  </c:pt>
                  <c:pt idx="793">
                    <c:v>Canvas App</c:v>
                  </c:pt>
                  <c:pt idx="794">
                    <c:v>Canvas App</c:v>
                  </c:pt>
                  <c:pt idx="795">
                    <c:v>Canvas App</c:v>
                  </c:pt>
                  <c:pt idx="796">
                    <c:v>Canvas App</c:v>
                  </c:pt>
                  <c:pt idx="797">
                    <c:v>Canvas App</c:v>
                  </c:pt>
                  <c:pt idx="798">
                    <c:v>Canvas App</c:v>
                  </c:pt>
                  <c:pt idx="799">
                    <c:v>Canvas App</c:v>
                  </c:pt>
                  <c:pt idx="800">
                    <c:v>Canvas App</c:v>
                  </c:pt>
                  <c:pt idx="801">
                    <c:v>Canvas App</c:v>
                  </c:pt>
                  <c:pt idx="802">
                    <c:v>Canvas App</c:v>
                  </c:pt>
                  <c:pt idx="803">
                    <c:v>Canvas App</c:v>
                  </c:pt>
                  <c:pt idx="804">
                    <c:v>Canvas App</c:v>
                  </c:pt>
                  <c:pt idx="805">
                    <c:v>Canvas App</c:v>
                  </c:pt>
                  <c:pt idx="806">
                    <c:v>Canvas App</c:v>
                  </c:pt>
                  <c:pt idx="807">
                    <c:v>Canvas App</c:v>
                  </c:pt>
                  <c:pt idx="808">
                    <c:v>Canvas App</c:v>
                  </c:pt>
                  <c:pt idx="809">
                    <c:v>Canvas App</c:v>
                  </c:pt>
                  <c:pt idx="810">
                    <c:v>Canvas App</c:v>
                  </c:pt>
                  <c:pt idx="811">
                    <c:v>Canvas App</c:v>
                  </c:pt>
                  <c:pt idx="812">
                    <c:v>Canvas App</c:v>
                  </c:pt>
                  <c:pt idx="813">
                    <c:v>Canvas App</c:v>
                  </c:pt>
                  <c:pt idx="814">
                    <c:v>Canvas App</c:v>
                  </c:pt>
                  <c:pt idx="815">
                    <c:v>Canvas App</c:v>
                  </c:pt>
                  <c:pt idx="816">
                    <c:v>Canvas App</c:v>
                  </c:pt>
                  <c:pt idx="817">
                    <c:v>Canvas App</c:v>
                  </c:pt>
                  <c:pt idx="818">
                    <c:v>Canvas App</c:v>
                  </c:pt>
                  <c:pt idx="819">
                    <c:v>Canvas App</c:v>
                  </c:pt>
                  <c:pt idx="820">
                    <c:v>Canvas App</c:v>
                  </c:pt>
                  <c:pt idx="821">
                    <c:v>Canvas App</c:v>
                  </c:pt>
                  <c:pt idx="822">
                    <c:v>Canvas App</c:v>
                  </c:pt>
                  <c:pt idx="823">
                    <c:v>Canvas App</c:v>
                  </c:pt>
                  <c:pt idx="824">
                    <c:v>Canvas App</c:v>
                  </c:pt>
                  <c:pt idx="825">
                    <c:v>Canvas App</c:v>
                  </c:pt>
                  <c:pt idx="826">
                    <c:v>Canvas App</c:v>
                  </c:pt>
                  <c:pt idx="827">
                    <c:v>Canvas App</c:v>
                  </c:pt>
                  <c:pt idx="828">
                    <c:v>Canvas App</c:v>
                  </c:pt>
                  <c:pt idx="829">
                    <c:v>Canvas App</c:v>
                  </c:pt>
                  <c:pt idx="830">
                    <c:v>Canvas App</c:v>
                  </c:pt>
                  <c:pt idx="831">
                    <c:v>Canvas App</c:v>
                  </c:pt>
                  <c:pt idx="832">
                    <c:v>Canvas App</c:v>
                  </c:pt>
                  <c:pt idx="833">
                    <c:v>Canvas App</c:v>
                  </c:pt>
                  <c:pt idx="834">
                    <c:v>Canvas App</c:v>
                  </c:pt>
                  <c:pt idx="835">
                    <c:v>Canvas App</c:v>
                  </c:pt>
                  <c:pt idx="836">
                    <c:v>Canvas App</c:v>
                  </c:pt>
                  <c:pt idx="837">
                    <c:v>Canvas App</c:v>
                  </c:pt>
                  <c:pt idx="838">
                    <c:v>Canvas App</c:v>
                  </c:pt>
                  <c:pt idx="839">
                    <c:v>Canvas App</c:v>
                  </c:pt>
                  <c:pt idx="840">
                    <c:v>Canvas App</c:v>
                  </c:pt>
                  <c:pt idx="841">
                    <c:v>Canvas App</c:v>
                  </c:pt>
                  <c:pt idx="842">
                    <c:v>Canvas App</c:v>
                  </c:pt>
                  <c:pt idx="843">
                    <c:v>Canvas App</c:v>
                  </c:pt>
                  <c:pt idx="844">
                    <c:v>Canvas App</c:v>
                  </c:pt>
                  <c:pt idx="845">
                    <c:v>Canvas App</c:v>
                  </c:pt>
                  <c:pt idx="846">
                    <c:v>Canvas App</c:v>
                  </c:pt>
                  <c:pt idx="847">
                    <c:v>Canvas App</c:v>
                  </c:pt>
                  <c:pt idx="848">
                    <c:v>Canvas App</c:v>
                  </c:pt>
                  <c:pt idx="849">
                    <c:v>Canvas App</c:v>
                  </c:pt>
                  <c:pt idx="850">
                    <c:v>Canvas App</c:v>
                  </c:pt>
                  <c:pt idx="851">
                    <c:v>Canvas App</c:v>
                  </c:pt>
                  <c:pt idx="852">
                    <c:v>Canvas App</c:v>
                  </c:pt>
                  <c:pt idx="853">
                    <c:v>Canvas App</c:v>
                  </c:pt>
                  <c:pt idx="854">
                    <c:v>Canvas App</c:v>
                  </c:pt>
                  <c:pt idx="855">
                    <c:v>Canvas App</c:v>
                  </c:pt>
                  <c:pt idx="856">
                    <c:v>Canvas App</c:v>
                  </c:pt>
                  <c:pt idx="857">
                    <c:v>Canvas App</c:v>
                  </c:pt>
                  <c:pt idx="858">
                    <c:v>Canvas App</c:v>
                  </c:pt>
                  <c:pt idx="859">
                    <c:v>Canvas App</c:v>
                  </c:pt>
                  <c:pt idx="860">
                    <c:v>Canvas App</c:v>
                  </c:pt>
                  <c:pt idx="861">
                    <c:v>Canvas App</c:v>
                  </c:pt>
                  <c:pt idx="862">
                    <c:v>Canvas App</c:v>
                  </c:pt>
                  <c:pt idx="863">
                    <c:v>Canvas App</c:v>
                  </c:pt>
                  <c:pt idx="864">
                    <c:v>Canvas App</c:v>
                  </c:pt>
                  <c:pt idx="865">
                    <c:v>Canvas App</c:v>
                  </c:pt>
                  <c:pt idx="866">
                    <c:v>Canvas App</c:v>
                  </c:pt>
                  <c:pt idx="867">
                    <c:v>Canvas App</c:v>
                  </c:pt>
                  <c:pt idx="868">
                    <c:v>Canvas App</c:v>
                  </c:pt>
                  <c:pt idx="869">
                    <c:v>Canvas App</c:v>
                  </c:pt>
                  <c:pt idx="870">
                    <c:v>Canvas App</c:v>
                  </c:pt>
                  <c:pt idx="871">
                    <c:v>Canvas App</c:v>
                  </c:pt>
                  <c:pt idx="872">
                    <c:v>Canvas App</c:v>
                  </c:pt>
                  <c:pt idx="873">
                    <c:v>Canvas App</c:v>
                  </c:pt>
                  <c:pt idx="874">
                    <c:v>Canvas App</c:v>
                  </c:pt>
                  <c:pt idx="875">
                    <c:v>Canvas App</c:v>
                  </c:pt>
                  <c:pt idx="876">
                    <c:v>Canvas App</c:v>
                  </c:pt>
                  <c:pt idx="877">
                    <c:v>Canvas App</c:v>
                  </c:pt>
                  <c:pt idx="878">
                    <c:v>Canvas App</c:v>
                  </c:pt>
                  <c:pt idx="879">
                    <c:v>Canvas App</c:v>
                  </c:pt>
                  <c:pt idx="880">
                    <c:v>Canvas App</c:v>
                  </c:pt>
                  <c:pt idx="881">
                    <c:v>Canvas App</c:v>
                  </c:pt>
                  <c:pt idx="882">
                    <c:v>Canvas App</c:v>
                  </c:pt>
                  <c:pt idx="883">
                    <c:v>Canvas App</c:v>
                  </c:pt>
                  <c:pt idx="884">
                    <c:v>Canvas App</c:v>
                  </c:pt>
                  <c:pt idx="885">
                    <c:v>Canvas App</c:v>
                  </c:pt>
                  <c:pt idx="886">
                    <c:v>Canvas App</c:v>
                  </c:pt>
                  <c:pt idx="887">
                    <c:v>Canvas App</c:v>
                  </c:pt>
                  <c:pt idx="888">
                    <c:v>Canvas App</c:v>
                  </c:pt>
                  <c:pt idx="889">
                    <c:v>Canvas App</c:v>
                  </c:pt>
                  <c:pt idx="890">
                    <c:v>Canvas App</c:v>
                  </c:pt>
                  <c:pt idx="891">
                    <c:v>Canvas App</c:v>
                  </c:pt>
                  <c:pt idx="892">
                    <c:v>Canvas App</c:v>
                  </c:pt>
                  <c:pt idx="893">
                    <c:v>Canvas App</c:v>
                  </c:pt>
                  <c:pt idx="894">
                    <c:v>Canvas App</c:v>
                  </c:pt>
                  <c:pt idx="895">
                    <c:v>Canvas App</c:v>
                  </c:pt>
                  <c:pt idx="896">
                    <c:v>Canvas App</c:v>
                  </c:pt>
                  <c:pt idx="897">
                    <c:v>Canvas App</c:v>
                  </c:pt>
                  <c:pt idx="898">
                    <c:v>Canvas App</c:v>
                  </c:pt>
                  <c:pt idx="899">
                    <c:v>Canvas App</c:v>
                  </c:pt>
                  <c:pt idx="900">
                    <c:v>Canvas App</c:v>
                  </c:pt>
                  <c:pt idx="901">
                    <c:v>Canvas App</c:v>
                  </c:pt>
                  <c:pt idx="902">
                    <c:v>Canvas App</c:v>
                  </c:pt>
                  <c:pt idx="903">
                    <c:v>Canvas App</c:v>
                  </c:pt>
                  <c:pt idx="904">
                    <c:v>Canvas App</c:v>
                  </c:pt>
                  <c:pt idx="905">
                    <c:v>Canvas App</c:v>
                  </c:pt>
                  <c:pt idx="906">
                    <c:v>Canvas App</c:v>
                  </c:pt>
                  <c:pt idx="907">
                    <c:v>Canvas App</c:v>
                  </c:pt>
                  <c:pt idx="908">
                    <c:v>Canvas App</c:v>
                  </c:pt>
                  <c:pt idx="909">
                    <c:v>Canvas App</c:v>
                  </c:pt>
                  <c:pt idx="910">
                    <c:v>Canvas App</c:v>
                  </c:pt>
                  <c:pt idx="911">
                    <c:v>Canvas App</c:v>
                  </c:pt>
                  <c:pt idx="912">
                    <c:v>Canvas App</c:v>
                  </c:pt>
                  <c:pt idx="913">
                    <c:v>Canvas App</c:v>
                  </c:pt>
                  <c:pt idx="914">
                    <c:v>Canvas App</c:v>
                  </c:pt>
                  <c:pt idx="915">
                    <c:v>Canvas App</c:v>
                  </c:pt>
                  <c:pt idx="916">
                    <c:v>Canvas App</c:v>
                  </c:pt>
                  <c:pt idx="917">
                    <c:v>Canvas App</c:v>
                  </c:pt>
                  <c:pt idx="918">
                    <c:v>Canvas App</c:v>
                  </c:pt>
                  <c:pt idx="919">
                    <c:v>Canvas App</c:v>
                  </c:pt>
                  <c:pt idx="920">
                    <c:v>Canvas App</c:v>
                  </c:pt>
                  <c:pt idx="921">
                    <c:v>Canvas App</c:v>
                  </c:pt>
                  <c:pt idx="922">
                    <c:v>Canvas App</c:v>
                  </c:pt>
                  <c:pt idx="923">
                    <c:v>Canvas App</c:v>
                  </c:pt>
                  <c:pt idx="924">
                    <c:v>Canvas App</c:v>
                  </c:pt>
                  <c:pt idx="925">
                    <c:v>Canvas App</c:v>
                  </c:pt>
                  <c:pt idx="926">
                    <c:v>Canvas App</c:v>
                  </c:pt>
                  <c:pt idx="927">
                    <c:v>Canvas App</c:v>
                  </c:pt>
                  <c:pt idx="928">
                    <c:v>Canvas App</c:v>
                  </c:pt>
                  <c:pt idx="929">
                    <c:v>Canvas App</c:v>
                  </c:pt>
                  <c:pt idx="930">
                    <c:v>Canvas App</c:v>
                  </c:pt>
                  <c:pt idx="931">
                    <c:v>Canvas App</c:v>
                  </c:pt>
                  <c:pt idx="932">
                    <c:v>Canvas App</c:v>
                  </c:pt>
                  <c:pt idx="933">
                    <c:v>Canvas App</c:v>
                  </c:pt>
                  <c:pt idx="934">
                    <c:v>Canvas App</c:v>
                  </c:pt>
                  <c:pt idx="935">
                    <c:v>Canvas App</c:v>
                  </c:pt>
                  <c:pt idx="936">
                    <c:v>Canvas App</c:v>
                  </c:pt>
                  <c:pt idx="937">
                    <c:v>Canvas App</c:v>
                  </c:pt>
                  <c:pt idx="938">
                    <c:v>Canvas App</c:v>
                  </c:pt>
                  <c:pt idx="939">
                    <c:v>Canvas App</c:v>
                  </c:pt>
                  <c:pt idx="940">
                    <c:v>Canvas App</c:v>
                  </c:pt>
                  <c:pt idx="941">
                    <c:v>Canvas App</c:v>
                  </c:pt>
                  <c:pt idx="942">
                    <c:v>Canvas App</c:v>
                  </c:pt>
                  <c:pt idx="943">
                    <c:v>Canvas App</c:v>
                  </c:pt>
                  <c:pt idx="944">
                    <c:v>Canvas App</c:v>
                  </c:pt>
                  <c:pt idx="945">
                    <c:v>Canvas App</c:v>
                  </c:pt>
                  <c:pt idx="946">
                    <c:v>Canvas App</c:v>
                  </c:pt>
                  <c:pt idx="947">
                    <c:v>Canvas App</c:v>
                  </c:pt>
                  <c:pt idx="948">
                    <c:v>Canvas App</c:v>
                  </c:pt>
                  <c:pt idx="949">
                    <c:v>Canvas App</c:v>
                  </c:pt>
                  <c:pt idx="950">
                    <c:v>Canvas App</c:v>
                  </c:pt>
                  <c:pt idx="951">
                    <c:v>Canvas App</c:v>
                  </c:pt>
                  <c:pt idx="952">
                    <c:v>Canvas App</c:v>
                  </c:pt>
                  <c:pt idx="953">
                    <c:v>Canvas App</c:v>
                  </c:pt>
                  <c:pt idx="954">
                    <c:v>Canvas App</c:v>
                  </c:pt>
                  <c:pt idx="955">
                    <c:v>Canvas App</c:v>
                  </c:pt>
                  <c:pt idx="956">
                    <c:v>Canvas App</c:v>
                  </c:pt>
                  <c:pt idx="957">
                    <c:v>Canvas App</c:v>
                  </c:pt>
                  <c:pt idx="958">
                    <c:v>Canvas App</c:v>
                  </c:pt>
                  <c:pt idx="959">
                    <c:v>Canvas App</c:v>
                  </c:pt>
                  <c:pt idx="960">
                    <c:v>Canvas App</c:v>
                  </c:pt>
                  <c:pt idx="961">
                    <c:v>Canvas App</c:v>
                  </c:pt>
                  <c:pt idx="962">
                    <c:v>Canvas App</c:v>
                  </c:pt>
                  <c:pt idx="963">
                    <c:v>Canvas App</c:v>
                  </c:pt>
                  <c:pt idx="964">
                    <c:v>Canvas App</c:v>
                  </c:pt>
                  <c:pt idx="965">
                    <c:v>Canvas App</c:v>
                  </c:pt>
                  <c:pt idx="966">
                    <c:v>Canvas App</c:v>
                  </c:pt>
                  <c:pt idx="967">
                    <c:v>Canvas App</c:v>
                  </c:pt>
                  <c:pt idx="968">
                    <c:v>Canvas App</c:v>
                  </c:pt>
                  <c:pt idx="969">
                    <c:v>Canvas App</c:v>
                  </c:pt>
                  <c:pt idx="970">
                    <c:v>Canvas App</c:v>
                  </c:pt>
                  <c:pt idx="971">
                    <c:v>Canvas App</c:v>
                  </c:pt>
                  <c:pt idx="972">
                    <c:v>Canvas App</c:v>
                  </c:pt>
                  <c:pt idx="973">
                    <c:v>Canvas App</c:v>
                  </c:pt>
                  <c:pt idx="974">
                    <c:v>Canvas App</c:v>
                  </c:pt>
                  <c:pt idx="975">
                    <c:v>Canvas App</c:v>
                  </c:pt>
                  <c:pt idx="976">
                    <c:v>Canvas App</c:v>
                  </c:pt>
                  <c:pt idx="977">
                    <c:v>Canvas App</c:v>
                  </c:pt>
                  <c:pt idx="978">
                    <c:v>Canvas App</c:v>
                  </c:pt>
                  <c:pt idx="979">
                    <c:v>Canvas App</c:v>
                  </c:pt>
                  <c:pt idx="980">
                    <c:v>Canvas App</c:v>
                  </c:pt>
                  <c:pt idx="981">
                    <c:v>Canvas App</c:v>
                  </c:pt>
                  <c:pt idx="982">
                    <c:v>Canvas App</c:v>
                  </c:pt>
                  <c:pt idx="983">
                    <c:v>Canvas App</c:v>
                  </c:pt>
                  <c:pt idx="984">
                    <c:v>Canvas App</c:v>
                  </c:pt>
                  <c:pt idx="985">
                    <c:v>Canvas App</c:v>
                  </c:pt>
                  <c:pt idx="986">
                    <c:v>Canvas App</c:v>
                  </c:pt>
                  <c:pt idx="987">
                    <c:v>Canvas App</c:v>
                  </c:pt>
                  <c:pt idx="988">
                    <c:v>Canvas App</c:v>
                  </c:pt>
                  <c:pt idx="989">
                    <c:v>Canvas App</c:v>
                  </c:pt>
                  <c:pt idx="990">
                    <c:v>Canvas App</c:v>
                  </c:pt>
                  <c:pt idx="991">
                    <c:v>Canvas App</c:v>
                  </c:pt>
                  <c:pt idx="992">
                    <c:v>Canvas App</c:v>
                  </c:pt>
                  <c:pt idx="993">
                    <c:v>Canvas App</c:v>
                  </c:pt>
                  <c:pt idx="994">
                    <c:v>Canvas App</c:v>
                  </c:pt>
                  <c:pt idx="995">
                    <c:v>Canvas App</c:v>
                  </c:pt>
                  <c:pt idx="996">
                    <c:v>Canvas App</c:v>
                  </c:pt>
                  <c:pt idx="997">
                    <c:v>Canvas App</c:v>
                  </c:pt>
                  <c:pt idx="998">
                    <c:v>Canvas App</c:v>
                  </c:pt>
                  <c:pt idx="999">
                    <c:v>Canvas App</c:v>
                  </c:pt>
                  <c:pt idx="1000">
                    <c:v>Canvas App</c:v>
                  </c:pt>
                  <c:pt idx="1001">
                    <c:v>Canvas App</c:v>
                  </c:pt>
                  <c:pt idx="1002">
                    <c:v>Canvas App</c:v>
                  </c:pt>
                  <c:pt idx="1003">
                    <c:v>Canvas App</c:v>
                  </c:pt>
                  <c:pt idx="1004">
                    <c:v>Canvas App</c:v>
                  </c:pt>
                  <c:pt idx="1005">
                    <c:v>Canvas App</c:v>
                  </c:pt>
                  <c:pt idx="1006">
                    <c:v>Canvas App</c:v>
                  </c:pt>
                  <c:pt idx="1007">
                    <c:v>Canvas App</c:v>
                  </c:pt>
                  <c:pt idx="1008">
                    <c:v>Canvas App</c:v>
                  </c:pt>
                  <c:pt idx="1009">
                    <c:v>Canvas App</c:v>
                  </c:pt>
                  <c:pt idx="1010">
                    <c:v>Canvas App</c:v>
                  </c:pt>
                  <c:pt idx="1011">
                    <c:v>Canvas App</c:v>
                  </c:pt>
                  <c:pt idx="1012">
                    <c:v>Canvas App</c:v>
                  </c:pt>
                  <c:pt idx="1013">
                    <c:v>Canvas App</c:v>
                  </c:pt>
                  <c:pt idx="1014">
                    <c:v>Canvas App</c:v>
                  </c:pt>
                  <c:pt idx="1015">
                    <c:v>Canvas App</c:v>
                  </c:pt>
                  <c:pt idx="1016">
                    <c:v>Canvas App</c:v>
                  </c:pt>
                  <c:pt idx="1017">
                    <c:v>Canvas App</c:v>
                  </c:pt>
                  <c:pt idx="1018">
                    <c:v>Canvas App</c:v>
                  </c:pt>
                  <c:pt idx="1019">
                    <c:v>Canvas App</c:v>
                  </c:pt>
                  <c:pt idx="1020">
                    <c:v>Canvas App</c:v>
                  </c:pt>
                  <c:pt idx="1021">
                    <c:v>Canvas App</c:v>
                  </c:pt>
                  <c:pt idx="1022">
                    <c:v>Canvas App</c:v>
                  </c:pt>
                  <c:pt idx="1023">
                    <c:v>Canvas App</c:v>
                  </c:pt>
                  <c:pt idx="1024">
                    <c:v>Canvas App</c:v>
                  </c:pt>
                  <c:pt idx="1025">
                    <c:v>Canvas App</c:v>
                  </c:pt>
                  <c:pt idx="1026">
                    <c:v>Canvas App</c:v>
                  </c:pt>
                  <c:pt idx="1027">
                    <c:v>Canvas App</c:v>
                  </c:pt>
                  <c:pt idx="1028">
                    <c:v>Canvas App</c:v>
                  </c:pt>
                </c:lvl>
                <c:lvl>
                  <c:pt idx="0">
                    <c:v>1/1/2017 0:00</c:v>
                  </c:pt>
                  <c:pt idx="1">
                    <c:v>1/2/2017 0:00</c:v>
                  </c:pt>
                  <c:pt idx="2">
                    <c:v>1/3/2017 0:00</c:v>
                  </c:pt>
                  <c:pt idx="3">
                    <c:v>1/4/2017 0:00</c:v>
                  </c:pt>
                  <c:pt idx="4">
                    <c:v>1/5/2017 0:00</c:v>
                  </c:pt>
                  <c:pt idx="5">
                    <c:v>1/6/2017 0:00</c:v>
                  </c:pt>
                  <c:pt idx="6">
                    <c:v>1/7/2017 0:00</c:v>
                  </c:pt>
                  <c:pt idx="7">
                    <c:v>1/8/2017 0:00</c:v>
                  </c:pt>
                  <c:pt idx="8">
                    <c:v>1/9/2017 0:00</c:v>
                  </c:pt>
                  <c:pt idx="9">
                    <c:v>1/10/2017 0:00</c:v>
                  </c:pt>
                  <c:pt idx="10">
                    <c:v>1/11/2017 0:00</c:v>
                  </c:pt>
                  <c:pt idx="11">
                    <c:v>1/12/2017 0:00</c:v>
                  </c:pt>
                  <c:pt idx="12">
                    <c:v>1/13/2017 0:00</c:v>
                  </c:pt>
                  <c:pt idx="13">
                    <c:v>1/14/2017 0:00</c:v>
                  </c:pt>
                  <c:pt idx="14">
                    <c:v>1/15/2017 0:00</c:v>
                  </c:pt>
                  <c:pt idx="15">
                    <c:v>1/16/2017 0:00</c:v>
                  </c:pt>
                  <c:pt idx="16">
                    <c:v>1/17/2017 0:00</c:v>
                  </c:pt>
                  <c:pt idx="17">
                    <c:v>1/18/2017 0:00</c:v>
                  </c:pt>
                  <c:pt idx="18">
                    <c:v>1/19/2017 0:00</c:v>
                  </c:pt>
                  <c:pt idx="19">
                    <c:v>1/20/2017 0:00</c:v>
                  </c:pt>
                  <c:pt idx="20">
                    <c:v>1/21/2017 0:00</c:v>
                  </c:pt>
                  <c:pt idx="21">
                    <c:v>1/22/2017 0:00</c:v>
                  </c:pt>
                  <c:pt idx="22">
                    <c:v>1/23/2017 0:00</c:v>
                  </c:pt>
                  <c:pt idx="23">
                    <c:v>1/24/2017 0:00</c:v>
                  </c:pt>
                  <c:pt idx="24">
                    <c:v>1/25/2017 0:00</c:v>
                  </c:pt>
                  <c:pt idx="25">
                    <c:v>1/26/2017 0:00</c:v>
                  </c:pt>
                  <c:pt idx="26">
                    <c:v>1/27/2017 0:00</c:v>
                  </c:pt>
                  <c:pt idx="27">
                    <c:v>1/28/2017 0:00</c:v>
                  </c:pt>
                  <c:pt idx="28">
                    <c:v>1/29/2017 0:00</c:v>
                  </c:pt>
                  <c:pt idx="29">
                    <c:v>1/30/2017 0:00</c:v>
                  </c:pt>
                  <c:pt idx="30">
                    <c:v>1/31/2017 0:00</c:v>
                  </c:pt>
                  <c:pt idx="31">
                    <c:v>2/1/2017 0:00</c:v>
                  </c:pt>
                  <c:pt idx="32">
                    <c:v>2/2/2017 0:00</c:v>
                  </c:pt>
                  <c:pt idx="33">
                    <c:v>2/3/2017 0:00</c:v>
                  </c:pt>
                  <c:pt idx="34">
                    <c:v>2/4/2017 0:00</c:v>
                  </c:pt>
                  <c:pt idx="35">
                    <c:v>2/5/2017 0:00</c:v>
                  </c:pt>
                  <c:pt idx="36">
                    <c:v>2/6/2017 0:00</c:v>
                  </c:pt>
                  <c:pt idx="37">
                    <c:v>2/7/2017 0:00</c:v>
                  </c:pt>
                  <c:pt idx="38">
                    <c:v>2/8/2017 0:00</c:v>
                  </c:pt>
                  <c:pt idx="39">
                    <c:v>2/9/2017 0:00</c:v>
                  </c:pt>
                  <c:pt idx="40">
                    <c:v>2/10/2017 0:00</c:v>
                  </c:pt>
                  <c:pt idx="41">
                    <c:v>2/11/2017 0:00</c:v>
                  </c:pt>
                  <c:pt idx="42">
                    <c:v>2/12/2017 0:00</c:v>
                  </c:pt>
                  <c:pt idx="43">
                    <c:v>2/13/2017 0:00</c:v>
                  </c:pt>
                  <c:pt idx="44">
                    <c:v>2/14/2017 0:00</c:v>
                  </c:pt>
                  <c:pt idx="45">
                    <c:v>2/15/2017 0:00</c:v>
                  </c:pt>
                  <c:pt idx="46">
                    <c:v>2/16/2017 0:00</c:v>
                  </c:pt>
                  <c:pt idx="47">
                    <c:v>2/17/2017 0:00</c:v>
                  </c:pt>
                  <c:pt idx="48">
                    <c:v>2/18/2017 0:00</c:v>
                  </c:pt>
                  <c:pt idx="49">
                    <c:v>2/19/2017 0:00</c:v>
                  </c:pt>
                  <c:pt idx="50">
                    <c:v>2/20/2017 0:00</c:v>
                  </c:pt>
                  <c:pt idx="51">
                    <c:v>2/21/2017 0:00</c:v>
                  </c:pt>
                  <c:pt idx="52">
                    <c:v>2/22/2017 0:00</c:v>
                  </c:pt>
                  <c:pt idx="53">
                    <c:v>2/23/2017 0:00</c:v>
                  </c:pt>
                  <c:pt idx="54">
                    <c:v>2/24/2017 0:00</c:v>
                  </c:pt>
                  <c:pt idx="55">
                    <c:v>2/25/2017 0:00</c:v>
                  </c:pt>
                  <c:pt idx="56">
                    <c:v>2/26/2017 0:00</c:v>
                  </c:pt>
                  <c:pt idx="57">
                    <c:v>2/27/2017 0:00</c:v>
                  </c:pt>
                  <c:pt idx="58">
                    <c:v>2/28/2017 0:00</c:v>
                  </c:pt>
                  <c:pt idx="59">
                    <c:v>3/1/2017 0:00</c:v>
                  </c:pt>
                  <c:pt idx="60">
                    <c:v>3/2/2017 0:00</c:v>
                  </c:pt>
                  <c:pt idx="61">
                    <c:v>3/3/2017 0:00</c:v>
                  </c:pt>
                  <c:pt idx="62">
                    <c:v>3/4/2017 0:00</c:v>
                  </c:pt>
                  <c:pt idx="63">
                    <c:v>3/5/2017 0:00</c:v>
                  </c:pt>
                  <c:pt idx="64">
                    <c:v>3/6/2017 0:00</c:v>
                  </c:pt>
                  <c:pt idx="65">
                    <c:v>3/7/2017 0:00</c:v>
                  </c:pt>
                  <c:pt idx="66">
                    <c:v>3/8/2017 0:00</c:v>
                  </c:pt>
                  <c:pt idx="67">
                    <c:v>3/9/2017 0:00</c:v>
                  </c:pt>
                  <c:pt idx="68">
                    <c:v>3/10/2017 0:00</c:v>
                  </c:pt>
                  <c:pt idx="69">
                    <c:v>3/11/2017 0:00</c:v>
                  </c:pt>
                  <c:pt idx="70">
                    <c:v>3/12/2017 0:00</c:v>
                  </c:pt>
                  <c:pt idx="71">
                    <c:v>3/13/2017 0:00</c:v>
                  </c:pt>
                  <c:pt idx="72">
                    <c:v>3/14/2017 0:00</c:v>
                  </c:pt>
                  <c:pt idx="73">
                    <c:v>3/15/2017 0:00</c:v>
                  </c:pt>
                  <c:pt idx="74">
                    <c:v>3/16/2017 0:00</c:v>
                  </c:pt>
                  <c:pt idx="75">
                    <c:v>3/17/2017 0:00</c:v>
                  </c:pt>
                  <c:pt idx="76">
                    <c:v>3/18/2017 0:00</c:v>
                  </c:pt>
                  <c:pt idx="77">
                    <c:v>3/19/2017 0:00</c:v>
                  </c:pt>
                  <c:pt idx="78">
                    <c:v>3/20/2017 0:00</c:v>
                  </c:pt>
                  <c:pt idx="79">
                    <c:v>3/21/2017 0:00</c:v>
                  </c:pt>
                  <c:pt idx="80">
                    <c:v>3/22/2017 0:00</c:v>
                  </c:pt>
                  <c:pt idx="81">
                    <c:v>3/23/2017 0:00</c:v>
                  </c:pt>
                  <c:pt idx="82">
                    <c:v>3/24/2017 0:00</c:v>
                  </c:pt>
                  <c:pt idx="83">
                    <c:v>3/25/2017 0:00</c:v>
                  </c:pt>
                  <c:pt idx="84">
                    <c:v>3/26/2017 0:00</c:v>
                  </c:pt>
                  <c:pt idx="85">
                    <c:v>3/27/2017 0:00</c:v>
                  </c:pt>
                  <c:pt idx="86">
                    <c:v>3/28/2017 0:00</c:v>
                  </c:pt>
                  <c:pt idx="87">
                    <c:v>3/29/2017 0:00</c:v>
                  </c:pt>
                  <c:pt idx="88">
                    <c:v>3/30/2017 0:00</c:v>
                  </c:pt>
                  <c:pt idx="89">
                    <c:v>3/31/2017 0:00</c:v>
                  </c:pt>
                  <c:pt idx="90">
                    <c:v>4/1/2017 0:00</c:v>
                  </c:pt>
                  <c:pt idx="91">
                    <c:v>4/2/2017 0:00</c:v>
                  </c:pt>
                  <c:pt idx="92">
                    <c:v>4/3/2017 0:00</c:v>
                  </c:pt>
                  <c:pt idx="93">
                    <c:v>4/4/2017 0:00</c:v>
                  </c:pt>
                  <c:pt idx="94">
                    <c:v>4/5/2017 0:00</c:v>
                  </c:pt>
                  <c:pt idx="95">
                    <c:v>4/6/2017 0:00</c:v>
                  </c:pt>
                  <c:pt idx="96">
                    <c:v>4/7/2017 0:00</c:v>
                  </c:pt>
                  <c:pt idx="97">
                    <c:v>4/8/2017 0:00</c:v>
                  </c:pt>
                  <c:pt idx="98">
                    <c:v>4/9/2017 0:00</c:v>
                  </c:pt>
                  <c:pt idx="99">
                    <c:v>4/10/2017 0:00</c:v>
                  </c:pt>
                  <c:pt idx="100">
                    <c:v>4/11/2017 0:00</c:v>
                  </c:pt>
                  <c:pt idx="101">
                    <c:v>4/12/2017 0:00</c:v>
                  </c:pt>
                  <c:pt idx="102">
                    <c:v>4/13/2017 0:00</c:v>
                  </c:pt>
                  <c:pt idx="103">
                    <c:v>4/14/2017 0:00</c:v>
                  </c:pt>
                  <c:pt idx="104">
                    <c:v>4/15/2017 0:00</c:v>
                  </c:pt>
                  <c:pt idx="105">
                    <c:v>4/16/2017 0:00</c:v>
                  </c:pt>
                  <c:pt idx="106">
                    <c:v>4/17/2017 0:00</c:v>
                  </c:pt>
                  <c:pt idx="107">
                    <c:v>4/18/2017 0:00</c:v>
                  </c:pt>
                  <c:pt idx="108">
                    <c:v>4/19/2017 0:00</c:v>
                  </c:pt>
                  <c:pt idx="109">
                    <c:v>4/20/2017 0:00</c:v>
                  </c:pt>
                  <c:pt idx="110">
                    <c:v>4/21/2017 0:00</c:v>
                  </c:pt>
                  <c:pt idx="111">
                    <c:v>4/22/2017 0:00</c:v>
                  </c:pt>
                  <c:pt idx="112">
                    <c:v>4/23/2017 0:00</c:v>
                  </c:pt>
                  <c:pt idx="113">
                    <c:v>4/24/2017 0:00</c:v>
                  </c:pt>
                  <c:pt idx="114">
                    <c:v>4/25/2017 0:00</c:v>
                  </c:pt>
                  <c:pt idx="115">
                    <c:v>4/26/2017 0:00</c:v>
                  </c:pt>
                  <c:pt idx="116">
                    <c:v>4/27/2017 0:00</c:v>
                  </c:pt>
                  <c:pt idx="117">
                    <c:v>4/28/2017 0:00</c:v>
                  </c:pt>
                  <c:pt idx="118">
                    <c:v>4/29/2017 0:00</c:v>
                  </c:pt>
                  <c:pt idx="119">
                    <c:v>4/30/2017 0:00</c:v>
                  </c:pt>
                  <c:pt idx="120">
                    <c:v>5/1/2017 0:00</c:v>
                  </c:pt>
                  <c:pt idx="121">
                    <c:v>5/2/2017 0:00</c:v>
                  </c:pt>
                  <c:pt idx="122">
                    <c:v>5/3/2017 0:00</c:v>
                  </c:pt>
                  <c:pt idx="123">
                    <c:v>5/4/2017 0:00</c:v>
                  </c:pt>
                  <c:pt idx="124">
                    <c:v>5/5/2017 0:00</c:v>
                  </c:pt>
                  <c:pt idx="125">
                    <c:v>5/6/2017 0:00</c:v>
                  </c:pt>
                  <c:pt idx="126">
                    <c:v>5/7/2017 0:00</c:v>
                  </c:pt>
                  <c:pt idx="127">
                    <c:v>5/8/2017 0:00</c:v>
                  </c:pt>
                  <c:pt idx="128">
                    <c:v>5/9/2017 0:00</c:v>
                  </c:pt>
                  <c:pt idx="129">
                    <c:v>5/10/2017 0:00</c:v>
                  </c:pt>
                  <c:pt idx="130">
                    <c:v>5/11/2017 0:00</c:v>
                  </c:pt>
                  <c:pt idx="131">
                    <c:v>5/12/2017 0:00</c:v>
                  </c:pt>
                  <c:pt idx="132">
                    <c:v>5/13/2017 0:00</c:v>
                  </c:pt>
                  <c:pt idx="133">
                    <c:v>5/14/2017 0:00</c:v>
                  </c:pt>
                  <c:pt idx="134">
                    <c:v>5/15/2017 0:00</c:v>
                  </c:pt>
                  <c:pt idx="135">
                    <c:v>5/16/2017 0:00</c:v>
                  </c:pt>
                  <c:pt idx="136">
                    <c:v>5/17/2017 0:00</c:v>
                  </c:pt>
                  <c:pt idx="137">
                    <c:v>5/18/2017 0:00</c:v>
                  </c:pt>
                  <c:pt idx="138">
                    <c:v>5/19/2017 0:00</c:v>
                  </c:pt>
                  <c:pt idx="139">
                    <c:v>5/20/2017 0:00</c:v>
                  </c:pt>
                  <c:pt idx="140">
                    <c:v>5/21/2017 0:00</c:v>
                  </c:pt>
                  <c:pt idx="141">
                    <c:v>5/22/2017 0:00</c:v>
                  </c:pt>
                  <c:pt idx="142">
                    <c:v>5/23/2017 0:00</c:v>
                  </c:pt>
                  <c:pt idx="143">
                    <c:v>5/24/2017 0:00</c:v>
                  </c:pt>
                  <c:pt idx="144">
                    <c:v>5/25/2017 0:00</c:v>
                  </c:pt>
                  <c:pt idx="145">
                    <c:v>5/26/2017 0:00</c:v>
                  </c:pt>
                  <c:pt idx="146">
                    <c:v>5/27/2017 0:00</c:v>
                  </c:pt>
                  <c:pt idx="147">
                    <c:v>5/28/2017 0:00</c:v>
                  </c:pt>
                  <c:pt idx="148">
                    <c:v>5/29/2017 0:00</c:v>
                  </c:pt>
                  <c:pt idx="149">
                    <c:v>5/30/2017 0:00</c:v>
                  </c:pt>
                  <c:pt idx="150">
                    <c:v>5/31/2017 0:00</c:v>
                  </c:pt>
                  <c:pt idx="151">
                    <c:v>6/1/2017 0:00</c:v>
                  </c:pt>
                  <c:pt idx="152">
                    <c:v>6/2/2017 0:00</c:v>
                  </c:pt>
                  <c:pt idx="153">
                    <c:v>6/3/2017 0:00</c:v>
                  </c:pt>
                  <c:pt idx="154">
                    <c:v>6/4/2017 0:00</c:v>
                  </c:pt>
                  <c:pt idx="155">
                    <c:v>6/5/2017 0:00</c:v>
                  </c:pt>
                  <c:pt idx="156">
                    <c:v>6/6/2017 0:00</c:v>
                  </c:pt>
                  <c:pt idx="157">
                    <c:v>6/7/2017 0:00</c:v>
                  </c:pt>
                  <c:pt idx="158">
                    <c:v>6/8/2017 0:00</c:v>
                  </c:pt>
                  <c:pt idx="159">
                    <c:v>6/9/2017 0:00</c:v>
                  </c:pt>
                  <c:pt idx="160">
                    <c:v>6/10/2017 0:00</c:v>
                  </c:pt>
                  <c:pt idx="161">
                    <c:v>6/11/2017 0:00</c:v>
                  </c:pt>
                  <c:pt idx="162">
                    <c:v>6/12/2017 0:00</c:v>
                  </c:pt>
                  <c:pt idx="163">
                    <c:v>6/13/2017 0:00</c:v>
                  </c:pt>
                  <c:pt idx="164">
                    <c:v>6/14/2017 0:00</c:v>
                  </c:pt>
                  <c:pt idx="165">
                    <c:v>6/15/2017 0:00</c:v>
                  </c:pt>
                  <c:pt idx="166">
                    <c:v>6/16/2017 0:00</c:v>
                  </c:pt>
                  <c:pt idx="167">
                    <c:v>6/17/2017 0:00</c:v>
                  </c:pt>
                  <c:pt idx="168">
                    <c:v>6/18/2017 0:00</c:v>
                  </c:pt>
                  <c:pt idx="169">
                    <c:v>6/19/2017 0:00</c:v>
                  </c:pt>
                  <c:pt idx="170">
                    <c:v>6/20/2017 0:00</c:v>
                  </c:pt>
                  <c:pt idx="171">
                    <c:v>6/21/2017 0:00</c:v>
                  </c:pt>
                  <c:pt idx="172">
                    <c:v>6/22/2017 0:00</c:v>
                  </c:pt>
                  <c:pt idx="173">
                    <c:v>6/23/2017 0:00</c:v>
                  </c:pt>
                  <c:pt idx="174">
                    <c:v>6/24/2017 0:00</c:v>
                  </c:pt>
                  <c:pt idx="175">
                    <c:v>6/25/2017 0:00</c:v>
                  </c:pt>
                  <c:pt idx="176">
                    <c:v>6/26/2017 0:00</c:v>
                  </c:pt>
                  <c:pt idx="177">
                    <c:v>6/27/2017 0:00</c:v>
                  </c:pt>
                  <c:pt idx="178">
                    <c:v>6/28/2017 0:00</c:v>
                  </c:pt>
                  <c:pt idx="179">
                    <c:v>6/29/2017 0:00</c:v>
                  </c:pt>
                  <c:pt idx="180">
                    <c:v>6/30/2017 0:00</c:v>
                  </c:pt>
                  <c:pt idx="181">
                    <c:v>7/1/2017 0:00</c:v>
                  </c:pt>
                  <c:pt idx="182">
                    <c:v>7/2/2017 0:00</c:v>
                  </c:pt>
                  <c:pt idx="183">
                    <c:v>7/3/2017 0:00</c:v>
                  </c:pt>
                  <c:pt idx="184">
                    <c:v>7/4/2017 0:00</c:v>
                  </c:pt>
                  <c:pt idx="185">
                    <c:v>7/5/2017 0:00</c:v>
                  </c:pt>
                  <c:pt idx="186">
                    <c:v>7/6/2017 0:00</c:v>
                  </c:pt>
                  <c:pt idx="187">
                    <c:v>7/7/2017 0:00</c:v>
                  </c:pt>
                  <c:pt idx="188">
                    <c:v>7/8/2017 0:00</c:v>
                  </c:pt>
                  <c:pt idx="189">
                    <c:v>7/9/2017 0:00</c:v>
                  </c:pt>
                  <c:pt idx="190">
                    <c:v>7/10/2017 0:00</c:v>
                  </c:pt>
                  <c:pt idx="191">
                    <c:v>7/11/2017 0:00</c:v>
                  </c:pt>
                  <c:pt idx="192">
                    <c:v>7/12/2017 0:00</c:v>
                  </c:pt>
                  <c:pt idx="193">
                    <c:v>7/13/2017 0:00</c:v>
                  </c:pt>
                  <c:pt idx="194">
                    <c:v>7/14/2017 0:00</c:v>
                  </c:pt>
                  <c:pt idx="195">
                    <c:v>7/15/2017 0:00</c:v>
                  </c:pt>
                  <c:pt idx="196">
                    <c:v>7/16/2017 0:00</c:v>
                  </c:pt>
                  <c:pt idx="197">
                    <c:v>7/17/2017 0:00</c:v>
                  </c:pt>
                  <c:pt idx="198">
                    <c:v>7/18/2017 0:00</c:v>
                  </c:pt>
                  <c:pt idx="199">
                    <c:v>7/19/2017 0:00</c:v>
                  </c:pt>
                  <c:pt idx="200">
                    <c:v>7/20/2017 0:00</c:v>
                  </c:pt>
                  <c:pt idx="201">
                    <c:v>7/21/2017 0:00</c:v>
                  </c:pt>
                  <c:pt idx="202">
                    <c:v>7/22/2017 0:00</c:v>
                  </c:pt>
                  <c:pt idx="203">
                    <c:v>7/23/2017 0:00</c:v>
                  </c:pt>
                  <c:pt idx="204">
                    <c:v>7/24/2017 0:00</c:v>
                  </c:pt>
                  <c:pt idx="205">
                    <c:v>7/25/2017 0:00</c:v>
                  </c:pt>
                  <c:pt idx="206">
                    <c:v>7/26/2017 0:00</c:v>
                  </c:pt>
                  <c:pt idx="207">
                    <c:v>7/27/2017 0:00</c:v>
                  </c:pt>
                  <c:pt idx="208">
                    <c:v>7/28/2017 0:00</c:v>
                  </c:pt>
                  <c:pt idx="209">
                    <c:v>7/29/2017 0:00</c:v>
                  </c:pt>
                  <c:pt idx="210">
                    <c:v>7/30/2017 0:00</c:v>
                  </c:pt>
                  <c:pt idx="211">
                    <c:v>7/31/2017 0:00</c:v>
                  </c:pt>
                  <c:pt idx="212">
                    <c:v>8/1/2017 0:00</c:v>
                  </c:pt>
                  <c:pt idx="213">
                    <c:v>8/2/2017 0:00</c:v>
                  </c:pt>
                  <c:pt idx="214">
                    <c:v>8/3/2017 0:00</c:v>
                  </c:pt>
                  <c:pt idx="215">
                    <c:v>8/4/2017 0:00</c:v>
                  </c:pt>
                  <c:pt idx="216">
                    <c:v>8/5/2017 0:00</c:v>
                  </c:pt>
                  <c:pt idx="217">
                    <c:v>8/6/2017 0:00</c:v>
                  </c:pt>
                  <c:pt idx="218">
                    <c:v>8/7/2017 0:00</c:v>
                  </c:pt>
                  <c:pt idx="219">
                    <c:v>8/8/2017 0:00</c:v>
                  </c:pt>
                  <c:pt idx="220">
                    <c:v>8/9/2017 0:00</c:v>
                  </c:pt>
                  <c:pt idx="221">
                    <c:v>8/10/2017 0:00</c:v>
                  </c:pt>
                  <c:pt idx="222">
                    <c:v>8/11/2017 0:00</c:v>
                  </c:pt>
                  <c:pt idx="223">
                    <c:v>8/12/2017 0:00</c:v>
                  </c:pt>
                  <c:pt idx="224">
                    <c:v>8/13/2017 0:00</c:v>
                  </c:pt>
                  <c:pt idx="225">
                    <c:v>8/14/2017 0:00</c:v>
                  </c:pt>
                  <c:pt idx="226">
                    <c:v>8/15/2017 0:00</c:v>
                  </c:pt>
                  <c:pt idx="227">
                    <c:v>8/16/2017 0:00</c:v>
                  </c:pt>
                  <c:pt idx="228">
                    <c:v>8/17/2017 0:00</c:v>
                  </c:pt>
                  <c:pt idx="229">
                    <c:v>8/18/2017 0:00</c:v>
                  </c:pt>
                  <c:pt idx="230">
                    <c:v>8/19/2017 0:00</c:v>
                  </c:pt>
                  <c:pt idx="231">
                    <c:v>8/20/2017 0:00</c:v>
                  </c:pt>
                  <c:pt idx="232">
                    <c:v>8/21/2017 0:00</c:v>
                  </c:pt>
                  <c:pt idx="233">
                    <c:v>8/22/2017 0:00</c:v>
                  </c:pt>
                  <c:pt idx="234">
                    <c:v>8/23/2017 0:00</c:v>
                  </c:pt>
                  <c:pt idx="235">
                    <c:v>8/24/2017 0:00</c:v>
                  </c:pt>
                  <c:pt idx="236">
                    <c:v>8/25/2017 0:00</c:v>
                  </c:pt>
                  <c:pt idx="237">
                    <c:v>8/26/2017 0:00</c:v>
                  </c:pt>
                  <c:pt idx="238">
                    <c:v>8/27/2017 0:00</c:v>
                  </c:pt>
                  <c:pt idx="239">
                    <c:v>8/28/2017 0:00</c:v>
                  </c:pt>
                  <c:pt idx="240">
                    <c:v>8/29/2017 0:00</c:v>
                  </c:pt>
                  <c:pt idx="241">
                    <c:v>8/30/2017 0:00</c:v>
                  </c:pt>
                  <c:pt idx="242">
                    <c:v>8/31/2017 0:00</c:v>
                  </c:pt>
                  <c:pt idx="243">
                    <c:v>9/1/2017 0:00</c:v>
                  </c:pt>
                  <c:pt idx="244">
                    <c:v>9/2/2017 0:00</c:v>
                  </c:pt>
                  <c:pt idx="245">
                    <c:v>9/3/2017 0:00</c:v>
                  </c:pt>
                  <c:pt idx="246">
                    <c:v>9/4/2017 0:00</c:v>
                  </c:pt>
                  <c:pt idx="247">
                    <c:v>9/5/2017 0:00</c:v>
                  </c:pt>
                  <c:pt idx="248">
                    <c:v>9/6/2017 0:00</c:v>
                  </c:pt>
                  <c:pt idx="249">
                    <c:v>9/7/2017 0:00</c:v>
                  </c:pt>
                  <c:pt idx="250">
                    <c:v>9/8/2017 0:00</c:v>
                  </c:pt>
                  <c:pt idx="251">
                    <c:v>9/9/2017 0:00</c:v>
                  </c:pt>
                  <c:pt idx="252">
                    <c:v>9/10/2017 0:00</c:v>
                  </c:pt>
                  <c:pt idx="253">
                    <c:v>9/11/2017 0:00</c:v>
                  </c:pt>
                  <c:pt idx="254">
                    <c:v>9/12/2017 0:00</c:v>
                  </c:pt>
                  <c:pt idx="255">
                    <c:v>9/13/2017 0:00</c:v>
                  </c:pt>
                  <c:pt idx="256">
                    <c:v>9/14/2017 0:00</c:v>
                  </c:pt>
                  <c:pt idx="257">
                    <c:v>9/15/2017 0:00</c:v>
                  </c:pt>
                  <c:pt idx="258">
                    <c:v>9/16/2017 0:00</c:v>
                  </c:pt>
                  <c:pt idx="259">
                    <c:v>9/17/2017 0:00</c:v>
                  </c:pt>
                  <c:pt idx="260">
                    <c:v>9/18/2017 0:00</c:v>
                  </c:pt>
                  <c:pt idx="261">
                    <c:v>9/19/2017 0:00</c:v>
                  </c:pt>
                  <c:pt idx="262">
                    <c:v>9/20/2017 0:00</c:v>
                  </c:pt>
                  <c:pt idx="263">
                    <c:v>9/21/2017 0:00</c:v>
                  </c:pt>
                  <c:pt idx="264">
                    <c:v>9/22/2017 0:00</c:v>
                  </c:pt>
                  <c:pt idx="265">
                    <c:v>9/23/2017 0:00</c:v>
                  </c:pt>
                  <c:pt idx="266">
                    <c:v>9/24/2017 0:00</c:v>
                  </c:pt>
                  <c:pt idx="267">
                    <c:v>9/25/2017 0:00</c:v>
                  </c:pt>
                  <c:pt idx="268">
                    <c:v>9/26/2017 0:00</c:v>
                  </c:pt>
                  <c:pt idx="269">
                    <c:v>9/27/2017 0:00</c:v>
                  </c:pt>
                  <c:pt idx="270">
                    <c:v>9/28/2017 0:00</c:v>
                  </c:pt>
                  <c:pt idx="271">
                    <c:v>9/29/2017 0:00</c:v>
                  </c:pt>
                  <c:pt idx="272">
                    <c:v>9/30/2017 0:00</c:v>
                  </c:pt>
                  <c:pt idx="273">
                    <c:v>10/1/2017 0:00</c:v>
                  </c:pt>
                  <c:pt idx="274">
                    <c:v>10/2/2017 0:00</c:v>
                  </c:pt>
                  <c:pt idx="275">
                    <c:v>10/3/2017 0:00</c:v>
                  </c:pt>
                  <c:pt idx="276">
                    <c:v>10/4/2017 0:00</c:v>
                  </c:pt>
                  <c:pt idx="277">
                    <c:v>10/5/2017 0:00</c:v>
                  </c:pt>
                  <c:pt idx="278">
                    <c:v>10/6/2017 0:00</c:v>
                  </c:pt>
                  <c:pt idx="279">
                    <c:v>10/7/2017 0:00</c:v>
                  </c:pt>
                  <c:pt idx="280">
                    <c:v>10/8/2017 0:00</c:v>
                  </c:pt>
                  <c:pt idx="281">
                    <c:v>10/9/2017 0:00</c:v>
                  </c:pt>
                  <c:pt idx="282">
                    <c:v>10/10/2017 0:00</c:v>
                  </c:pt>
                  <c:pt idx="283">
                    <c:v>10/11/2017 0:00</c:v>
                  </c:pt>
                  <c:pt idx="284">
                    <c:v>10/12/2017 0:00</c:v>
                  </c:pt>
                  <c:pt idx="285">
                    <c:v>10/13/2017 0:00</c:v>
                  </c:pt>
                  <c:pt idx="286">
                    <c:v>10/14/2017 0:00</c:v>
                  </c:pt>
                  <c:pt idx="287">
                    <c:v>10/15/2017 0:00</c:v>
                  </c:pt>
                  <c:pt idx="288">
                    <c:v>10/16/2017 0:00</c:v>
                  </c:pt>
                  <c:pt idx="289">
                    <c:v>10/17/2017 0:00</c:v>
                  </c:pt>
                  <c:pt idx="290">
                    <c:v>10/18/2017 0:00</c:v>
                  </c:pt>
                  <c:pt idx="291">
                    <c:v>10/19/2017 0:00</c:v>
                  </c:pt>
                  <c:pt idx="292">
                    <c:v>10/20/2017 0:00</c:v>
                  </c:pt>
                  <c:pt idx="293">
                    <c:v>10/21/2017 0:00</c:v>
                  </c:pt>
                  <c:pt idx="294">
                    <c:v>10/22/2017 0:00</c:v>
                  </c:pt>
                  <c:pt idx="295">
                    <c:v>10/23/2017 0:00</c:v>
                  </c:pt>
                  <c:pt idx="296">
                    <c:v>10/24/2017 0:00</c:v>
                  </c:pt>
                  <c:pt idx="297">
                    <c:v>10/25/2017 0:00</c:v>
                  </c:pt>
                  <c:pt idx="298">
                    <c:v>10/26/2017 0:00</c:v>
                  </c:pt>
                  <c:pt idx="299">
                    <c:v>10/27/2017 0:00</c:v>
                  </c:pt>
                  <c:pt idx="300">
                    <c:v>10/28/2017 0:00</c:v>
                  </c:pt>
                  <c:pt idx="301">
                    <c:v>10/29/2017 0:00</c:v>
                  </c:pt>
                  <c:pt idx="302">
                    <c:v>10/30/2017 0:00</c:v>
                  </c:pt>
                  <c:pt idx="303">
                    <c:v>10/31/2017 0:00</c:v>
                  </c:pt>
                  <c:pt idx="304">
                    <c:v>11/1/2017 0:00</c:v>
                  </c:pt>
                  <c:pt idx="305">
                    <c:v>11/2/2017 0:00</c:v>
                  </c:pt>
                  <c:pt idx="306">
                    <c:v>11/3/2017 0:00</c:v>
                  </c:pt>
                  <c:pt idx="307">
                    <c:v>11/4/2017 0:00</c:v>
                  </c:pt>
                  <c:pt idx="308">
                    <c:v>11/5/2017 0:00</c:v>
                  </c:pt>
                  <c:pt idx="309">
                    <c:v>11/6/2017 0:00</c:v>
                  </c:pt>
                  <c:pt idx="310">
                    <c:v>11/7/2017 0:00</c:v>
                  </c:pt>
                  <c:pt idx="311">
                    <c:v>11/8/2017 0:00</c:v>
                  </c:pt>
                  <c:pt idx="312">
                    <c:v>11/9/2017 0:00</c:v>
                  </c:pt>
                  <c:pt idx="313">
                    <c:v>11/10/2017 0:00</c:v>
                  </c:pt>
                  <c:pt idx="314">
                    <c:v>11/11/2017 0:00</c:v>
                  </c:pt>
                  <c:pt idx="315">
                    <c:v>11/12/2017 0:00</c:v>
                  </c:pt>
                  <c:pt idx="316">
                    <c:v>11/13/2017 0:00</c:v>
                  </c:pt>
                  <c:pt idx="317">
                    <c:v>11/14/2017 0:00</c:v>
                  </c:pt>
                  <c:pt idx="318">
                    <c:v>11/15/2017 0:00</c:v>
                  </c:pt>
                  <c:pt idx="319">
                    <c:v>11/16/2017 0:00</c:v>
                  </c:pt>
                  <c:pt idx="320">
                    <c:v>11/17/2017 0:00</c:v>
                  </c:pt>
                  <c:pt idx="321">
                    <c:v>11/18/2017 0:00</c:v>
                  </c:pt>
                  <c:pt idx="322">
                    <c:v>11/19/2017 0:00</c:v>
                  </c:pt>
                  <c:pt idx="323">
                    <c:v>11/20/2017 0:00</c:v>
                  </c:pt>
                  <c:pt idx="324">
                    <c:v>11/21/2017 0:00</c:v>
                  </c:pt>
                  <c:pt idx="325">
                    <c:v>11/22/2017 0:00</c:v>
                  </c:pt>
                  <c:pt idx="326">
                    <c:v>11/23/2017 0:00</c:v>
                  </c:pt>
                  <c:pt idx="327">
                    <c:v>11/24/2017 0:00</c:v>
                  </c:pt>
                  <c:pt idx="328">
                    <c:v>11/25/2017 0:00</c:v>
                  </c:pt>
                  <c:pt idx="329">
                    <c:v>11/26/2017 0:00</c:v>
                  </c:pt>
                  <c:pt idx="330">
                    <c:v>11/27/2017 0:00</c:v>
                  </c:pt>
                  <c:pt idx="331">
                    <c:v>11/28/2017 0:00</c:v>
                  </c:pt>
                  <c:pt idx="332">
                    <c:v>11/29/2017 0:00</c:v>
                  </c:pt>
                  <c:pt idx="333">
                    <c:v>11/30/2017 0:00</c:v>
                  </c:pt>
                  <c:pt idx="334">
                    <c:v>12/1/2017 0:00</c:v>
                  </c:pt>
                  <c:pt idx="335">
                    <c:v>12/2/2017 0:00</c:v>
                  </c:pt>
                  <c:pt idx="336">
                    <c:v>12/3/2017 0:00</c:v>
                  </c:pt>
                  <c:pt idx="337">
                    <c:v>12/4/2017 0:00</c:v>
                  </c:pt>
                  <c:pt idx="338">
                    <c:v>12/5/2017 0:00</c:v>
                  </c:pt>
                  <c:pt idx="339">
                    <c:v>12/6/2017 0:00</c:v>
                  </c:pt>
                  <c:pt idx="340">
                    <c:v>12/7/2017 0:00</c:v>
                  </c:pt>
                  <c:pt idx="341">
                    <c:v>12/8/2017 0:00</c:v>
                  </c:pt>
                  <c:pt idx="342">
                    <c:v>12/9/2017 0:00</c:v>
                  </c:pt>
                  <c:pt idx="343">
                    <c:v>12/10/2017 0:00</c:v>
                  </c:pt>
                  <c:pt idx="344">
                    <c:v>12/11/2017 0:00</c:v>
                  </c:pt>
                  <c:pt idx="345">
                    <c:v>12/12/2017 0:00</c:v>
                  </c:pt>
                  <c:pt idx="346">
                    <c:v>12/13/2017 0:00</c:v>
                  </c:pt>
                  <c:pt idx="347">
                    <c:v>12/14/2017 0:00</c:v>
                  </c:pt>
                  <c:pt idx="348">
                    <c:v>12/15/2017 0:00</c:v>
                  </c:pt>
                  <c:pt idx="349">
                    <c:v>12/16/2017 0:00</c:v>
                  </c:pt>
                  <c:pt idx="350">
                    <c:v>12/17/2017 0:00</c:v>
                  </c:pt>
                  <c:pt idx="351">
                    <c:v>12/18/2017 0:00</c:v>
                  </c:pt>
                  <c:pt idx="352">
                    <c:v>12/19/2017 0:00</c:v>
                  </c:pt>
                  <c:pt idx="353">
                    <c:v>12/20/2017 0:00</c:v>
                  </c:pt>
                  <c:pt idx="354">
                    <c:v>12/21/2017 0:00</c:v>
                  </c:pt>
                  <c:pt idx="355">
                    <c:v>12/22/2017 0:00</c:v>
                  </c:pt>
                  <c:pt idx="356">
                    <c:v>12/23/2017 0:00</c:v>
                  </c:pt>
                  <c:pt idx="357">
                    <c:v>12/24/2017 0:00</c:v>
                  </c:pt>
                  <c:pt idx="358">
                    <c:v>12/25/2017 0:00</c:v>
                  </c:pt>
                  <c:pt idx="359">
                    <c:v>12/26/2017 0:00</c:v>
                  </c:pt>
                  <c:pt idx="360">
                    <c:v>12/27/2017 0:00</c:v>
                  </c:pt>
                  <c:pt idx="361">
                    <c:v>12/28/2017 0:00</c:v>
                  </c:pt>
                  <c:pt idx="362">
                    <c:v>12/29/2017 0:00</c:v>
                  </c:pt>
                  <c:pt idx="363">
                    <c:v>12/30/2017 0:00</c:v>
                  </c:pt>
                  <c:pt idx="364">
                    <c:v>12/31/2017 0:00</c:v>
                  </c:pt>
                  <c:pt idx="365">
                    <c:v>1/1/2018 0:00</c:v>
                  </c:pt>
                  <c:pt idx="366">
                    <c:v>1/2/2018 0:00</c:v>
                  </c:pt>
                  <c:pt idx="367">
                    <c:v>1/3/2018 0:00</c:v>
                  </c:pt>
                  <c:pt idx="368">
                    <c:v>1/4/2018 0:00</c:v>
                  </c:pt>
                  <c:pt idx="369">
                    <c:v>1/5/2018 0:00</c:v>
                  </c:pt>
                  <c:pt idx="370">
                    <c:v>1/6/2018 0:00</c:v>
                  </c:pt>
                  <c:pt idx="371">
                    <c:v>1/7/2018 0:00</c:v>
                  </c:pt>
                  <c:pt idx="372">
                    <c:v>1/8/2018 0:00</c:v>
                  </c:pt>
                  <c:pt idx="373">
                    <c:v>1/9/2018 0:00</c:v>
                  </c:pt>
                  <c:pt idx="374">
                    <c:v>1/10/2018 0:00</c:v>
                  </c:pt>
                  <c:pt idx="375">
                    <c:v>1/11/2018 0:00</c:v>
                  </c:pt>
                  <c:pt idx="376">
                    <c:v>1/12/2018 0:00</c:v>
                  </c:pt>
                  <c:pt idx="377">
                    <c:v>1/13/2018 0:00</c:v>
                  </c:pt>
                  <c:pt idx="378">
                    <c:v>1/14/2018 0:00</c:v>
                  </c:pt>
                  <c:pt idx="379">
                    <c:v>1/15/2018 0:00</c:v>
                  </c:pt>
                  <c:pt idx="380">
                    <c:v>1/16/2018 0:00</c:v>
                  </c:pt>
                  <c:pt idx="381">
                    <c:v>1/17/2018 0:00</c:v>
                  </c:pt>
                  <c:pt idx="382">
                    <c:v>1/18/2018 0:00</c:v>
                  </c:pt>
                  <c:pt idx="383">
                    <c:v>1/19/2018 0:00</c:v>
                  </c:pt>
                  <c:pt idx="384">
                    <c:v>1/20/2018 0:00</c:v>
                  </c:pt>
                  <c:pt idx="385">
                    <c:v>1/21/2018 0:00</c:v>
                  </c:pt>
                  <c:pt idx="386">
                    <c:v>1/22/2018 0:00</c:v>
                  </c:pt>
                  <c:pt idx="387">
                    <c:v>1/23/2018 0:00</c:v>
                  </c:pt>
                  <c:pt idx="388">
                    <c:v>1/24/2018 0:00</c:v>
                  </c:pt>
                  <c:pt idx="389">
                    <c:v>1/25/2018 0:00</c:v>
                  </c:pt>
                  <c:pt idx="390">
                    <c:v>1/26/2018 0:00</c:v>
                  </c:pt>
                  <c:pt idx="391">
                    <c:v>1/27/2018 0:00</c:v>
                  </c:pt>
                  <c:pt idx="392">
                    <c:v>1/28/2018 0:00</c:v>
                  </c:pt>
                  <c:pt idx="393">
                    <c:v>1/29/2018 0:00</c:v>
                  </c:pt>
                  <c:pt idx="394">
                    <c:v>1/30/2018 0:00</c:v>
                  </c:pt>
                  <c:pt idx="395">
                    <c:v>1/31/2018 0:00</c:v>
                  </c:pt>
                  <c:pt idx="396">
                    <c:v>2/1/2018 0:00</c:v>
                  </c:pt>
                  <c:pt idx="397">
                    <c:v>2/2/2018 0:00</c:v>
                  </c:pt>
                  <c:pt idx="398">
                    <c:v>2/3/2018 0:00</c:v>
                  </c:pt>
                  <c:pt idx="399">
                    <c:v>2/4/2018 0:00</c:v>
                  </c:pt>
                  <c:pt idx="400">
                    <c:v>2/5/2018 0:00</c:v>
                  </c:pt>
                  <c:pt idx="401">
                    <c:v>2/6/2018 0:00</c:v>
                  </c:pt>
                  <c:pt idx="402">
                    <c:v>2/7/2018 0:00</c:v>
                  </c:pt>
                  <c:pt idx="403">
                    <c:v>2/8/2018 0:00</c:v>
                  </c:pt>
                  <c:pt idx="404">
                    <c:v>2/9/2018 0:00</c:v>
                  </c:pt>
                  <c:pt idx="405">
                    <c:v>2/10/2018 0:00</c:v>
                  </c:pt>
                  <c:pt idx="406">
                    <c:v>2/11/2018 0:00</c:v>
                  </c:pt>
                  <c:pt idx="407">
                    <c:v>2/12/2018 0:00</c:v>
                  </c:pt>
                  <c:pt idx="408">
                    <c:v>2/13/2018 0:00</c:v>
                  </c:pt>
                  <c:pt idx="409">
                    <c:v>2/14/2018 0:00</c:v>
                  </c:pt>
                  <c:pt idx="410">
                    <c:v>2/15/2018 0:00</c:v>
                  </c:pt>
                  <c:pt idx="411">
                    <c:v>2/16/2018 0:00</c:v>
                  </c:pt>
                  <c:pt idx="412">
                    <c:v>2/17/2018 0:00</c:v>
                  </c:pt>
                  <c:pt idx="413">
                    <c:v>2/18/2018 0:00</c:v>
                  </c:pt>
                  <c:pt idx="414">
                    <c:v>2/19/2018 0:00</c:v>
                  </c:pt>
                  <c:pt idx="415">
                    <c:v>2/20/2018 0:00</c:v>
                  </c:pt>
                  <c:pt idx="416">
                    <c:v>2/21/2018 0:00</c:v>
                  </c:pt>
                  <c:pt idx="417">
                    <c:v>2/22/2018 0:00</c:v>
                  </c:pt>
                  <c:pt idx="418">
                    <c:v>2/23/2018 0:00</c:v>
                  </c:pt>
                  <c:pt idx="419">
                    <c:v>2/24/2018 0:00</c:v>
                  </c:pt>
                  <c:pt idx="420">
                    <c:v>2/25/2018 0:00</c:v>
                  </c:pt>
                  <c:pt idx="421">
                    <c:v>2/26/2018 0:00</c:v>
                  </c:pt>
                  <c:pt idx="422">
                    <c:v>2/27/2018 0:00</c:v>
                  </c:pt>
                  <c:pt idx="423">
                    <c:v>2/28/2018 0:00</c:v>
                  </c:pt>
                  <c:pt idx="424">
                    <c:v>3/1/2018 0:00</c:v>
                  </c:pt>
                  <c:pt idx="425">
                    <c:v>3/2/2018 0:00</c:v>
                  </c:pt>
                  <c:pt idx="426">
                    <c:v>3/3/2018 0:00</c:v>
                  </c:pt>
                  <c:pt idx="427">
                    <c:v>3/4/2018 0:00</c:v>
                  </c:pt>
                  <c:pt idx="428">
                    <c:v>3/5/2018 0:00</c:v>
                  </c:pt>
                  <c:pt idx="429">
                    <c:v>3/6/2018 0:00</c:v>
                  </c:pt>
                  <c:pt idx="430">
                    <c:v>3/7/2018 0:00</c:v>
                  </c:pt>
                  <c:pt idx="431">
                    <c:v>3/8/2018 0:00</c:v>
                  </c:pt>
                  <c:pt idx="432">
                    <c:v>3/9/2018 0:00</c:v>
                  </c:pt>
                  <c:pt idx="433">
                    <c:v>3/10/2018 0:00</c:v>
                  </c:pt>
                  <c:pt idx="434">
                    <c:v>3/11/2018 0:00</c:v>
                  </c:pt>
                  <c:pt idx="435">
                    <c:v>3/12/2018 0:00</c:v>
                  </c:pt>
                  <c:pt idx="436">
                    <c:v>3/13/2018 0:00</c:v>
                  </c:pt>
                  <c:pt idx="437">
                    <c:v>3/14/2018 0:00</c:v>
                  </c:pt>
                  <c:pt idx="438">
                    <c:v>3/15/2018 0:00</c:v>
                  </c:pt>
                  <c:pt idx="439">
                    <c:v>3/16/2018 0:00</c:v>
                  </c:pt>
                  <c:pt idx="440">
                    <c:v>3/17/2018 0:00</c:v>
                  </c:pt>
                  <c:pt idx="441">
                    <c:v>3/18/2018 0:00</c:v>
                  </c:pt>
                  <c:pt idx="442">
                    <c:v>3/19/2018 0:00</c:v>
                  </c:pt>
                  <c:pt idx="443">
                    <c:v>3/20/2018 0:00</c:v>
                  </c:pt>
                  <c:pt idx="444">
                    <c:v>3/21/2018 0:00</c:v>
                  </c:pt>
                  <c:pt idx="445">
                    <c:v>3/22/2018 0:00</c:v>
                  </c:pt>
                  <c:pt idx="446">
                    <c:v>3/23/2018 0:00</c:v>
                  </c:pt>
                  <c:pt idx="447">
                    <c:v>3/24/2018 0:00</c:v>
                  </c:pt>
                  <c:pt idx="448">
                    <c:v>3/25/2018 0:00</c:v>
                  </c:pt>
                  <c:pt idx="449">
                    <c:v>3/26/2018 0:00</c:v>
                  </c:pt>
                  <c:pt idx="450">
                    <c:v>3/27/2018 0:00</c:v>
                  </c:pt>
                  <c:pt idx="451">
                    <c:v>3/28/2018 0:00</c:v>
                  </c:pt>
                  <c:pt idx="452">
                    <c:v>3/29/2018 0:00</c:v>
                  </c:pt>
                  <c:pt idx="453">
                    <c:v>3/30/2018 0:00</c:v>
                  </c:pt>
                  <c:pt idx="454">
                    <c:v>3/31/2018 0:00</c:v>
                  </c:pt>
                  <c:pt idx="455">
                    <c:v>4/1/2018 0:00</c:v>
                  </c:pt>
                  <c:pt idx="456">
                    <c:v>4/2/2018 0:00</c:v>
                  </c:pt>
                  <c:pt idx="457">
                    <c:v>4/3/2018 0:00</c:v>
                  </c:pt>
                  <c:pt idx="458">
                    <c:v>4/4/2018 0:00</c:v>
                  </c:pt>
                  <c:pt idx="459">
                    <c:v>4/5/2018 0:00</c:v>
                  </c:pt>
                  <c:pt idx="460">
                    <c:v>4/6/2018 0:00</c:v>
                  </c:pt>
                  <c:pt idx="461">
                    <c:v>4/7/2018 0:00</c:v>
                  </c:pt>
                  <c:pt idx="462">
                    <c:v>4/8/2018 0:00</c:v>
                  </c:pt>
                  <c:pt idx="463">
                    <c:v>4/9/2018 0:00</c:v>
                  </c:pt>
                  <c:pt idx="464">
                    <c:v>4/10/2018 0:00</c:v>
                  </c:pt>
                  <c:pt idx="465">
                    <c:v>4/11/2018 0:00</c:v>
                  </c:pt>
                  <c:pt idx="466">
                    <c:v>4/12/2018 0:00</c:v>
                  </c:pt>
                  <c:pt idx="467">
                    <c:v>4/13/2018 0:00</c:v>
                  </c:pt>
                  <c:pt idx="468">
                    <c:v>4/14/2018 0:00</c:v>
                  </c:pt>
                  <c:pt idx="469">
                    <c:v>4/15/2018 0:00</c:v>
                  </c:pt>
                  <c:pt idx="470">
                    <c:v>4/16/2018 0:00</c:v>
                  </c:pt>
                  <c:pt idx="471">
                    <c:v>4/17/2018 0:00</c:v>
                  </c:pt>
                  <c:pt idx="472">
                    <c:v>4/18/2018 0:00</c:v>
                  </c:pt>
                  <c:pt idx="473">
                    <c:v>4/19/2018 0:00</c:v>
                  </c:pt>
                  <c:pt idx="474">
                    <c:v>4/20/2018 0:00</c:v>
                  </c:pt>
                  <c:pt idx="475">
                    <c:v>4/21/2018 0:00</c:v>
                  </c:pt>
                  <c:pt idx="476">
                    <c:v>4/22/2018 0:00</c:v>
                  </c:pt>
                  <c:pt idx="477">
                    <c:v>4/23/2018 0:00</c:v>
                  </c:pt>
                  <c:pt idx="478">
                    <c:v>4/24/2018 0:00</c:v>
                  </c:pt>
                  <c:pt idx="479">
                    <c:v>4/25/2018 0:00</c:v>
                  </c:pt>
                  <c:pt idx="480">
                    <c:v>4/26/2018 0:00</c:v>
                  </c:pt>
                  <c:pt idx="481">
                    <c:v>4/27/2018 0:00</c:v>
                  </c:pt>
                  <c:pt idx="482">
                    <c:v>4/28/2018 0:00</c:v>
                  </c:pt>
                  <c:pt idx="483">
                    <c:v>4/29/2018 0:00</c:v>
                  </c:pt>
                  <c:pt idx="484">
                    <c:v>4/30/2018 0:00</c:v>
                  </c:pt>
                  <c:pt idx="485">
                    <c:v>5/1/2018 0:00</c:v>
                  </c:pt>
                  <c:pt idx="486">
                    <c:v>5/2/2018 0:00</c:v>
                  </c:pt>
                  <c:pt idx="487">
                    <c:v>5/3/2018 0:00</c:v>
                  </c:pt>
                  <c:pt idx="488">
                    <c:v>5/4/2018 0:00</c:v>
                  </c:pt>
                  <c:pt idx="489">
                    <c:v>5/5/2018 0:00</c:v>
                  </c:pt>
                  <c:pt idx="490">
                    <c:v>5/6/2018 0:00</c:v>
                  </c:pt>
                  <c:pt idx="491">
                    <c:v>5/7/2018 0:00</c:v>
                  </c:pt>
                  <c:pt idx="492">
                    <c:v>5/8/2018 0:00</c:v>
                  </c:pt>
                  <c:pt idx="493">
                    <c:v>5/9/2018 0:00</c:v>
                  </c:pt>
                  <c:pt idx="494">
                    <c:v>5/10/2018 0:00</c:v>
                  </c:pt>
                  <c:pt idx="495">
                    <c:v>5/11/2018 0:00</c:v>
                  </c:pt>
                  <c:pt idx="496">
                    <c:v>5/12/2018 0:00</c:v>
                  </c:pt>
                  <c:pt idx="497">
                    <c:v>5/13/2018 0:00</c:v>
                  </c:pt>
                  <c:pt idx="498">
                    <c:v>5/14/2018 0:00</c:v>
                  </c:pt>
                  <c:pt idx="499">
                    <c:v>5/15/2018 0:00</c:v>
                  </c:pt>
                  <c:pt idx="500">
                    <c:v>5/16/2018 0:00</c:v>
                  </c:pt>
                  <c:pt idx="501">
                    <c:v>5/17/2018 0:00</c:v>
                  </c:pt>
                  <c:pt idx="502">
                    <c:v>5/18/2018 0:00</c:v>
                  </c:pt>
                  <c:pt idx="503">
                    <c:v>5/19/2018 0:00</c:v>
                  </c:pt>
                  <c:pt idx="504">
                    <c:v>5/20/2018 0:00</c:v>
                  </c:pt>
                  <c:pt idx="505">
                    <c:v>5/21/2018 0:00</c:v>
                  </c:pt>
                  <c:pt idx="506">
                    <c:v>5/22/2018 0:00</c:v>
                  </c:pt>
                  <c:pt idx="507">
                    <c:v>5/23/2018 0:00</c:v>
                  </c:pt>
                  <c:pt idx="508">
                    <c:v>5/24/2018 0:00</c:v>
                  </c:pt>
                  <c:pt idx="509">
                    <c:v>5/25/2018 0:00</c:v>
                  </c:pt>
                  <c:pt idx="510">
                    <c:v>5/26/2018 0:00</c:v>
                  </c:pt>
                  <c:pt idx="511">
                    <c:v>5/27/2018 0:00</c:v>
                  </c:pt>
                  <c:pt idx="512">
                    <c:v>5/28/2018 0:00</c:v>
                  </c:pt>
                  <c:pt idx="513">
                    <c:v>5/29/2018 0:00</c:v>
                  </c:pt>
                  <c:pt idx="514">
                    <c:v>5/30/2018 0:00</c:v>
                  </c:pt>
                  <c:pt idx="515">
                    <c:v>5/31/2018 0:00</c:v>
                  </c:pt>
                  <c:pt idx="516">
                    <c:v>6/1/2018 0:00</c:v>
                  </c:pt>
                  <c:pt idx="517">
                    <c:v>6/2/2018 0:00</c:v>
                  </c:pt>
                  <c:pt idx="518">
                    <c:v>6/3/2018 0:00</c:v>
                  </c:pt>
                  <c:pt idx="519">
                    <c:v>6/4/2018 0:00</c:v>
                  </c:pt>
                  <c:pt idx="520">
                    <c:v>6/5/2018 0:00</c:v>
                  </c:pt>
                  <c:pt idx="521">
                    <c:v>6/6/2018 0:00</c:v>
                  </c:pt>
                  <c:pt idx="522">
                    <c:v>6/7/2018 0:00</c:v>
                  </c:pt>
                  <c:pt idx="523">
                    <c:v>6/8/2018 0:00</c:v>
                  </c:pt>
                  <c:pt idx="524">
                    <c:v>6/9/2018 0:00</c:v>
                  </c:pt>
                  <c:pt idx="525">
                    <c:v>6/10/2018 0:00</c:v>
                  </c:pt>
                  <c:pt idx="526">
                    <c:v>6/11/2018 0:00</c:v>
                  </c:pt>
                  <c:pt idx="527">
                    <c:v>6/12/2018 0:00</c:v>
                  </c:pt>
                  <c:pt idx="528">
                    <c:v>6/13/2018 0:00</c:v>
                  </c:pt>
                  <c:pt idx="529">
                    <c:v>6/14/2018 0:00</c:v>
                  </c:pt>
                  <c:pt idx="530">
                    <c:v>6/15/2018 0:00</c:v>
                  </c:pt>
                  <c:pt idx="531">
                    <c:v>6/16/2018 0:00</c:v>
                  </c:pt>
                  <c:pt idx="532">
                    <c:v>6/17/2018 0:00</c:v>
                  </c:pt>
                  <c:pt idx="533">
                    <c:v>6/18/2018 0:00</c:v>
                  </c:pt>
                  <c:pt idx="534">
                    <c:v>6/19/2018 0:00</c:v>
                  </c:pt>
                  <c:pt idx="535">
                    <c:v>6/20/2018 0:00</c:v>
                  </c:pt>
                  <c:pt idx="536">
                    <c:v>6/21/2018 0:00</c:v>
                  </c:pt>
                  <c:pt idx="537">
                    <c:v>6/22/2018 0:00</c:v>
                  </c:pt>
                  <c:pt idx="538">
                    <c:v>6/23/2018 0:00</c:v>
                  </c:pt>
                  <c:pt idx="539">
                    <c:v>6/24/2018 0:00</c:v>
                  </c:pt>
                  <c:pt idx="540">
                    <c:v>6/25/2018 0:00</c:v>
                  </c:pt>
                  <c:pt idx="541">
                    <c:v>6/26/2018 0:00</c:v>
                  </c:pt>
                  <c:pt idx="542">
                    <c:v>6/27/2018 0:00</c:v>
                  </c:pt>
                  <c:pt idx="543">
                    <c:v>6/28/2018 0:00</c:v>
                  </c:pt>
                  <c:pt idx="544">
                    <c:v>6/29/2018 0:00</c:v>
                  </c:pt>
                  <c:pt idx="545">
                    <c:v>6/30/2018 0:00</c:v>
                  </c:pt>
                  <c:pt idx="546">
                    <c:v>7/1/2018 0:00</c:v>
                  </c:pt>
                  <c:pt idx="547">
                    <c:v>7/2/2018 0:00</c:v>
                  </c:pt>
                  <c:pt idx="548">
                    <c:v>7/3/2018 0:00</c:v>
                  </c:pt>
                  <c:pt idx="549">
                    <c:v>7/4/2018 0:00</c:v>
                  </c:pt>
                  <c:pt idx="550">
                    <c:v>7/5/2018 0:00</c:v>
                  </c:pt>
                  <c:pt idx="551">
                    <c:v>7/6/2018 0:00</c:v>
                  </c:pt>
                  <c:pt idx="552">
                    <c:v>7/7/2018 0:00</c:v>
                  </c:pt>
                  <c:pt idx="553">
                    <c:v>7/8/2018 0:00</c:v>
                  </c:pt>
                  <c:pt idx="554">
                    <c:v>7/9/2018 0:00</c:v>
                  </c:pt>
                  <c:pt idx="555">
                    <c:v>7/10/2018 0:00</c:v>
                  </c:pt>
                  <c:pt idx="556">
                    <c:v>7/11/2018 0:00</c:v>
                  </c:pt>
                  <c:pt idx="557">
                    <c:v>7/12/2018 0:00</c:v>
                  </c:pt>
                  <c:pt idx="558">
                    <c:v>7/13/2018 0:00</c:v>
                  </c:pt>
                  <c:pt idx="559">
                    <c:v>7/14/2018 0:00</c:v>
                  </c:pt>
                  <c:pt idx="560">
                    <c:v>7/15/2018 0:00</c:v>
                  </c:pt>
                  <c:pt idx="561">
                    <c:v>7/16/2018 0:00</c:v>
                  </c:pt>
                  <c:pt idx="562">
                    <c:v>7/17/2018 0:00</c:v>
                  </c:pt>
                  <c:pt idx="563">
                    <c:v>7/18/2018 0:00</c:v>
                  </c:pt>
                  <c:pt idx="564">
                    <c:v>7/19/2018 0:00</c:v>
                  </c:pt>
                  <c:pt idx="565">
                    <c:v>7/20/2018 0:00</c:v>
                  </c:pt>
                  <c:pt idx="566">
                    <c:v>7/21/2018 0:00</c:v>
                  </c:pt>
                  <c:pt idx="567">
                    <c:v>7/22/2018 0:00</c:v>
                  </c:pt>
                  <c:pt idx="568">
                    <c:v>7/23/2018 0:00</c:v>
                  </c:pt>
                  <c:pt idx="569">
                    <c:v>7/24/2018 0:00</c:v>
                  </c:pt>
                  <c:pt idx="570">
                    <c:v>7/25/2018 0:00</c:v>
                  </c:pt>
                  <c:pt idx="571">
                    <c:v>7/26/2018 0:00</c:v>
                  </c:pt>
                  <c:pt idx="572">
                    <c:v>7/27/2018 0:00</c:v>
                  </c:pt>
                  <c:pt idx="573">
                    <c:v>7/28/2018 0:00</c:v>
                  </c:pt>
                  <c:pt idx="574">
                    <c:v>7/29/2018 0:00</c:v>
                  </c:pt>
                  <c:pt idx="575">
                    <c:v>7/30/2018 0:00</c:v>
                  </c:pt>
                  <c:pt idx="576">
                    <c:v>7/31/2018 0:00</c:v>
                  </c:pt>
                  <c:pt idx="577">
                    <c:v>8/1/2018 0:00</c:v>
                  </c:pt>
                  <c:pt idx="578">
                    <c:v>8/2/2018 0:00</c:v>
                  </c:pt>
                  <c:pt idx="579">
                    <c:v>8/3/2018 0:00</c:v>
                  </c:pt>
                  <c:pt idx="580">
                    <c:v>8/4/2018 0:00</c:v>
                  </c:pt>
                  <c:pt idx="581">
                    <c:v>8/5/2018 0:00</c:v>
                  </c:pt>
                  <c:pt idx="582">
                    <c:v>8/6/2018 0:00</c:v>
                  </c:pt>
                  <c:pt idx="583">
                    <c:v>8/7/2018 0:00</c:v>
                  </c:pt>
                  <c:pt idx="584">
                    <c:v>8/8/2018 0:00</c:v>
                  </c:pt>
                  <c:pt idx="585">
                    <c:v>8/9/2018 0:00</c:v>
                  </c:pt>
                  <c:pt idx="586">
                    <c:v>8/10/2018 0:00</c:v>
                  </c:pt>
                  <c:pt idx="587">
                    <c:v>8/11/2018 0:00</c:v>
                  </c:pt>
                  <c:pt idx="588">
                    <c:v>8/12/2018 0:00</c:v>
                  </c:pt>
                  <c:pt idx="589">
                    <c:v>8/13/2018 0:00</c:v>
                  </c:pt>
                  <c:pt idx="590">
                    <c:v>8/14/2018 0:00</c:v>
                  </c:pt>
                  <c:pt idx="591">
                    <c:v>8/15/2018 0:00</c:v>
                  </c:pt>
                  <c:pt idx="592">
                    <c:v>8/16/2018 0:00</c:v>
                  </c:pt>
                  <c:pt idx="593">
                    <c:v>8/17/2018 0:00</c:v>
                  </c:pt>
                  <c:pt idx="594">
                    <c:v>8/18/2018 0:00</c:v>
                  </c:pt>
                  <c:pt idx="595">
                    <c:v>8/19/2018 0:00</c:v>
                  </c:pt>
                  <c:pt idx="596">
                    <c:v>8/20/2018 0:00</c:v>
                  </c:pt>
                  <c:pt idx="597">
                    <c:v>8/21/2018 0:00</c:v>
                  </c:pt>
                  <c:pt idx="598">
                    <c:v>8/22/2018 0:00</c:v>
                  </c:pt>
                  <c:pt idx="599">
                    <c:v>8/23/2018 0:00</c:v>
                  </c:pt>
                  <c:pt idx="600">
                    <c:v>8/24/2018 0:00</c:v>
                  </c:pt>
                  <c:pt idx="601">
                    <c:v>8/25/2018 0:00</c:v>
                  </c:pt>
                  <c:pt idx="602">
                    <c:v>8/26/2018 0:00</c:v>
                  </c:pt>
                  <c:pt idx="603">
                    <c:v>8/27/2018 0:00</c:v>
                  </c:pt>
                  <c:pt idx="604">
                    <c:v>8/28/2018 0:00</c:v>
                  </c:pt>
                  <c:pt idx="605">
                    <c:v>8/29/2018 0:00</c:v>
                  </c:pt>
                  <c:pt idx="606">
                    <c:v>8/30/2018 0:00</c:v>
                  </c:pt>
                  <c:pt idx="607">
                    <c:v>8/31/2018 0:00</c:v>
                  </c:pt>
                  <c:pt idx="608">
                    <c:v>9/1/2018 0:00</c:v>
                  </c:pt>
                  <c:pt idx="609">
                    <c:v>9/2/2018 0:00</c:v>
                  </c:pt>
                  <c:pt idx="610">
                    <c:v>9/3/2018 0:00</c:v>
                  </c:pt>
                  <c:pt idx="611">
                    <c:v>9/4/2018 0:00</c:v>
                  </c:pt>
                  <c:pt idx="612">
                    <c:v>9/5/2018 0:00</c:v>
                  </c:pt>
                  <c:pt idx="613">
                    <c:v>9/6/2018 0:00</c:v>
                  </c:pt>
                  <c:pt idx="614">
                    <c:v>9/7/2018 0:00</c:v>
                  </c:pt>
                  <c:pt idx="615">
                    <c:v>9/8/2018 0:00</c:v>
                  </c:pt>
                  <c:pt idx="616">
                    <c:v>9/9/2018 0:00</c:v>
                  </c:pt>
                  <c:pt idx="617">
                    <c:v>9/10/2018 0:00</c:v>
                  </c:pt>
                  <c:pt idx="618">
                    <c:v>9/11/2018 0:00</c:v>
                  </c:pt>
                  <c:pt idx="619">
                    <c:v>9/12/2018 0:00</c:v>
                  </c:pt>
                  <c:pt idx="620">
                    <c:v>9/13/2018 0:00</c:v>
                  </c:pt>
                  <c:pt idx="621">
                    <c:v>9/14/2018 0:00</c:v>
                  </c:pt>
                  <c:pt idx="622">
                    <c:v>9/15/2018 0:00</c:v>
                  </c:pt>
                  <c:pt idx="623">
                    <c:v>9/16/2018 0:00</c:v>
                  </c:pt>
                  <c:pt idx="624">
                    <c:v>9/17/2018 0:00</c:v>
                  </c:pt>
                  <c:pt idx="625">
                    <c:v>9/18/2018 0:00</c:v>
                  </c:pt>
                  <c:pt idx="626">
                    <c:v>9/19/2018 0:00</c:v>
                  </c:pt>
                  <c:pt idx="627">
                    <c:v>9/20/2018 0:00</c:v>
                  </c:pt>
                  <c:pt idx="628">
                    <c:v>9/21/2018 0:00</c:v>
                  </c:pt>
                  <c:pt idx="629">
                    <c:v>9/22/2018 0:00</c:v>
                  </c:pt>
                  <c:pt idx="630">
                    <c:v>9/23/2018 0:00</c:v>
                  </c:pt>
                  <c:pt idx="631">
                    <c:v>9/24/2018 0:00</c:v>
                  </c:pt>
                  <c:pt idx="632">
                    <c:v>9/25/2018 0:00</c:v>
                  </c:pt>
                  <c:pt idx="633">
                    <c:v>9/26/2018 0:00</c:v>
                  </c:pt>
                  <c:pt idx="634">
                    <c:v>9/27/2018 0:00</c:v>
                  </c:pt>
                  <c:pt idx="635">
                    <c:v>9/28/2018 0:00</c:v>
                  </c:pt>
                  <c:pt idx="636">
                    <c:v>9/29/2018 0:00</c:v>
                  </c:pt>
                  <c:pt idx="637">
                    <c:v>9/30/2018 0:00</c:v>
                  </c:pt>
                  <c:pt idx="638">
                    <c:v>10/1/2018 0:00</c:v>
                  </c:pt>
                  <c:pt idx="639">
                    <c:v>10/2/2018 0:00</c:v>
                  </c:pt>
                  <c:pt idx="640">
                    <c:v>10/3/2018 0:00</c:v>
                  </c:pt>
                  <c:pt idx="641">
                    <c:v>10/4/2018 0:00</c:v>
                  </c:pt>
                  <c:pt idx="642">
                    <c:v>10/5/2018 0:00</c:v>
                  </c:pt>
                  <c:pt idx="643">
                    <c:v>10/6/2018 0:00</c:v>
                  </c:pt>
                  <c:pt idx="644">
                    <c:v>10/7/2018 0:00</c:v>
                  </c:pt>
                  <c:pt idx="645">
                    <c:v>10/8/2018 0:00</c:v>
                  </c:pt>
                  <c:pt idx="646">
                    <c:v>10/9/2018 0:00</c:v>
                  </c:pt>
                  <c:pt idx="647">
                    <c:v>10/10/2018 0:00</c:v>
                  </c:pt>
                  <c:pt idx="648">
                    <c:v>10/11/2018 0:00</c:v>
                  </c:pt>
                  <c:pt idx="649">
                    <c:v>10/12/2018 0:00</c:v>
                  </c:pt>
                  <c:pt idx="650">
                    <c:v>10/13/2018 0:00</c:v>
                  </c:pt>
                  <c:pt idx="651">
                    <c:v>10/14/2018 0:00</c:v>
                  </c:pt>
                  <c:pt idx="652">
                    <c:v>10/15/2018 0:00</c:v>
                  </c:pt>
                  <c:pt idx="653">
                    <c:v>10/16/2018 0:00</c:v>
                  </c:pt>
                  <c:pt idx="654">
                    <c:v>10/17/2018 0:00</c:v>
                  </c:pt>
                  <c:pt idx="655">
                    <c:v>10/18/2018 0:00</c:v>
                  </c:pt>
                  <c:pt idx="656">
                    <c:v>10/19/2018 0:00</c:v>
                  </c:pt>
                  <c:pt idx="657">
                    <c:v>10/20/2018 0:00</c:v>
                  </c:pt>
                  <c:pt idx="658">
                    <c:v>10/21/2018 0:00</c:v>
                  </c:pt>
                  <c:pt idx="659">
                    <c:v>10/22/2018 0:00</c:v>
                  </c:pt>
                  <c:pt idx="660">
                    <c:v>10/23/2018 0:00</c:v>
                  </c:pt>
                  <c:pt idx="661">
                    <c:v>10/24/2018 0:00</c:v>
                  </c:pt>
                  <c:pt idx="662">
                    <c:v>10/25/2018 0:00</c:v>
                  </c:pt>
                  <c:pt idx="663">
                    <c:v>10/26/2018 0:00</c:v>
                  </c:pt>
                  <c:pt idx="664">
                    <c:v>10/27/2018 0:00</c:v>
                  </c:pt>
                  <c:pt idx="665">
                    <c:v>10/28/2018 0:00</c:v>
                  </c:pt>
                  <c:pt idx="666">
                    <c:v>10/29/2018 0:00</c:v>
                  </c:pt>
                  <c:pt idx="667">
                    <c:v>10/30/2018 0:00</c:v>
                  </c:pt>
                  <c:pt idx="668">
                    <c:v>10/31/2018 0:00</c:v>
                  </c:pt>
                  <c:pt idx="669">
                    <c:v>11/1/2018 0:00</c:v>
                  </c:pt>
                  <c:pt idx="670">
                    <c:v>11/2/2018 0:00</c:v>
                  </c:pt>
                  <c:pt idx="671">
                    <c:v>11/3/2018 0:00</c:v>
                  </c:pt>
                  <c:pt idx="672">
                    <c:v>11/4/2018 0:00</c:v>
                  </c:pt>
                  <c:pt idx="673">
                    <c:v>11/5/2018 0:00</c:v>
                  </c:pt>
                  <c:pt idx="674">
                    <c:v>11/6/2018 0:00</c:v>
                  </c:pt>
                  <c:pt idx="675">
                    <c:v>11/7/2018 0:00</c:v>
                  </c:pt>
                  <c:pt idx="676">
                    <c:v>11/8/2018 0:00</c:v>
                  </c:pt>
                  <c:pt idx="677">
                    <c:v>11/9/2018 0:00</c:v>
                  </c:pt>
                  <c:pt idx="678">
                    <c:v>11/10/2018 0:00</c:v>
                  </c:pt>
                  <c:pt idx="679">
                    <c:v>11/11/2018 0:00</c:v>
                  </c:pt>
                  <c:pt idx="680">
                    <c:v>11/12/2018 0:00</c:v>
                  </c:pt>
                  <c:pt idx="681">
                    <c:v>11/13/2018 0:00</c:v>
                  </c:pt>
                  <c:pt idx="682">
                    <c:v>11/14/2018 0:00</c:v>
                  </c:pt>
                  <c:pt idx="683">
                    <c:v>11/15/2018 0:00</c:v>
                  </c:pt>
                  <c:pt idx="684">
                    <c:v>11/16/2018 0:00</c:v>
                  </c:pt>
                  <c:pt idx="685">
                    <c:v>11/17/2018 0:00</c:v>
                  </c:pt>
                  <c:pt idx="686">
                    <c:v>11/18/2018 0:00</c:v>
                  </c:pt>
                  <c:pt idx="687">
                    <c:v>11/19/2018 0:00</c:v>
                  </c:pt>
                  <c:pt idx="688">
                    <c:v>11/20/2018 0:00</c:v>
                  </c:pt>
                  <c:pt idx="689">
                    <c:v>11/21/2018 0:00</c:v>
                  </c:pt>
                  <c:pt idx="690">
                    <c:v>11/22/2018 0:00</c:v>
                  </c:pt>
                  <c:pt idx="691">
                    <c:v>11/23/2018 0:00</c:v>
                  </c:pt>
                  <c:pt idx="692">
                    <c:v>11/24/2018 0:00</c:v>
                  </c:pt>
                  <c:pt idx="693">
                    <c:v>11/25/2018 0:00</c:v>
                  </c:pt>
                  <c:pt idx="694">
                    <c:v>11/26/2018 0:00</c:v>
                  </c:pt>
                  <c:pt idx="695">
                    <c:v>11/27/2018 0:00</c:v>
                  </c:pt>
                  <c:pt idx="696">
                    <c:v>11/28/2018 0:00</c:v>
                  </c:pt>
                  <c:pt idx="697">
                    <c:v>11/29/2018 0:00</c:v>
                  </c:pt>
                  <c:pt idx="698">
                    <c:v>11/30/2018 0:00</c:v>
                  </c:pt>
                  <c:pt idx="699">
                    <c:v>12/1/2018 0:00</c:v>
                  </c:pt>
                  <c:pt idx="700">
                    <c:v>12/2/2018 0:00</c:v>
                  </c:pt>
                  <c:pt idx="701">
                    <c:v>12/3/2018 0:00</c:v>
                  </c:pt>
                  <c:pt idx="702">
                    <c:v>12/4/2018 0:00</c:v>
                  </c:pt>
                  <c:pt idx="703">
                    <c:v>12/5/2018 0:00</c:v>
                  </c:pt>
                  <c:pt idx="704">
                    <c:v>12/6/2018 0:00</c:v>
                  </c:pt>
                  <c:pt idx="705">
                    <c:v>12/7/2018 0:00</c:v>
                  </c:pt>
                  <c:pt idx="706">
                    <c:v>12/8/2018 0:00</c:v>
                  </c:pt>
                  <c:pt idx="707">
                    <c:v>12/9/2018 0:00</c:v>
                  </c:pt>
                  <c:pt idx="708">
                    <c:v>12/10/2018 0:00</c:v>
                  </c:pt>
                  <c:pt idx="709">
                    <c:v>12/11/2018 0:00</c:v>
                  </c:pt>
                  <c:pt idx="710">
                    <c:v>12/12/2018 0:00</c:v>
                  </c:pt>
                  <c:pt idx="711">
                    <c:v>12/13/2018 0:00</c:v>
                  </c:pt>
                  <c:pt idx="712">
                    <c:v>12/14/2018 0:00</c:v>
                  </c:pt>
                  <c:pt idx="713">
                    <c:v>12/15/2018 0:00</c:v>
                  </c:pt>
                  <c:pt idx="714">
                    <c:v>12/16/2018 0:00</c:v>
                  </c:pt>
                  <c:pt idx="715">
                    <c:v>12/17/2018 0:00</c:v>
                  </c:pt>
                  <c:pt idx="716">
                    <c:v>12/18/2018 0:00</c:v>
                  </c:pt>
                  <c:pt idx="717">
                    <c:v>12/19/2018 0:00</c:v>
                  </c:pt>
                  <c:pt idx="718">
                    <c:v>12/20/2018 0:00</c:v>
                  </c:pt>
                  <c:pt idx="719">
                    <c:v>12/21/2018 0:00</c:v>
                  </c:pt>
                  <c:pt idx="720">
                    <c:v>12/22/2018 0:00</c:v>
                  </c:pt>
                  <c:pt idx="721">
                    <c:v>12/23/2018 0:00</c:v>
                  </c:pt>
                  <c:pt idx="722">
                    <c:v>12/24/2018 0:00</c:v>
                  </c:pt>
                  <c:pt idx="723">
                    <c:v>12/25/2018 0:00</c:v>
                  </c:pt>
                  <c:pt idx="724">
                    <c:v>12/26/2018 0:00</c:v>
                  </c:pt>
                  <c:pt idx="725">
                    <c:v>12/27/2018 0:00</c:v>
                  </c:pt>
                  <c:pt idx="726">
                    <c:v>12/28/2018 0:00</c:v>
                  </c:pt>
                  <c:pt idx="727">
                    <c:v>12/29/2018 0:00</c:v>
                  </c:pt>
                  <c:pt idx="728">
                    <c:v>12/30/2018 0:00</c:v>
                  </c:pt>
                  <c:pt idx="729">
                    <c:v>12/31/2018 0:00</c:v>
                  </c:pt>
                  <c:pt idx="730">
                    <c:v>1/1/2019 0:00</c:v>
                  </c:pt>
                  <c:pt idx="731">
                    <c:v>1/2/2019 0:00</c:v>
                  </c:pt>
                  <c:pt idx="732">
                    <c:v>1/3/2019 0:00</c:v>
                  </c:pt>
                  <c:pt idx="733">
                    <c:v>1/4/2019 0:00</c:v>
                  </c:pt>
                  <c:pt idx="734">
                    <c:v>1/5/2019 0:00</c:v>
                  </c:pt>
                  <c:pt idx="735">
                    <c:v>1/6/2019 0:00</c:v>
                  </c:pt>
                  <c:pt idx="736">
                    <c:v>1/7/2019 0:00</c:v>
                  </c:pt>
                  <c:pt idx="737">
                    <c:v>1/8/2019 0:00</c:v>
                  </c:pt>
                  <c:pt idx="738">
                    <c:v>1/9/2019 0:00</c:v>
                  </c:pt>
                  <c:pt idx="739">
                    <c:v>1/10/2019 0:00</c:v>
                  </c:pt>
                  <c:pt idx="740">
                    <c:v>1/11/2019 0:00</c:v>
                  </c:pt>
                  <c:pt idx="741">
                    <c:v>1/12/2019 0:00</c:v>
                  </c:pt>
                  <c:pt idx="742">
                    <c:v>1/13/2019 0:00</c:v>
                  </c:pt>
                  <c:pt idx="743">
                    <c:v>1/14/2019 0:00</c:v>
                  </c:pt>
                  <c:pt idx="744">
                    <c:v>1/15/2019 0:00</c:v>
                  </c:pt>
                  <c:pt idx="745">
                    <c:v>1/16/2019 0:00</c:v>
                  </c:pt>
                  <c:pt idx="746">
                    <c:v>1/17/2019 0:00</c:v>
                  </c:pt>
                  <c:pt idx="747">
                    <c:v>1/18/2019 0:00</c:v>
                  </c:pt>
                  <c:pt idx="748">
                    <c:v>1/19/2019 0:00</c:v>
                  </c:pt>
                  <c:pt idx="749">
                    <c:v>1/20/2019 0:00</c:v>
                  </c:pt>
                  <c:pt idx="750">
                    <c:v>1/21/2019 0:00</c:v>
                  </c:pt>
                  <c:pt idx="751">
                    <c:v>1/22/2019 0:00</c:v>
                  </c:pt>
                  <c:pt idx="752">
                    <c:v>1/23/2019 0:00</c:v>
                  </c:pt>
                  <c:pt idx="753">
                    <c:v>1/24/2019 0:00</c:v>
                  </c:pt>
                  <c:pt idx="754">
                    <c:v>1/25/2019 0:00</c:v>
                  </c:pt>
                  <c:pt idx="755">
                    <c:v>1/26/2019 0:00</c:v>
                  </c:pt>
                  <c:pt idx="756">
                    <c:v>1/27/2019 0:00</c:v>
                  </c:pt>
                  <c:pt idx="757">
                    <c:v>1/28/2019 0:00</c:v>
                  </c:pt>
                  <c:pt idx="758">
                    <c:v>1/29/2019 0:00</c:v>
                  </c:pt>
                  <c:pt idx="759">
                    <c:v>1/30/2019 0:00</c:v>
                  </c:pt>
                  <c:pt idx="760">
                    <c:v>1/31/2019 0:00</c:v>
                  </c:pt>
                  <c:pt idx="761">
                    <c:v>2/1/2019 0:00</c:v>
                  </c:pt>
                  <c:pt idx="762">
                    <c:v>2/2/2019 0:00</c:v>
                  </c:pt>
                  <c:pt idx="763">
                    <c:v>2/3/2019 0:00</c:v>
                  </c:pt>
                  <c:pt idx="764">
                    <c:v>2/4/2019 0:00</c:v>
                  </c:pt>
                  <c:pt idx="765">
                    <c:v>2/5/2019 0:00</c:v>
                  </c:pt>
                  <c:pt idx="766">
                    <c:v>2/6/2019 0:00</c:v>
                  </c:pt>
                  <c:pt idx="767">
                    <c:v>2/7/2019 0:00</c:v>
                  </c:pt>
                  <c:pt idx="768">
                    <c:v>2/8/2019 0:00</c:v>
                  </c:pt>
                  <c:pt idx="769">
                    <c:v>2/9/2019 0:00</c:v>
                  </c:pt>
                  <c:pt idx="770">
                    <c:v>2/10/2019 0:00</c:v>
                  </c:pt>
                  <c:pt idx="771">
                    <c:v>2/11/2019 0:00</c:v>
                  </c:pt>
                  <c:pt idx="772">
                    <c:v>2/12/2019 0:00</c:v>
                  </c:pt>
                  <c:pt idx="773">
                    <c:v>2/13/2019 0:00</c:v>
                  </c:pt>
                  <c:pt idx="774">
                    <c:v>2/14/2019 0:00</c:v>
                  </c:pt>
                  <c:pt idx="775">
                    <c:v>2/15/2019 0:00</c:v>
                  </c:pt>
                  <c:pt idx="776">
                    <c:v>2/16/2019 0:00</c:v>
                  </c:pt>
                  <c:pt idx="777">
                    <c:v>2/17/2019 0:00</c:v>
                  </c:pt>
                  <c:pt idx="778">
                    <c:v>2/18/2019 0:00</c:v>
                  </c:pt>
                  <c:pt idx="779">
                    <c:v>2/19/2019 0:00</c:v>
                  </c:pt>
                  <c:pt idx="780">
                    <c:v>2/20/2019 0:00</c:v>
                  </c:pt>
                  <c:pt idx="781">
                    <c:v>2/21/2019 0:00</c:v>
                  </c:pt>
                  <c:pt idx="782">
                    <c:v>2/22/2019 0:00</c:v>
                  </c:pt>
                  <c:pt idx="783">
                    <c:v>2/23/2019 0:00</c:v>
                  </c:pt>
                  <c:pt idx="784">
                    <c:v>2/24/2019 0:00</c:v>
                  </c:pt>
                  <c:pt idx="785">
                    <c:v>2/25/2019 0:00</c:v>
                  </c:pt>
                  <c:pt idx="786">
                    <c:v>2/26/2019 0:00</c:v>
                  </c:pt>
                  <c:pt idx="787">
                    <c:v>2/27/2019 0:00</c:v>
                  </c:pt>
                  <c:pt idx="788">
                    <c:v>2/28/2019 0:00</c:v>
                  </c:pt>
                  <c:pt idx="789">
                    <c:v>3/1/2019 0:00</c:v>
                  </c:pt>
                  <c:pt idx="790">
                    <c:v>3/2/2019 0:00</c:v>
                  </c:pt>
                  <c:pt idx="791">
                    <c:v>3/3/2019 0:00</c:v>
                  </c:pt>
                  <c:pt idx="792">
                    <c:v>3/4/2019 0:00</c:v>
                  </c:pt>
                  <c:pt idx="793">
                    <c:v>3/5/2019 0:00</c:v>
                  </c:pt>
                  <c:pt idx="794">
                    <c:v>3/6/2019 0:00</c:v>
                  </c:pt>
                  <c:pt idx="795">
                    <c:v>3/7/2019 0:00</c:v>
                  </c:pt>
                  <c:pt idx="796">
                    <c:v>3/8/2019 0:00</c:v>
                  </c:pt>
                  <c:pt idx="797">
                    <c:v>3/9/2019 0:00</c:v>
                  </c:pt>
                  <c:pt idx="798">
                    <c:v>3/10/2019 0:00</c:v>
                  </c:pt>
                  <c:pt idx="799">
                    <c:v>3/11/2019 0:00</c:v>
                  </c:pt>
                  <c:pt idx="800">
                    <c:v>3/12/2019 0:00</c:v>
                  </c:pt>
                  <c:pt idx="801">
                    <c:v>3/13/2019 0:00</c:v>
                  </c:pt>
                  <c:pt idx="802">
                    <c:v>3/14/2019 0:00</c:v>
                  </c:pt>
                  <c:pt idx="803">
                    <c:v>3/15/2019 0:00</c:v>
                  </c:pt>
                  <c:pt idx="804">
                    <c:v>3/16/2019 0:00</c:v>
                  </c:pt>
                  <c:pt idx="805">
                    <c:v>3/17/2019 0:00</c:v>
                  </c:pt>
                  <c:pt idx="806">
                    <c:v>3/18/2019 0:00</c:v>
                  </c:pt>
                  <c:pt idx="807">
                    <c:v>3/19/2019 0:00</c:v>
                  </c:pt>
                  <c:pt idx="808">
                    <c:v>3/20/2019 0:00</c:v>
                  </c:pt>
                  <c:pt idx="809">
                    <c:v>3/21/2019 0:00</c:v>
                  </c:pt>
                  <c:pt idx="810">
                    <c:v>3/22/2019 0:00</c:v>
                  </c:pt>
                  <c:pt idx="811">
                    <c:v>3/23/2019 0:00</c:v>
                  </c:pt>
                  <c:pt idx="812">
                    <c:v>3/24/2019 0:00</c:v>
                  </c:pt>
                  <c:pt idx="813">
                    <c:v>3/25/2019 0:00</c:v>
                  </c:pt>
                  <c:pt idx="814">
                    <c:v>3/26/2019 0:00</c:v>
                  </c:pt>
                  <c:pt idx="815">
                    <c:v>3/27/2019 0:00</c:v>
                  </c:pt>
                  <c:pt idx="816">
                    <c:v>3/28/2019 0:00</c:v>
                  </c:pt>
                  <c:pt idx="817">
                    <c:v>3/29/2019 0:00</c:v>
                  </c:pt>
                  <c:pt idx="818">
                    <c:v>3/30/2019 0:00</c:v>
                  </c:pt>
                  <c:pt idx="819">
                    <c:v>3/31/2019 0:00</c:v>
                  </c:pt>
                  <c:pt idx="820">
                    <c:v>4/1/2019 0:00</c:v>
                  </c:pt>
                  <c:pt idx="821">
                    <c:v>4/2/2019 0:00</c:v>
                  </c:pt>
                  <c:pt idx="822">
                    <c:v>4/3/2019 0:00</c:v>
                  </c:pt>
                  <c:pt idx="823">
                    <c:v>4/4/2019 0:00</c:v>
                  </c:pt>
                  <c:pt idx="824">
                    <c:v>4/5/2019 0:00</c:v>
                  </c:pt>
                  <c:pt idx="825">
                    <c:v>4/6/2019 0:00</c:v>
                  </c:pt>
                  <c:pt idx="826">
                    <c:v>4/7/2019 0:00</c:v>
                  </c:pt>
                  <c:pt idx="827">
                    <c:v>4/8/2019 0:00</c:v>
                  </c:pt>
                  <c:pt idx="828">
                    <c:v>4/9/2019 0:00</c:v>
                  </c:pt>
                  <c:pt idx="829">
                    <c:v>4/10/2019 0:00</c:v>
                  </c:pt>
                  <c:pt idx="830">
                    <c:v>4/11/2019 0:00</c:v>
                  </c:pt>
                  <c:pt idx="831">
                    <c:v>4/12/2019 0:00</c:v>
                  </c:pt>
                  <c:pt idx="832">
                    <c:v>4/13/2019 0:00</c:v>
                  </c:pt>
                  <c:pt idx="833">
                    <c:v>4/14/2019 0:00</c:v>
                  </c:pt>
                  <c:pt idx="834">
                    <c:v>4/15/2019 0:00</c:v>
                  </c:pt>
                  <c:pt idx="835">
                    <c:v>4/16/2019 0:00</c:v>
                  </c:pt>
                  <c:pt idx="836">
                    <c:v>4/17/2019 0:00</c:v>
                  </c:pt>
                  <c:pt idx="837">
                    <c:v>4/18/2019 0:00</c:v>
                  </c:pt>
                  <c:pt idx="838">
                    <c:v>4/19/2019 0:00</c:v>
                  </c:pt>
                  <c:pt idx="839">
                    <c:v>4/20/2019 0:00</c:v>
                  </c:pt>
                  <c:pt idx="840">
                    <c:v>4/21/2019 0:00</c:v>
                  </c:pt>
                  <c:pt idx="841">
                    <c:v>4/22/2019 0:00</c:v>
                  </c:pt>
                  <c:pt idx="842">
                    <c:v>4/23/2019 0:00</c:v>
                  </c:pt>
                  <c:pt idx="843">
                    <c:v>4/24/2019 0:00</c:v>
                  </c:pt>
                  <c:pt idx="844">
                    <c:v>4/25/2019 0:00</c:v>
                  </c:pt>
                  <c:pt idx="845">
                    <c:v>4/26/2019 0:00</c:v>
                  </c:pt>
                  <c:pt idx="846">
                    <c:v>4/27/2019 0:00</c:v>
                  </c:pt>
                  <c:pt idx="847">
                    <c:v>4/28/2019 0:00</c:v>
                  </c:pt>
                  <c:pt idx="848">
                    <c:v>4/29/2019 0:00</c:v>
                  </c:pt>
                  <c:pt idx="849">
                    <c:v>4/30/2019 0:00</c:v>
                  </c:pt>
                  <c:pt idx="850">
                    <c:v>5/1/2019 0:00</c:v>
                  </c:pt>
                  <c:pt idx="851">
                    <c:v>5/2/2019 0:00</c:v>
                  </c:pt>
                  <c:pt idx="852">
                    <c:v>5/3/2019 0:00</c:v>
                  </c:pt>
                  <c:pt idx="853">
                    <c:v>5/4/2019 0:00</c:v>
                  </c:pt>
                  <c:pt idx="854">
                    <c:v>5/5/2019 0:00</c:v>
                  </c:pt>
                  <c:pt idx="855">
                    <c:v>5/6/2019 0:00</c:v>
                  </c:pt>
                  <c:pt idx="856">
                    <c:v>5/7/2019 0:00</c:v>
                  </c:pt>
                  <c:pt idx="857">
                    <c:v>5/8/2019 0:00</c:v>
                  </c:pt>
                  <c:pt idx="858">
                    <c:v>5/9/2019 0:00</c:v>
                  </c:pt>
                  <c:pt idx="859">
                    <c:v>5/10/2019 0:00</c:v>
                  </c:pt>
                  <c:pt idx="860">
                    <c:v>5/11/2019 0:00</c:v>
                  </c:pt>
                  <c:pt idx="861">
                    <c:v>5/12/2019 0:00</c:v>
                  </c:pt>
                  <c:pt idx="862">
                    <c:v>5/13/2019 0:00</c:v>
                  </c:pt>
                  <c:pt idx="863">
                    <c:v>5/14/2019 0:00</c:v>
                  </c:pt>
                  <c:pt idx="864">
                    <c:v>5/15/2019 0:00</c:v>
                  </c:pt>
                  <c:pt idx="865">
                    <c:v>5/16/2019 0:00</c:v>
                  </c:pt>
                  <c:pt idx="866">
                    <c:v>5/17/2019 0:00</c:v>
                  </c:pt>
                  <c:pt idx="867">
                    <c:v>5/18/2019 0:00</c:v>
                  </c:pt>
                  <c:pt idx="868">
                    <c:v>5/19/2019 0:00</c:v>
                  </c:pt>
                  <c:pt idx="869">
                    <c:v>5/20/2019 0:00</c:v>
                  </c:pt>
                  <c:pt idx="870">
                    <c:v>5/21/2019 0:00</c:v>
                  </c:pt>
                  <c:pt idx="871">
                    <c:v>5/22/2019 0:00</c:v>
                  </c:pt>
                  <c:pt idx="872">
                    <c:v>5/23/2019 0:00</c:v>
                  </c:pt>
                  <c:pt idx="873">
                    <c:v>5/24/2019 0:00</c:v>
                  </c:pt>
                  <c:pt idx="874">
                    <c:v>5/25/2019 0:00</c:v>
                  </c:pt>
                  <c:pt idx="875">
                    <c:v>5/26/2019 0:00</c:v>
                  </c:pt>
                  <c:pt idx="876">
                    <c:v>5/27/2019 0:00</c:v>
                  </c:pt>
                  <c:pt idx="877">
                    <c:v>5/28/2019 0:00</c:v>
                  </c:pt>
                  <c:pt idx="878">
                    <c:v>5/29/2019 0:00</c:v>
                  </c:pt>
                  <c:pt idx="879">
                    <c:v>5/30/2019 0:00</c:v>
                  </c:pt>
                  <c:pt idx="880">
                    <c:v>5/31/2019 0:00</c:v>
                  </c:pt>
                  <c:pt idx="881">
                    <c:v>6/1/2019 0:00</c:v>
                  </c:pt>
                  <c:pt idx="882">
                    <c:v>6/2/2019 0:00</c:v>
                  </c:pt>
                  <c:pt idx="883">
                    <c:v>6/3/2019 0:00</c:v>
                  </c:pt>
                  <c:pt idx="884">
                    <c:v>6/4/2019 0:00</c:v>
                  </c:pt>
                  <c:pt idx="885">
                    <c:v>6/5/2019 0:00</c:v>
                  </c:pt>
                  <c:pt idx="886">
                    <c:v>6/6/2019 0:00</c:v>
                  </c:pt>
                  <c:pt idx="887">
                    <c:v>6/7/2019 0:00</c:v>
                  </c:pt>
                  <c:pt idx="888">
                    <c:v>6/8/2019 0:00</c:v>
                  </c:pt>
                  <c:pt idx="889">
                    <c:v>6/9/2019 0:00</c:v>
                  </c:pt>
                  <c:pt idx="890">
                    <c:v>6/10/2019 0:00</c:v>
                  </c:pt>
                  <c:pt idx="891">
                    <c:v>6/11/2019 0:00</c:v>
                  </c:pt>
                  <c:pt idx="892">
                    <c:v>6/12/2019 0:00</c:v>
                  </c:pt>
                  <c:pt idx="893">
                    <c:v>6/13/2019 0:00</c:v>
                  </c:pt>
                  <c:pt idx="894">
                    <c:v>6/14/2019 0:00</c:v>
                  </c:pt>
                  <c:pt idx="895">
                    <c:v>6/15/2019 0:00</c:v>
                  </c:pt>
                  <c:pt idx="896">
                    <c:v>6/16/2019 0:00</c:v>
                  </c:pt>
                  <c:pt idx="897">
                    <c:v>6/17/2019 0:00</c:v>
                  </c:pt>
                  <c:pt idx="898">
                    <c:v>6/18/2019 0:00</c:v>
                  </c:pt>
                  <c:pt idx="899">
                    <c:v>6/19/2019 0:00</c:v>
                  </c:pt>
                  <c:pt idx="900">
                    <c:v>6/20/2019 0:00</c:v>
                  </c:pt>
                  <c:pt idx="901">
                    <c:v>6/21/2019 0:00</c:v>
                  </c:pt>
                  <c:pt idx="902">
                    <c:v>6/22/2019 0:00</c:v>
                  </c:pt>
                  <c:pt idx="903">
                    <c:v>6/23/2019 0:00</c:v>
                  </c:pt>
                  <c:pt idx="904">
                    <c:v>6/24/2019 0:00</c:v>
                  </c:pt>
                  <c:pt idx="905">
                    <c:v>6/25/2019 0:00</c:v>
                  </c:pt>
                  <c:pt idx="906">
                    <c:v>6/26/2019 0:00</c:v>
                  </c:pt>
                  <c:pt idx="907">
                    <c:v>6/27/2019 0:00</c:v>
                  </c:pt>
                  <c:pt idx="908">
                    <c:v>6/28/2019 0:00</c:v>
                  </c:pt>
                  <c:pt idx="909">
                    <c:v>6/29/2019 0:00</c:v>
                  </c:pt>
                  <c:pt idx="910">
                    <c:v>6/30/2019 0:00</c:v>
                  </c:pt>
                  <c:pt idx="911">
                    <c:v>7/1/2019 0:00</c:v>
                  </c:pt>
                  <c:pt idx="912">
                    <c:v>7/2/2019 0:00</c:v>
                  </c:pt>
                  <c:pt idx="913">
                    <c:v>7/3/2019 0:00</c:v>
                  </c:pt>
                  <c:pt idx="914">
                    <c:v>7/4/2019 0:00</c:v>
                  </c:pt>
                  <c:pt idx="915">
                    <c:v>7/5/2019 0:00</c:v>
                  </c:pt>
                  <c:pt idx="916">
                    <c:v>7/6/2019 0:00</c:v>
                  </c:pt>
                  <c:pt idx="917">
                    <c:v>7/7/2019 0:00</c:v>
                  </c:pt>
                  <c:pt idx="918">
                    <c:v>7/8/2019 0:00</c:v>
                  </c:pt>
                  <c:pt idx="919">
                    <c:v>7/9/2019 0:00</c:v>
                  </c:pt>
                  <c:pt idx="920">
                    <c:v>7/10/2019 0:00</c:v>
                  </c:pt>
                  <c:pt idx="921">
                    <c:v>7/11/2019 0:00</c:v>
                  </c:pt>
                  <c:pt idx="922">
                    <c:v>7/12/2019 0:00</c:v>
                  </c:pt>
                  <c:pt idx="923">
                    <c:v>7/13/2019 0:00</c:v>
                  </c:pt>
                  <c:pt idx="924">
                    <c:v>7/14/2019 0:00</c:v>
                  </c:pt>
                  <c:pt idx="925">
                    <c:v>7/15/2019 0:00</c:v>
                  </c:pt>
                  <c:pt idx="926">
                    <c:v>7/16/2019 0:00</c:v>
                  </c:pt>
                  <c:pt idx="927">
                    <c:v>7/17/2019 0:00</c:v>
                  </c:pt>
                  <c:pt idx="928">
                    <c:v>7/18/2019 0:00</c:v>
                  </c:pt>
                  <c:pt idx="929">
                    <c:v>7/19/2019 0:00</c:v>
                  </c:pt>
                  <c:pt idx="930">
                    <c:v>7/20/2019 0:00</c:v>
                  </c:pt>
                  <c:pt idx="931">
                    <c:v>7/21/2019 0:00</c:v>
                  </c:pt>
                  <c:pt idx="932">
                    <c:v>7/22/2019 0:00</c:v>
                  </c:pt>
                  <c:pt idx="933">
                    <c:v>7/23/2019 0:00</c:v>
                  </c:pt>
                  <c:pt idx="934">
                    <c:v>7/24/2019 0:00</c:v>
                  </c:pt>
                  <c:pt idx="935">
                    <c:v>7/25/2019 0:00</c:v>
                  </c:pt>
                  <c:pt idx="936">
                    <c:v>7/26/2019 0:00</c:v>
                  </c:pt>
                  <c:pt idx="937">
                    <c:v>7/27/2019 0:00</c:v>
                  </c:pt>
                  <c:pt idx="938">
                    <c:v>7/28/2019 0:00</c:v>
                  </c:pt>
                  <c:pt idx="939">
                    <c:v>7/29/2019 0:00</c:v>
                  </c:pt>
                  <c:pt idx="940">
                    <c:v>7/30/2019 0:00</c:v>
                  </c:pt>
                  <c:pt idx="941">
                    <c:v>7/31/2019 0:00</c:v>
                  </c:pt>
                  <c:pt idx="942">
                    <c:v>8/1/2019 0:00</c:v>
                  </c:pt>
                  <c:pt idx="943">
                    <c:v>8/2/2019 0:00</c:v>
                  </c:pt>
                  <c:pt idx="944">
                    <c:v>8/3/2019 0:00</c:v>
                  </c:pt>
                  <c:pt idx="945">
                    <c:v>8/4/2019 0:00</c:v>
                  </c:pt>
                  <c:pt idx="946">
                    <c:v>8/5/2019 0:00</c:v>
                  </c:pt>
                  <c:pt idx="947">
                    <c:v>8/6/2019 0:00</c:v>
                  </c:pt>
                  <c:pt idx="948">
                    <c:v>8/7/2019 0:00</c:v>
                  </c:pt>
                  <c:pt idx="949">
                    <c:v>8/8/2019 0:00</c:v>
                  </c:pt>
                  <c:pt idx="950">
                    <c:v>8/9/2019 0:00</c:v>
                  </c:pt>
                  <c:pt idx="951">
                    <c:v>8/10/2019 0:00</c:v>
                  </c:pt>
                  <c:pt idx="952">
                    <c:v>8/11/2019 0:00</c:v>
                  </c:pt>
                  <c:pt idx="953">
                    <c:v>8/12/2019 0:00</c:v>
                  </c:pt>
                  <c:pt idx="954">
                    <c:v>8/13/2019 0:00</c:v>
                  </c:pt>
                  <c:pt idx="955">
                    <c:v>8/14/2019 0:00</c:v>
                  </c:pt>
                  <c:pt idx="956">
                    <c:v>8/15/2019 0:00</c:v>
                  </c:pt>
                  <c:pt idx="957">
                    <c:v>8/16/2019 0:00</c:v>
                  </c:pt>
                  <c:pt idx="958">
                    <c:v>8/17/2019 0:00</c:v>
                  </c:pt>
                  <c:pt idx="959">
                    <c:v>8/18/2019 0:00</c:v>
                  </c:pt>
                  <c:pt idx="960">
                    <c:v>8/19/2019 0:00</c:v>
                  </c:pt>
                  <c:pt idx="961">
                    <c:v>8/20/2019 0:00</c:v>
                  </c:pt>
                  <c:pt idx="962">
                    <c:v>8/21/2019 0:00</c:v>
                  </c:pt>
                  <c:pt idx="963">
                    <c:v>8/22/2019 0:00</c:v>
                  </c:pt>
                  <c:pt idx="964">
                    <c:v>8/23/2019 0:00</c:v>
                  </c:pt>
                  <c:pt idx="965">
                    <c:v>8/24/2019 0:00</c:v>
                  </c:pt>
                  <c:pt idx="966">
                    <c:v>8/25/2019 0:00</c:v>
                  </c:pt>
                  <c:pt idx="967">
                    <c:v>8/26/2019 0:00</c:v>
                  </c:pt>
                  <c:pt idx="968">
                    <c:v>8/27/2019 0:00</c:v>
                  </c:pt>
                  <c:pt idx="969">
                    <c:v>8/28/2019 0:00</c:v>
                  </c:pt>
                  <c:pt idx="970">
                    <c:v>8/29/2019 0:00</c:v>
                  </c:pt>
                  <c:pt idx="971">
                    <c:v>8/30/2019 0:00</c:v>
                  </c:pt>
                  <c:pt idx="972">
                    <c:v>8/31/2019 0:00</c:v>
                  </c:pt>
                  <c:pt idx="973">
                    <c:v>9/1/2019 0:00</c:v>
                  </c:pt>
                  <c:pt idx="974">
                    <c:v>9/2/2019 0:00</c:v>
                  </c:pt>
                  <c:pt idx="975">
                    <c:v>9/3/2019 0:00</c:v>
                  </c:pt>
                  <c:pt idx="976">
                    <c:v>9/4/2019 0:00</c:v>
                  </c:pt>
                  <c:pt idx="977">
                    <c:v>9/5/2019 0:00</c:v>
                  </c:pt>
                  <c:pt idx="978">
                    <c:v>9/6/2019 0:00</c:v>
                  </c:pt>
                  <c:pt idx="979">
                    <c:v>9/7/2019 0:00</c:v>
                  </c:pt>
                  <c:pt idx="980">
                    <c:v>9/8/2019 0:00</c:v>
                  </c:pt>
                  <c:pt idx="981">
                    <c:v>9/9/2019 0:00</c:v>
                  </c:pt>
                  <c:pt idx="982">
                    <c:v>9/10/2019 0:00</c:v>
                  </c:pt>
                  <c:pt idx="983">
                    <c:v>9/11/2019 0:00</c:v>
                  </c:pt>
                  <c:pt idx="984">
                    <c:v>9/12/2019 0:00</c:v>
                  </c:pt>
                  <c:pt idx="985">
                    <c:v>9/13/2019 0:00</c:v>
                  </c:pt>
                  <c:pt idx="986">
                    <c:v>9/14/2019 0:00</c:v>
                  </c:pt>
                  <c:pt idx="987">
                    <c:v>9/15/2019 0:00</c:v>
                  </c:pt>
                  <c:pt idx="988">
                    <c:v>9/16/2019 0:00</c:v>
                  </c:pt>
                  <c:pt idx="989">
                    <c:v>9/17/2019 0:00</c:v>
                  </c:pt>
                  <c:pt idx="990">
                    <c:v>9/18/2019 0:00</c:v>
                  </c:pt>
                  <c:pt idx="991">
                    <c:v>9/19/2019 0:00</c:v>
                  </c:pt>
                  <c:pt idx="992">
                    <c:v>9/20/2019 0:00</c:v>
                  </c:pt>
                  <c:pt idx="993">
                    <c:v>9/21/2019 0:00</c:v>
                  </c:pt>
                  <c:pt idx="994">
                    <c:v>9/22/2019 0:00</c:v>
                  </c:pt>
                  <c:pt idx="995">
                    <c:v>9/23/2019 0:00</c:v>
                  </c:pt>
                  <c:pt idx="996">
                    <c:v>9/24/2019 0:00</c:v>
                  </c:pt>
                  <c:pt idx="997">
                    <c:v>9/25/2019 0:00</c:v>
                  </c:pt>
                  <c:pt idx="998">
                    <c:v>9/26/2019 0:00</c:v>
                  </c:pt>
                  <c:pt idx="999">
                    <c:v>9/27/2019 0:00</c:v>
                  </c:pt>
                  <c:pt idx="1000">
                    <c:v>9/28/2019 0:00</c:v>
                  </c:pt>
                  <c:pt idx="1001">
                    <c:v>9/29/2019 0:00</c:v>
                  </c:pt>
                  <c:pt idx="1002">
                    <c:v>9/30/2019 0:00</c:v>
                  </c:pt>
                  <c:pt idx="1003">
                    <c:v>10/1/2019 0:00</c:v>
                  </c:pt>
                  <c:pt idx="1004">
                    <c:v>10/2/2019 0:00</c:v>
                  </c:pt>
                  <c:pt idx="1005">
                    <c:v>10/3/2019 0:00</c:v>
                  </c:pt>
                  <c:pt idx="1006">
                    <c:v>10/4/2019 0:00</c:v>
                  </c:pt>
                  <c:pt idx="1007">
                    <c:v>10/5/2019 0:00</c:v>
                  </c:pt>
                  <c:pt idx="1008">
                    <c:v>10/6/2019 0:00</c:v>
                  </c:pt>
                  <c:pt idx="1009">
                    <c:v>10/7/2019 0:00</c:v>
                  </c:pt>
                  <c:pt idx="1010">
                    <c:v>10/8/2019 0:00</c:v>
                  </c:pt>
                  <c:pt idx="1011">
                    <c:v>10/9/2019 0:00</c:v>
                  </c:pt>
                  <c:pt idx="1012">
                    <c:v>10/10/2019 0:00</c:v>
                  </c:pt>
                  <c:pt idx="1013">
                    <c:v>10/11/2019 0:00</c:v>
                  </c:pt>
                  <c:pt idx="1014">
                    <c:v>10/12/2019 0:00</c:v>
                  </c:pt>
                  <c:pt idx="1015">
                    <c:v>10/13/2019 0:00</c:v>
                  </c:pt>
                  <c:pt idx="1016">
                    <c:v>10/14/2019 0:00</c:v>
                  </c:pt>
                  <c:pt idx="1017">
                    <c:v>10/15/2019 0:00</c:v>
                  </c:pt>
                  <c:pt idx="1018">
                    <c:v>10/16/2019 0:00</c:v>
                  </c:pt>
                  <c:pt idx="1019">
                    <c:v>10/17/2019 0:00</c:v>
                  </c:pt>
                  <c:pt idx="1020">
                    <c:v>10/18/2019 0:00</c:v>
                  </c:pt>
                  <c:pt idx="1021">
                    <c:v>10/19/2019 0:00</c:v>
                  </c:pt>
                  <c:pt idx="1022">
                    <c:v>10/20/2019 0:00</c:v>
                  </c:pt>
                  <c:pt idx="1023">
                    <c:v>10/21/2019 0:00</c:v>
                  </c:pt>
                  <c:pt idx="1024">
                    <c:v>10/22/2019 0:00</c:v>
                  </c:pt>
                  <c:pt idx="1025">
                    <c:v>10/23/2019 0:00</c:v>
                  </c:pt>
                  <c:pt idx="1026">
                    <c:v>10/24/2019 0:00</c:v>
                  </c:pt>
                  <c:pt idx="1027">
                    <c:v>10/25/2019 0:00</c:v>
                  </c:pt>
                  <c:pt idx="1028">
                    <c:v>10/26/2019 0:00</c:v>
                  </c:pt>
                </c:lvl>
              </c:multiLvlStrCache>
            </c:multiLvlStrRef>
          </c:cat>
          <c:val>
            <c:numRef>
              <c:f>Sheet1!$C$4:$C$1301</c:f>
              <c:numCache>
                <c:formatCode>0</c:formatCode>
                <c:ptCount val="1029"/>
                <c:pt idx="0">
                  <c:v>340</c:v>
                </c:pt>
                <c:pt idx="1">
                  <c:v>333</c:v>
                </c:pt>
                <c:pt idx="2">
                  <c:v>338</c:v>
                </c:pt>
                <c:pt idx="3">
                  <c:v>336</c:v>
                </c:pt>
                <c:pt idx="4">
                  <c:v>332</c:v>
                </c:pt>
                <c:pt idx="5">
                  <c:v>335</c:v>
                </c:pt>
                <c:pt idx="6">
                  <c:v>334</c:v>
                </c:pt>
                <c:pt idx="7">
                  <c:v>333</c:v>
                </c:pt>
                <c:pt idx="8">
                  <c:v>342</c:v>
                </c:pt>
                <c:pt idx="9">
                  <c:v>342</c:v>
                </c:pt>
                <c:pt idx="10">
                  <c:v>339</c:v>
                </c:pt>
                <c:pt idx="11">
                  <c:v>331</c:v>
                </c:pt>
                <c:pt idx="12">
                  <c:v>340</c:v>
                </c:pt>
                <c:pt idx="13">
                  <c:v>344</c:v>
                </c:pt>
                <c:pt idx="14">
                  <c:v>346</c:v>
                </c:pt>
                <c:pt idx="15">
                  <c:v>340</c:v>
                </c:pt>
                <c:pt idx="16">
                  <c:v>333</c:v>
                </c:pt>
                <c:pt idx="17">
                  <c:v>340</c:v>
                </c:pt>
                <c:pt idx="18">
                  <c:v>351</c:v>
                </c:pt>
                <c:pt idx="19">
                  <c:v>373</c:v>
                </c:pt>
                <c:pt idx="20">
                  <c:v>376</c:v>
                </c:pt>
                <c:pt idx="21">
                  <c:v>378</c:v>
                </c:pt>
                <c:pt idx="22">
                  <c:v>401</c:v>
                </c:pt>
                <c:pt idx="23">
                  <c:v>421</c:v>
                </c:pt>
                <c:pt idx="24">
                  <c:v>430</c:v>
                </c:pt>
                <c:pt idx="25">
                  <c:v>439</c:v>
                </c:pt>
                <c:pt idx="26">
                  <c:v>456</c:v>
                </c:pt>
                <c:pt idx="27">
                  <c:v>456</c:v>
                </c:pt>
                <c:pt idx="28">
                  <c:v>458</c:v>
                </c:pt>
                <c:pt idx="29">
                  <c:v>478</c:v>
                </c:pt>
                <c:pt idx="30">
                  <c:v>487</c:v>
                </c:pt>
                <c:pt idx="31">
                  <c:v>496</c:v>
                </c:pt>
                <c:pt idx="32">
                  <c:v>514</c:v>
                </c:pt>
                <c:pt idx="33">
                  <c:v>511</c:v>
                </c:pt>
                <c:pt idx="34">
                  <c:v>508</c:v>
                </c:pt>
                <c:pt idx="35">
                  <c:v>510</c:v>
                </c:pt>
                <c:pt idx="36">
                  <c:v>521</c:v>
                </c:pt>
                <c:pt idx="37">
                  <c:v>531</c:v>
                </c:pt>
                <c:pt idx="38">
                  <c:v>547</c:v>
                </c:pt>
                <c:pt idx="39">
                  <c:v>559</c:v>
                </c:pt>
                <c:pt idx="40">
                  <c:v>568</c:v>
                </c:pt>
                <c:pt idx="41">
                  <c:v>569</c:v>
                </c:pt>
                <c:pt idx="42">
                  <c:v>567</c:v>
                </c:pt>
                <c:pt idx="43">
                  <c:v>584</c:v>
                </c:pt>
                <c:pt idx="44">
                  <c:v>587</c:v>
                </c:pt>
                <c:pt idx="45">
                  <c:v>593</c:v>
                </c:pt>
                <c:pt idx="46">
                  <c:v>606</c:v>
                </c:pt>
                <c:pt idx="47">
                  <c:v>617</c:v>
                </c:pt>
                <c:pt idx="48">
                  <c:v>617</c:v>
                </c:pt>
                <c:pt idx="49">
                  <c:v>622</c:v>
                </c:pt>
                <c:pt idx="50">
                  <c:v>635</c:v>
                </c:pt>
                <c:pt idx="51">
                  <c:v>651</c:v>
                </c:pt>
                <c:pt idx="52">
                  <c:v>661</c:v>
                </c:pt>
                <c:pt idx="53">
                  <c:v>667</c:v>
                </c:pt>
                <c:pt idx="54">
                  <c:v>675</c:v>
                </c:pt>
                <c:pt idx="55">
                  <c:v>672</c:v>
                </c:pt>
                <c:pt idx="56">
                  <c:v>672</c:v>
                </c:pt>
                <c:pt idx="57">
                  <c:v>672</c:v>
                </c:pt>
                <c:pt idx="58">
                  <c:v>677</c:v>
                </c:pt>
                <c:pt idx="59">
                  <c:v>679</c:v>
                </c:pt>
                <c:pt idx="60">
                  <c:v>698</c:v>
                </c:pt>
                <c:pt idx="61">
                  <c:v>704</c:v>
                </c:pt>
                <c:pt idx="62">
                  <c:v>706</c:v>
                </c:pt>
                <c:pt idx="63">
                  <c:v>707</c:v>
                </c:pt>
                <c:pt idx="64">
                  <c:v>704</c:v>
                </c:pt>
                <c:pt idx="65">
                  <c:v>726</c:v>
                </c:pt>
                <c:pt idx="66">
                  <c:v>742</c:v>
                </c:pt>
                <c:pt idx="67">
                  <c:v>747</c:v>
                </c:pt>
                <c:pt idx="68">
                  <c:v>745</c:v>
                </c:pt>
                <c:pt idx="69">
                  <c:v>742</c:v>
                </c:pt>
                <c:pt idx="70">
                  <c:v>742</c:v>
                </c:pt>
                <c:pt idx="71">
                  <c:v>736</c:v>
                </c:pt>
                <c:pt idx="72">
                  <c:v>741</c:v>
                </c:pt>
                <c:pt idx="73">
                  <c:v>755</c:v>
                </c:pt>
                <c:pt idx="74">
                  <c:v>761</c:v>
                </c:pt>
                <c:pt idx="75">
                  <c:v>755</c:v>
                </c:pt>
                <c:pt idx="76">
                  <c:v>752</c:v>
                </c:pt>
                <c:pt idx="77">
                  <c:v>753</c:v>
                </c:pt>
                <c:pt idx="78">
                  <c:v>747</c:v>
                </c:pt>
                <c:pt idx="79">
                  <c:v>749</c:v>
                </c:pt>
                <c:pt idx="80">
                  <c:v>774</c:v>
                </c:pt>
                <c:pt idx="81">
                  <c:v>778</c:v>
                </c:pt>
                <c:pt idx="82">
                  <c:v>793</c:v>
                </c:pt>
                <c:pt idx="83">
                  <c:v>793</c:v>
                </c:pt>
                <c:pt idx="84">
                  <c:v>793</c:v>
                </c:pt>
                <c:pt idx="85">
                  <c:v>817</c:v>
                </c:pt>
                <c:pt idx="86">
                  <c:v>845</c:v>
                </c:pt>
                <c:pt idx="87">
                  <c:v>851</c:v>
                </c:pt>
                <c:pt idx="88">
                  <c:v>847</c:v>
                </c:pt>
                <c:pt idx="89">
                  <c:v>848</c:v>
                </c:pt>
                <c:pt idx="90">
                  <c:v>858</c:v>
                </c:pt>
                <c:pt idx="91">
                  <c:v>858</c:v>
                </c:pt>
                <c:pt idx="92">
                  <c:v>890</c:v>
                </c:pt>
                <c:pt idx="93">
                  <c:v>896</c:v>
                </c:pt>
                <c:pt idx="94">
                  <c:v>922</c:v>
                </c:pt>
                <c:pt idx="95">
                  <c:v>934</c:v>
                </c:pt>
                <c:pt idx="96">
                  <c:v>970</c:v>
                </c:pt>
                <c:pt idx="97">
                  <c:v>965</c:v>
                </c:pt>
                <c:pt idx="98">
                  <c:v>969</c:v>
                </c:pt>
                <c:pt idx="99">
                  <c:v>977</c:v>
                </c:pt>
                <c:pt idx="100">
                  <c:v>991</c:v>
                </c:pt>
                <c:pt idx="101">
                  <c:v>1005</c:v>
                </c:pt>
                <c:pt idx="102">
                  <c:v>1016</c:v>
                </c:pt>
                <c:pt idx="103">
                  <c:v>1008</c:v>
                </c:pt>
                <c:pt idx="104">
                  <c:v>1009</c:v>
                </c:pt>
                <c:pt idx="105">
                  <c:v>1010</c:v>
                </c:pt>
                <c:pt idx="106">
                  <c:v>1009</c:v>
                </c:pt>
                <c:pt idx="107">
                  <c:v>1018</c:v>
                </c:pt>
                <c:pt idx="108">
                  <c:v>1029</c:v>
                </c:pt>
                <c:pt idx="109">
                  <c:v>1032</c:v>
                </c:pt>
                <c:pt idx="110">
                  <c:v>1033</c:v>
                </c:pt>
                <c:pt idx="111">
                  <c:v>1037</c:v>
                </c:pt>
                <c:pt idx="112">
                  <c:v>1035</c:v>
                </c:pt>
                <c:pt idx="113">
                  <c:v>1039</c:v>
                </c:pt>
                <c:pt idx="114">
                  <c:v>1055</c:v>
                </c:pt>
                <c:pt idx="115">
                  <c:v>1067</c:v>
                </c:pt>
                <c:pt idx="116">
                  <c:v>1090</c:v>
                </c:pt>
                <c:pt idx="117">
                  <c:v>1099</c:v>
                </c:pt>
                <c:pt idx="118">
                  <c:v>1094</c:v>
                </c:pt>
                <c:pt idx="119">
                  <c:v>1096</c:v>
                </c:pt>
                <c:pt idx="120">
                  <c:v>1054</c:v>
                </c:pt>
                <c:pt idx="121">
                  <c:v>1018</c:v>
                </c:pt>
                <c:pt idx="122">
                  <c:v>978</c:v>
                </c:pt>
                <c:pt idx="123">
                  <c:v>929</c:v>
                </c:pt>
                <c:pt idx="124">
                  <c:v>880</c:v>
                </c:pt>
                <c:pt idx="125">
                  <c:v>873</c:v>
                </c:pt>
                <c:pt idx="126">
                  <c:v>865</c:v>
                </c:pt>
                <c:pt idx="127">
                  <c:v>830</c:v>
                </c:pt>
                <c:pt idx="128">
                  <c:v>798</c:v>
                </c:pt>
                <c:pt idx="129">
                  <c:v>759</c:v>
                </c:pt>
                <c:pt idx="130">
                  <c:v>728</c:v>
                </c:pt>
                <c:pt idx="131">
                  <c:v>711</c:v>
                </c:pt>
                <c:pt idx="132">
                  <c:v>705</c:v>
                </c:pt>
                <c:pt idx="133">
                  <c:v>713</c:v>
                </c:pt>
                <c:pt idx="134">
                  <c:v>751</c:v>
                </c:pt>
                <c:pt idx="135">
                  <c:v>783</c:v>
                </c:pt>
                <c:pt idx="136">
                  <c:v>797</c:v>
                </c:pt>
                <c:pt idx="137">
                  <c:v>814</c:v>
                </c:pt>
                <c:pt idx="138">
                  <c:v>822</c:v>
                </c:pt>
                <c:pt idx="139">
                  <c:v>818</c:v>
                </c:pt>
                <c:pt idx="140">
                  <c:v>825</c:v>
                </c:pt>
                <c:pt idx="141">
                  <c:v>835</c:v>
                </c:pt>
                <c:pt idx="142">
                  <c:v>824</c:v>
                </c:pt>
                <c:pt idx="143">
                  <c:v>842</c:v>
                </c:pt>
                <c:pt idx="144">
                  <c:v>844</c:v>
                </c:pt>
                <c:pt idx="145">
                  <c:v>822</c:v>
                </c:pt>
                <c:pt idx="146">
                  <c:v>817</c:v>
                </c:pt>
                <c:pt idx="147">
                  <c:v>809</c:v>
                </c:pt>
                <c:pt idx="148">
                  <c:v>869</c:v>
                </c:pt>
                <c:pt idx="149">
                  <c:v>930</c:v>
                </c:pt>
                <c:pt idx="150">
                  <c:v>988</c:v>
                </c:pt>
                <c:pt idx="151">
                  <c:v>1052</c:v>
                </c:pt>
                <c:pt idx="152">
                  <c:v>1120</c:v>
                </c:pt>
                <c:pt idx="153">
                  <c:v>1135</c:v>
                </c:pt>
                <c:pt idx="154">
                  <c:v>1143</c:v>
                </c:pt>
                <c:pt idx="155">
                  <c:v>1198</c:v>
                </c:pt>
                <c:pt idx="156">
                  <c:v>1245</c:v>
                </c:pt>
                <c:pt idx="157">
                  <c:v>1301</c:v>
                </c:pt>
                <c:pt idx="158">
                  <c:v>1361</c:v>
                </c:pt>
                <c:pt idx="159">
                  <c:v>1409</c:v>
                </c:pt>
                <c:pt idx="160">
                  <c:v>1419</c:v>
                </c:pt>
                <c:pt idx="161">
                  <c:v>1417</c:v>
                </c:pt>
                <c:pt idx="162">
                  <c:v>1437</c:v>
                </c:pt>
                <c:pt idx="163">
                  <c:v>1460</c:v>
                </c:pt>
                <c:pt idx="164">
                  <c:v>1485</c:v>
                </c:pt>
                <c:pt idx="165">
                  <c:v>1469</c:v>
                </c:pt>
                <c:pt idx="166">
                  <c:v>1470</c:v>
                </c:pt>
                <c:pt idx="167">
                  <c:v>1467</c:v>
                </c:pt>
                <c:pt idx="168">
                  <c:v>1462</c:v>
                </c:pt>
                <c:pt idx="169">
                  <c:v>1470</c:v>
                </c:pt>
                <c:pt idx="170">
                  <c:v>1477</c:v>
                </c:pt>
                <c:pt idx="171">
                  <c:v>1500</c:v>
                </c:pt>
                <c:pt idx="172">
                  <c:v>1506</c:v>
                </c:pt>
                <c:pt idx="173">
                  <c:v>1518</c:v>
                </c:pt>
                <c:pt idx="174">
                  <c:v>1464</c:v>
                </c:pt>
                <c:pt idx="175">
                  <c:v>1465</c:v>
                </c:pt>
                <c:pt idx="176">
                  <c:v>1499</c:v>
                </c:pt>
                <c:pt idx="177">
                  <c:v>1508</c:v>
                </c:pt>
                <c:pt idx="178">
                  <c:v>1524</c:v>
                </c:pt>
                <c:pt idx="179">
                  <c:v>1540</c:v>
                </c:pt>
                <c:pt idx="180">
                  <c:v>1560</c:v>
                </c:pt>
                <c:pt idx="181">
                  <c:v>1564</c:v>
                </c:pt>
                <c:pt idx="182">
                  <c:v>1574</c:v>
                </c:pt>
                <c:pt idx="183">
                  <c:v>1572</c:v>
                </c:pt>
                <c:pt idx="184">
                  <c:v>1543</c:v>
                </c:pt>
                <c:pt idx="185">
                  <c:v>1543</c:v>
                </c:pt>
                <c:pt idx="186">
                  <c:v>1537</c:v>
                </c:pt>
                <c:pt idx="187">
                  <c:v>1537</c:v>
                </c:pt>
                <c:pt idx="188">
                  <c:v>1541</c:v>
                </c:pt>
                <c:pt idx="189">
                  <c:v>1540</c:v>
                </c:pt>
                <c:pt idx="190">
                  <c:v>1562</c:v>
                </c:pt>
                <c:pt idx="191">
                  <c:v>1567</c:v>
                </c:pt>
                <c:pt idx="192">
                  <c:v>1562</c:v>
                </c:pt>
                <c:pt idx="193">
                  <c:v>1587</c:v>
                </c:pt>
                <c:pt idx="194">
                  <c:v>1609</c:v>
                </c:pt>
                <c:pt idx="195">
                  <c:v>1615</c:v>
                </c:pt>
                <c:pt idx="196">
                  <c:v>1620</c:v>
                </c:pt>
                <c:pt idx="197">
                  <c:v>1631</c:v>
                </c:pt>
                <c:pt idx="198">
                  <c:v>1648</c:v>
                </c:pt>
                <c:pt idx="199">
                  <c:v>1658</c:v>
                </c:pt>
                <c:pt idx="200">
                  <c:v>1673</c:v>
                </c:pt>
                <c:pt idx="201">
                  <c:v>1727</c:v>
                </c:pt>
                <c:pt idx="202">
                  <c:v>1727</c:v>
                </c:pt>
                <c:pt idx="203">
                  <c:v>1726</c:v>
                </c:pt>
                <c:pt idx="204">
                  <c:v>1759</c:v>
                </c:pt>
                <c:pt idx="205">
                  <c:v>1778</c:v>
                </c:pt>
                <c:pt idx="206">
                  <c:v>1787</c:v>
                </c:pt>
                <c:pt idx="207">
                  <c:v>1792</c:v>
                </c:pt>
                <c:pt idx="208">
                  <c:v>1802</c:v>
                </c:pt>
                <c:pt idx="209">
                  <c:v>1800</c:v>
                </c:pt>
                <c:pt idx="210">
                  <c:v>1802</c:v>
                </c:pt>
                <c:pt idx="211">
                  <c:v>1823</c:v>
                </c:pt>
                <c:pt idx="212">
                  <c:v>1852</c:v>
                </c:pt>
                <c:pt idx="213">
                  <c:v>1877</c:v>
                </c:pt>
                <c:pt idx="214">
                  <c:v>1887</c:v>
                </c:pt>
                <c:pt idx="215">
                  <c:v>1892</c:v>
                </c:pt>
                <c:pt idx="216">
                  <c:v>1885</c:v>
                </c:pt>
                <c:pt idx="217">
                  <c:v>1886</c:v>
                </c:pt>
                <c:pt idx="218">
                  <c:v>1902</c:v>
                </c:pt>
                <c:pt idx="219">
                  <c:v>1909</c:v>
                </c:pt>
                <c:pt idx="220">
                  <c:v>1923</c:v>
                </c:pt>
                <c:pt idx="221">
                  <c:v>1920</c:v>
                </c:pt>
                <c:pt idx="222">
                  <c:v>1935</c:v>
                </c:pt>
                <c:pt idx="223">
                  <c:v>1933</c:v>
                </c:pt>
                <c:pt idx="224">
                  <c:v>1937</c:v>
                </c:pt>
                <c:pt idx="225">
                  <c:v>1954</c:v>
                </c:pt>
                <c:pt idx="226">
                  <c:v>1945</c:v>
                </c:pt>
                <c:pt idx="227">
                  <c:v>1962</c:v>
                </c:pt>
                <c:pt idx="228">
                  <c:v>1973</c:v>
                </c:pt>
                <c:pt idx="229">
                  <c:v>1966</c:v>
                </c:pt>
                <c:pt idx="230">
                  <c:v>1975</c:v>
                </c:pt>
                <c:pt idx="231">
                  <c:v>1978</c:v>
                </c:pt>
                <c:pt idx="232">
                  <c:v>1989</c:v>
                </c:pt>
                <c:pt idx="233">
                  <c:v>2014</c:v>
                </c:pt>
                <c:pt idx="234">
                  <c:v>2017</c:v>
                </c:pt>
                <c:pt idx="235">
                  <c:v>2030</c:v>
                </c:pt>
                <c:pt idx="236">
                  <c:v>2033</c:v>
                </c:pt>
                <c:pt idx="237">
                  <c:v>2036</c:v>
                </c:pt>
                <c:pt idx="238">
                  <c:v>2035</c:v>
                </c:pt>
                <c:pt idx="239">
                  <c:v>2059</c:v>
                </c:pt>
                <c:pt idx="240">
                  <c:v>2086</c:v>
                </c:pt>
                <c:pt idx="241">
                  <c:v>2091</c:v>
                </c:pt>
                <c:pt idx="242">
                  <c:v>2107</c:v>
                </c:pt>
                <c:pt idx="243">
                  <c:v>2132</c:v>
                </c:pt>
                <c:pt idx="244">
                  <c:v>2141</c:v>
                </c:pt>
                <c:pt idx="245">
                  <c:v>2140</c:v>
                </c:pt>
                <c:pt idx="246">
                  <c:v>2146</c:v>
                </c:pt>
                <c:pt idx="247">
                  <c:v>2162</c:v>
                </c:pt>
                <c:pt idx="248">
                  <c:v>2171</c:v>
                </c:pt>
                <c:pt idx="249">
                  <c:v>2201</c:v>
                </c:pt>
                <c:pt idx="250">
                  <c:v>2203</c:v>
                </c:pt>
                <c:pt idx="251">
                  <c:v>2205</c:v>
                </c:pt>
                <c:pt idx="252">
                  <c:v>2201</c:v>
                </c:pt>
                <c:pt idx="253">
                  <c:v>2221</c:v>
                </c:pt>
                <c:pt idx="254">
                  <c:v>2240</c:v>
                </c:pt>
                <c:pt idx="255">
                  <c:v>2256</c:v>
                </c:pt>
                <c:pt idx="256">
                  <c:v>2270</c:v>
                </c:pt>
                <c:pt idx="257">
                  <c:v>2293</c:v>
                </c:pt>
                <c:pt idx="258">
                  <c:v>2297</c:v>
                </c:pt>
                <c:pt idx="259">
                  <c:v>2298</c:v>
                </c:pt>
                <c:pt idx="260">
                  <c:v>2350</c:v>
                </c:pt>
                <c:pt idx="261">
                  <c:v>2363</c:v>
                </c:pt>
                <c:pt idx="262">
                  <c:v>2355</c:v>
                </c:pt>
                <c:pt idx="263">
                  <c:v>2366</c:v>
                </c:pt>
                <c:pt idx="264">
                  <c:v>2371</c:v>
                </c:pt>
                <c:pt idx="265">
                  <c:v>2363</c:v>
                </c:pt>
                <c:pt idx="266">
                  <c:v>2368</c:v>
                </c:pt>
                <c:pt idx="267">
                  <c:v>2396</c:v>
                </c:pt>
                <c:pt idx="268">
                  <c:v>2410</c:v>
                </c:pt>
                <c:pt idx="269">
                  <c:v>2427</c:v>
                </c:pt>
                <c:pt idx="270">
                  <c:v>2444</c:v>
                </c:pt>
                <c:pt idx="271">
                  <c:v>2457</c:v>
                </c:pt>
                <c:pt idx="272">
                  <c:v>2462</c:v>
                </c:pt>
                <c:pt idx="273">
                  <c:v>2470</c:v>
                </c:pt>
                <c:pt idx="274">
                  <c:v>2514</c:v>
                </c:pt>
                <c:pt idx="275">
                  <c:v>2535</c:v>
                </c:pt>
                <c:pt idx="276">
                  <c:v>2563</c:v>
                </c:pt>
                <c:pt idx="277">
                  <c:v>2594</c:v>
                </c:pt>
                <c:pt idx="278">
                  <c:v>2597</c:v>
                </c:pt>
                <c:pt idx="279">
                  <c:v>2598</c:v>
                </c:pt>
                <c:pt idx="280">
                  <c:v>2596</c:v>
                </c:pt>
                <c:pt idx="281">
                  <c:v>2622</c:v>
                </c:pt>
                <c:pt idx="282">
                  <c:v>2643</c:v>
                </c:pt>
                <c:pt idx="283">
                  <c:v>2663</c:v>
                </c:pt>
                <c:pt idx="284">
                  <c:v>2673</c:v>
                </c:pt>
                <c:pt idx="285">
                  <c:v>2673</c:v>
                </c:pt>
                <c:pt idx="286">
                  <c:v>2666</c:v>
                </c:pt>
                <c:pt idx="287">
                  <c:v>2672</c:v>
                </c:pt>
                <c:pt idx="288">
                  <c:v>2667</c:v>
                </c:pt>
                <c:pt idx="289">
                  <c:v>2682</c:v>
                </c:pt>
                <c:pt idx="290">
                  <c:v>2688</c:v>
                </c:pt>
                <c:pt idx="291">
                  <c:v>2702</c:v>
                </c:pt>
                <c:pt idx="292">
                  <c:v>2716</c:v>
                </c:pt>
                <c:pt idx="293">
                  <c:v>2719</c:v>
                </c:pt>
                <c:pt idx="294">
                  <c:v>2721</c:v>
                </c:pt>
                <c:pt idx="295">
                  <c:v>2712</c:v>
                </c:pt>
                <c:pt idx="296">
                  <c:v>2739</c:v>
                </c:pt>
                <c:pt idx="297">
                  <c:v>2771</c:v>
                </c:pt>
                <c:pt idx="298">
                  <c:v>2779</c:v>
                </c:pt>
                <c:pt idx="299">
                  <c:v>2770</c:v>
                </c:pt>
                <c:pt idx="300">
                  <c:v>2766</c:v>
                </c:pt>
                <c:pt idx="301">
                  <c:v>2759</c:v>
                </c:pt>
                <c:pt idx="302">
                  <c:v>2774</c:v>
                </c:pt>
                <c:pt idx="303">
                  <c:v>2816</c:v>
                </c:pt>
                <c:pt idx="304">
                  <c:v>2828</c:v>
                </c:pt>
                <c:pt idx="305">
                  <c:v>2864</c:v>
                </c:pt>
                <c:pt idx="306">
                  <c:v>2896</c:v>
                </c:pt>
                <c:pt idx="307">
                  <c:v>2897</c:v>
                </c:pt>
                <c:pt idx="308">
                  <c:v>2895</c:v>
                </c:pt>
                <c:pt idx="309">
                  <c:v>2938</c:v>
                </c:pt>
                <c:pt idx="310">
                  <c:v>2978</c:v>
                </c:pt>
                <c:pt idx="311">
                  <c:v>3038</c:v>
                </c:pt>
                <c:pt idx="312">
                  <c:v>3082</c:v>
                </c:pt>
                <c:pt idx="313">
                  <c:v>3103</c:v>
                </c:pt>
                <c:pt idx="314">
                  <c:v>3114</c:v>
                </c:pt>
                <c:pt idx="315">
                  <c:v>3123</c:v>
                </c:pt>
                <c:pt idx="316">
                  <c:v>3144</c:v>
                </c:pt>
                <c:pt idx="317">
                  <c:v>3181</c:v>
                </c:pt>
                <c:pt idx="318">
                  <c:v>3224</c:v>
                </c:pt>
                <c:pt idx="319">
                  <c:v>3263</c:v>
                </c:pt>
                <c:pt idx="320">
                  <c:v>3309</c:v>
                </c:pt>
                <c:pt idx="321">
                  <c:v>3311</c:v>
                </c:pt>
                <c:pt idx="322">
                  <c:v>3312</c:v>
                </c:pt>
                <c:pt idx="323">
                  <c:v>3333</c:v>
                </c:pt>
                <c:pt idx="324">
                  <c:v>3398</c:v>
                </c:pt>
                <c:pt idx="325">
                  <c:v>3387</c:v>
                </c:pt>
                <c:pt idx="326">
                  <c:v>3371</c:v>
                </c:pt>
                <c:pt idx="327">
                  <c:v>3381</c:v>
                </c:pt>
                <c:pt idx="328">
                  <c:v>3373</c:v>
                </c:pt>
                <c:pt idx="329">
                  <c:v>3372</c:v>
                </c:pt>
                <c:pt idx="330">
                  <c:v>3407</c:v>
                </c:pt>
                <c:pt idx="331">
                  <c:v>3445</c:v>
                </c:pt>
                <c:pt idx="332">
                  <c:v>3509</c:v>
                </c:pt>
                <c:pt idx="333">
                  <c:v>3515</c:v>
                </c:pt>
                <c:pt idx="334">
                  <c:v>3538</c:v>
                </c:pt>
                <c:pt idx="335">
                  <c:v>3538</c:v>
                </c:pt>
                <c:pt idx="336">
                  <c:v>3548</c:v>
                </c:pt>
                <c:pt idx="337">
                  <c:v>3586</c:v>
                </c:pt>
                <c:pt idx="338">
                  <c:v>3587</c:v>
                </c:pt>
                <c:pt idx="339">
                  <c:v>3565</c:v>
                </c:pt>
                <c:pt idx="340">
                  <c:v>3578</c:v>
                </c:pt>
                <c:pt idx="341">
                  <c:v>3617</c:v>
                </c:pt>
                <c:pt idx="342">
                  <c:v>3616</c:v>
                </c:pt>
                <c:pt idx="343">
                  <c:v>3622</c:v>
                </c:pt>
                <c:pt idx="344">
                  <c:v>3651</c:v>
                </c:pt>
                <c:pt idx="345">
                  <c:v>3658</c:v>
                </c:pt>
                <c:pt idx="346">
                  <c:v>3674</c:v>
                </c:pt>
                <c:pt idx="347">
                  <c:v>3684</c:v>
                </c:pt>
                <c:pt idx="348">
                  <c:v>3673</c:v>
                </c:pt>
                <c:pt idx="349">
                  <c:v>3687</c:v>
                </c:pt>
                <c:pt idx="350">
                  <c:v>3685</c:v>
                </c:pt>
                <c:pt idx="351">
                  <c:v>3684</c:v>
                </c:pt>
                <c:pt idx="352">
                  <c:v>3697</c:v>
                </c:pt>
                <c:pt idx="353">
                  <c:v>3700</c:v>
                </c:pt>
                <c:pt idx="354">
                  <c:v>3769</c:v>
                </c:pt>
                <c:pt idx="355">
                  <c:v>3782</c:v>
                </c:pt>
                <c:pt idx="356">
                  <c:v>3783</c:v>
                </c:pt>
                <c:pt idx="357">
                  <c:v>3777</c:v>
                </c:pt>
                <c:pt idx="358">
                  <c:v>3692</c:v>
                </c:pt>
                <c:pt idx="359">
                  <c:v>3623</c:v>
                </c:pt>
                <c:pt idx="360">
                  <c:v>3571</c:v>
                </c:pt>
                <c:pt idx="361">
                  <c:v>3513</c:v>
                </c:pt>
                <c:pt idx="362">
                  <c:v>3459</c:v>
                </c:pt>
                <c:pt idx="363">
                  <c:v>3459</c:v>
                </c:pt>
                <c:pt idx="364">
                  <c:v>3446</c:v>
                </c:pt>
                <c:pt idx="365">
                  <c:v>3344</c:v>
                </c:pt>
                <c:pt idx="366">
                  <c:v>3317</c:v>
                </c:pt>
                <c:pt idx="367">
                  <c:v>3319</c:v>
                </c:pt>
                <c:pt idx="368">
                  <c:v>3342</c:v>
                </c:pt>
                <c:pt idx="369">
                  <c:v>3355</c:v>
                </c:pt>
                <c:pt idx="370">
                  <c:v>3360</c:v>
                </c:pt>
                <c:pt idx="371">
                  <c:v>3357</c:v>
                </c:pt>
                <c:pt idx="372">
                  <c:v>3392</c:v>
                </c:pt>
                <c:pt idx="373">
                  <c:v>3452</c:v>
                </c:pt>
                <c:pt idx="374">
                  <c:v>3537</c:v>
                </c:pt>
                <c:pt idx="375">
                  <c:v>3600</c:v>
                </c:pt>
                <c:pt idx="376">
                  <c:v>3637</c:v>
                </c:pt>
                <c:pt idx="377">
                  <c:v>3643</c:v>
                </c:pt>
                <c:pt idx="378">
                  <c:v>3655</c:v>
                </c:pt>
                <c:pt idx="379">
                  <c:v>3680</c:v>
                </c:pt>
                <c:pt idx="380">
                  <c:v>3721</c:v>
                </c:pt>
                <c:pt idx="381">
                  <c:v>3791</c:v>
                </c:pt>
                <c:pt idx="382">
                  <c:v>3846</c:v>
                </c:pt>
                <c:pt idx="383">
                  <c:v>3910</c:v>
                </c:pt>
                <c:pt idx="384">
                  <c:v>3927</c:v>
                </c:pt>
                <c:pt idx="385">
                  <c:v>3941</c:v>
                </c:pt>
                <c:pt idx="386">
                  <c:v>4133</c:v>
                </c:pt>
                <c:pt idx="387">
                  <c:v>4288</c:v>
                </c:pt>
                <c:pt idx="388">
                  <c:v>4403</c:v>
                </c:pt>
                <c:pt idx="389">
                  <c:v>4534</c:v>
                </c:pt>
                <c:pt idx="390">
                  <c:v>4633</c:v>
                </c:pt>
                <c:pt idx="391">
                  <c:v>4651</c:v>
                </c:pt>
                <c:pt idx="392">
                  <c:v>4668</c:v>
                </c:pt>
                <c:pt idx="393">
                  <c:v>4826</c:v>
                </c:pt>
                <c:pt idx="394">
                  <c:v>4953</c:v>
                </c:pt>
                <c:pt idx="395">
                  <c:v>5030</c:v>
                </c:pt>
                <c:pt idx="396">
                  <c:v>5119</c:v>
                </c:pt>
                <c:pt idx="397">
                  <c:v>5179</c:v>
                </c:pt>
                <c:pt idx="398">
                  <c:v>5192</c:v>
                </c:pt>
                <c:pt idx="399">
                  <c:v>5202</c:v>
                </c:pt>
                <c:pt idx="400">
                  <c:v>5260</c:v>
                </c:pt>
                <c:pt idx="401">
                  <c:v>5329</c:v>
                </c:pt>
                <c:pt idx="402">
                  <c:v>5386</c:v>
                </c:pt>
                <c:pt idx="403">
                  <c:v>5423</c:v>
                </c:pt>
                <c:pt idx="404">
                  <c:v>5462</c:v>
                </c:pt>
                <c:pt idx="405">
                  <c:v>5475</c:v>
                </c:pt>
                <c:pt idx="406">
                  <c:v>5474</c:v>
                </c:pt>
                <c:pt idx="407">
                  <c:v>5575</c:v>
                </c:pt>
                <c:pt idx="408">
                  <c:v>5640</c:v>
                </c:pt>
                <c:pt idx="409">
                  <c:v>5683</c:v>
                </c:pt>
                <c:pt idx="410">
                  <c:v>5730</c:v>
                </c:pt>
                <c:pt idx="411">
                  <c:v>5775</c:v>
                </c:pt>
                <c:pt idx="412">
                  <c:v>5779</c:v>
                </c:pt>
                <c:pt idx="413">
                  <c:v>5774</c:v>
                </c:pt>
                <c:pt idx="414">
                  <c:v>5803</c:v>
                </c:pt>
                <c:pt idx="415">
                  <c:v>5889</c:v>
                </c:pt>
                <c:pt idx="416">
                  <c:v>5933</c:v>
                </c:pt>
                <c:pt idx="417">
                  <c:v>5955</c:v>
                </c:pt>
                <c:pt idx="418">
                  <c:v>5995</c:v>
                </c:pt>
                <c:pt idx="419">
                  <c:v>5989</c:v>
                </c:pt>
                <c:pt idx="420">
                  <c:v>6000</c:v>
                </c:pt>
                <c:pt idx="421">
                  <c:v>6039</c:v>
                </c:pt>
                <c:pt idx="422">
                  <c:v>5889</c:v>
                </c:pt>
                <c:pt idx="423">
                  <c:v>5745</c:v>
                </c:pt>
                <c:pt idx="424">
                  <c:v>5706</c:v>
                </c:pt>
                <c:pt idx="425">
                  <c:v>5664</c:v>
                </c:pt>
                <c:pt idx="426">
                  <c:v>5682</c:v>
                </c:pt>
                <c:pt idx="427">
                  <c:v>5704</c:v>
                </c:pt>
                <c:pt idx="428">
                  <c:v>5815</c:v>
                </c:pt>
                <c:pt idx="429">
                  <c:v>5930</c:v>
                </c:pt>
                <c:pt idx="430">
                  <c:v>6068</c:v>
                </c:pt>
                <c:pt idx="431">
                  <c:v>6201</c:v>
                </c:pt>
                <c:pt idx="432">
                  <c:v>6270</c:v>
                </c:pt>
                <c:pt idx="433">
                  <c:v>6290</c:v>
                </c:pt>
                <c:pt idx="434">
                  <c:v>6282</c:v>
                </c:pt>
                <c:pt idx="435">
                  <c:v>6351</c:v>
                </c:pt>
                <c:pt idx="436">
                  <c:v>6433</c:v>
                </c:pt>
                <c:pt idx="437">
                  <c:v>6504</c:v>
                </c:pt>
                <c:pt idx="438">
                  <c:v>6592</c:v>
                </c:pt>
                <c:pt idx="439">
                  <c:v>6658</c:v>
                </c:pt>
                <c:pt idx="440">
                  <c:v>6682</c:v>
                </c:pt>
                <c:pt idx="441">
                  <c:v>6697</c:v>
                </c:pt>
                <c:pt idx="442">
                  <c:v>6840</c:v>
                </c:pt>
                <c:pt idx="443">
                  <c:v>6919</c:v>
                </c:pt>
                <c:pt idx="444">
                  <c:v>6998</c:v>
                </c:pt>
                <c:pt idx="445">
                  <c:v>7101</c:v>
                </c:pt>
                <c:pt idx="446">
                  <c:v>7179</c:v>
                </c:pt>
                <c:pt idx="447">
                  <c:v>7187</c:v>
                </c:pt>
                <c:pt idx="448">
                  <c:v>7191</c:v>
                </c:pt>
                <c:pt idx="449">
                  <c:v>7260</c:v>
                </c:pt>
                <c:pt idx="450">
                  <c:v>7530</c:v>
                </c:pt>
                <c:pt idx="451">
                  <c:v>7790</c:v>
                </c:pt>
                <c:pt idx="452">
                  <c:v>7927</c:v>
                </c:pt>
                <c:pt idx="453">
                  <c:v>7968</c:v>
                </c:pt>
                <c:pt idx="454">
                  <c:v>7978</c:v>
                </c:pt>
                <c:pt idx="455">
                  <c:v>7959</c:v>
                </c:pt>
                <c:pt idx="456">
                  <c:v>7951</c:v>
                </c:pt>
                <c:pt idx="457">
                  <c:v>8024</c:v>
                </c:pt>
                <c:pt idx="458">
                  <c:v>8107</c:v>
                </c:pt>
                <c:pt idx="459">
                  <c:v>8132</c:v>
                </c:pt>
                <c:pt idx="460">
                  <c:v>8164</c:v>
                </c:pt>
                <c:pt idx="461">
                  <c:v>8174</c:v>
                </c:pt>
                <c:pt idx="462">
                  <c:v>8181</c:v>
                </c:pt>
                <c:pt idx="463">
                  <c:v>8240</c:v>
                </c:pt>
                <c:pt idx="464">
                  <c:v>8316</c:v>
                </c:pt>
                <c:pt idx="465">
                  <c:v>8398</c:v>
                </c:pt>
                <c:pt idx="466">
                  <c:v>8461</c:v>
                </c:pt>
                <c:pt idx="467">
                  <c:v>8486</c:v>
                </c:pt>
                <c:pt idx="468">
                  <c:v>8492</c:v>
                </c:pt>
                <c:pt idx="469">
                  <c:v>8490</c:v>
                </c:pt>
                <c:pt idx="470">
                  <c:v>8567</c:v>
                </c:pt>
                <c:pt idx="471">
                  <c:v>8664</c:v>
                </c:pt>
                <c:pt idx="472">
                  <c:v>8734</c:v>
                </c:pt>
                <c:pt idx="473">
                  <c:v>8830</c:v>
                </c:pt>
                <c:pt idx="474">
                  <c:v>8884</c:v>
                </c:pt>
                <c:pt idx="475">
                  <c:v>8887</c:v>
                </c:pt>
                <c:pt idx="476">
                  <c:v>8896</c:v>
                </c:pt>
                <c:pt idx="477">
                  <c:v>8987</c:v>
                </c:pt>
                <c:pt idx="478">
                  <c:v>9074</c:v>
                </c:pt>
                <c:pt idx="479">
                  <c:v>9076</c:v>
                </c:pt>
                <c:pt idx="480">
                  <c:v>9153</c:v>
                </c:pt>
                <c:pt idx="481">
                  <c:v>9290</c:v>
                </c:pt>
                <c:pt idx="482">
                  <c:v>9284</c:v>
                </c:pt>
                <c:pt idx="483">
                  <c:v>9291</c:v>
                </c:pt>
                <c:pt idx="484">
                  <c:v>9370</c:v>
                </c:pt>
                <c:pt idx="485">
                  <c:v>9349</c:v>
                </c:pt>
                <c:pt idx="486">
                  <c:v>9433</c:v>
                </c:pt>
                <c:pt idx="487">
                  <c:v>9500</c:v>
                </c:pt>
                <c:pt idx="488">
                  <c:v>9545</c:v>
                </c:pt>
                <c:pt idx="489">
                  <c:v>9540</c:v>
                </c:pt>
                <c:pt idx="490">
                  <c:v>9526</c:v>
                </c:pt>
                <c:pt idx="491">
                  <c:v>9557</c:v>
                </c:pt>
                <c:pt idx="492">
                  <c:v>9579</c:v>
                </c:pt>
                <c:pt idx="493">
                  <c:v>9623</c:v>
                </c:pt>
                <c:pt idx="494">
                  <c:v>9602</c:v>
                </c:pt>
                <c:pt idx="495">
                  <c:v>9634</c:v>
                </c:pt>
                <c:pt idx="496">
                  <c:v>9624</c:v>
                </c:pt>
                <c:pt idx="497">
                  <c:v>9618</c:v>
                </c:pt>
                <c:pt idx="498">
                  <c:v>9670</c:v>
                </c:pt>
                <c:pt idx="499">
                  <c:v>9682</c:v>
                </c:pt>
                <c:pt idx="500">
                  <c:v>9701</c:v>
                </c:pt>
                <c:pt idx="501">
                  <c:v>9734</c:v>
                </c:pt>
                <c:pt idx="502">
                  <c:v>9786</c:v>
                </c:pt>
                <c:pt idx="503">
                  <c:v>9781</c:v>
                </c:pt>
                <c:pt idx="504">
                  <c:v>9777</c:v>
                </c:pt>
                <c:pt idx="505">
                  <c:v>9772</c:v>
                </c:pt>
                <c:pt idx="506">
                  <c:v>9866</c:v>
                </c:pt>
                <c:pt idx="507">
                  <c:v>9976</c:v>
                </c:pt>
                <c:pt idx="508">
                  <c:v>10020</c:v>
                </c:pt>
                <c:pt idx="509">
                  <c:v>10091</c:v>
                </c:pt>
                <c:pt idx="510">
                  <c:v>10090</c:v>
                </c:pt>
                <c:pt idx="511">
                  <c:v>10063</c:v>
                </c:pt>
                <c:pt idx="512">
                  <c:v>10073</c:v>
                </c:pt>
                <c:pt idx="513">
                  <c:v>10248</c:v>
                </c:pt>
                <c:pt idx="514">
                  <c:v>10323</c:v>
                </c:pt>
                <c:pt idx="515">
                  <c:v>10363</c:v>
                </c:pt>
                <c:pt idx="516">
                  <c:v>10404</c:v>
                </c:pt>
                <c:pt idx="517">
                  <c:v>10408</c:v>
                </c:pt>
                <c:pt idx="518">
                  <c:v>10415</c:v>
                </c:pt>
                <c:pt idx="519">
                  <c:v>10523</c:v>
                </c:pt>
                <c:pt idx="520">
                  <c:v>10571</c:v>
                </c:pt>
                <c:pt idx="521">
                  <c:v>10633</c:v>
                </c:pt>
                <c:pt idx="522">
                  <c:v>10751</c:v>
                </c:pt>
                <c:pt idx="523">
                  <c:v>10887</c:v>
                </c:pt>
                <c:pt idx="524">
                  <c:v>10902</c:v>
                </c:pt>
                <c:pt idx="525">
                  <c:v>10920</c:v>
                </c:pt>
                <c:pt idx="526">
                  <c:v>11037</c:v>
                </c:pt>
                <c:pt idx="527">
                  <c:v>11128</c:v>
                </c:pt>
                <c:pt idx="528">
                  <c:v>11206</c:v>
                </c:pt>
                <c:pt idx="529">
                  <c:v>11311</c:v>
                </c:pt>
                <c:pt idx="530">
                  <c:v>11337</c:v>
                </c:pt>
                <c:pt idx="531">
                  <c:v>11345</c:v>
                </c:pt>
                <c:pt idx="532">
                  <c:v>11344</c:v>
                </c:pt>
                <c:pt idx="533">
                  <c:v>11434</c:v>
                </c:pt>
                <c:pt idx="534">
                  <c:v>11446</c:v>
                </c:pt>
                <c:pt idx="535">
                  <c:v>11508</c:v>
                </c:pt>
                <c:pt idx="536">
                  <c:v>11562</c:v>
                </c:pt>
                <c:pt idx="537">
                  <c:v>11602</c:v>
                </c:pt>
                <c:pt idx="538">
                  <c:v>11609</c:v>
                </c:pt>
                <c:pt idx="539">
                  <c:v>11600</c:v>
                </c:pt>
                <c:pt idx="540">
                  <c:v>11779</c:v>
                </c:pt>
                <c:pt idx="541">
                  <c:v>11883</c:v>
                </c:pt>
                <c:pt idx="542">
                  <c:v>11944</c:v>
                </c:pt>
                <c:pt idx="543">
                  <c:v>12027</c:v>
                </c:pt>
                <c:pt idx="544">
                  <c:v>12036</c:v>
                </c:pt>
                <c:pt idx="545">
                  <c:v>12039</c:v>
                </c:pt>
                <c:pt idx="546">
                  <c:v>12043</c:v>
                </c:pt>
                <c:pt idx="547">
                  <c:v>12086</c:v>
                </c:pt>
                <c:pt idx="548">
                  <c:v>12120</c:v>
                </c:pt>
                <c:pt idx="549">
                  <c:v>12018</c:v>
                </c:pt>
                <c:pt idx="550">
                  <c:v>12032</c:v>
                </c:pt>
                <c:pt idx="551">
                  <c:v>12066</c:v>
                </c:pt>
                <c:pt idx="552">
                  <c:v>12046</c:v>
                </c:pt>
                <c:pt idx="553">
                  <c:v>12041</c:v>
                </c:pt>
                <c:pt idx="554">
                  <c:v>12052</c:v>
                </c:pt>
                <c:pt idx="555">
                  <c:v>12109</c:v>
                </c:pt>
                <c:pt idx="556">
                  <c:v>12124</c:v>
                </c:pt>
                <c:pt idx="557">
                  <c:v>12171</c:v>
                </c:pt>
                <c:pt idx="558">
                  <c:v>12209</c:v>
                </c:pt>
                <c:pt idx="559">
                  <c:v>12200</c:v>
                </c:pt>
                <c:pt idx="560">
                  <c:v>12208</c:v>
                </c:pt>
                <c:pt idx="561">
                  <c:v>12240</c:v>
                </c:pt>
                <c:pt idx="562">
                  <c:v>12305</c:v>
                </c:pt>
                <c:pt idx="563">
                  <c:v>12361</c:v>
                </c:pt>
                <c:pt idx="564">
                  <c:v>12406</c:v>
                </c:pt>
                <c:pt idx="565">
                  <c:v>12422</c:v>
                </c:pt>
                <c:pt idx="566">
                  <c:v>12432</c:v>
                </c:pt>
                <c:pt idx="567">
                  <c:v>12440</c:v>
                </c:pt>
                <c:pt idx="568">
                  <c:v>12512</c:v>
                </c:pt>
                <c:pt idx="569">
                  <c:v>12561</c:v>
                </c:pt>
                <c:pt idx="570">
                  <c:v>12634</c:v>
                </c:pt>
                <c:pt idx="571">
                  <c:v>12629</c:v>
                </c:pt>
                <c:pt idx="572">
                  <c:v>12637</c:v>
                </c:pt>
                <c:pt idx="573">
                  <c:v>12621</c:v>
                </c:pt>
                <c:pt idx="574">
                  <c:v>12605</c:v>
                </c:pt>
                <c:pt idx="575">
                  <c:v>12695</c:v>
                </c:pt>
                <c:pt idx="576">
                  <c:v>12791</c:v>
                </c:pt>
                <c:pt idx="577">
                  <c:v>12988</c:v>
                </c:pt>
                <c:pt idx="578">
                  <c:v>13077</c:v>
                </c:pt>
                <c:pt idx="579">
                  <c:v>13168</c:v>
                </c:pt>
                <c:pt idx="580">
                  <c:v>13160</c:v>
                </c:pt>
                <c:pt idx="581">
                  <c:v>13169</c:v>
                </c:pt>
                <c:pt idx="582">
                  <c:v>13207</c:v>
                </c:pt>
                <c:pt idx="583">
                  <c:v>13301</c:v>
                </c:pt>
                <c:pt idx="584">
                  <c:v>13354</c:v>
                </c:pt>
                <c:pt idx="585">
                  <c:v>13431</c:v>
                </c:pt>
                <c:pt idx="586">
                  <c:v>13497</c:v>
                </c:pt>
                <c:pt idx="587">
                  <c:v>13497</c:v>
                </c:pt>
                <c:pt idx="588">
                  <c:v>13495</c:v>
                </c:pt>
                <c:pt idx="589">
                  <c:v>13628</c:v>
                </c:pt>
                <c:pt idx="590">
                  <c:v>13721</c:v>
                </c:pt>
                <c:pt idx="591">
                  <c:v>13723</c:v>
                </c:pt>
                <c:pt idx="592">
                  <c:v>13839</c:v>
                </c:pt>
                <c:pt idx="593">
                  <c:v>13889</c:v>
                </c:pt>
                <c:pt idx="594">
                  <c:v>13879</c:v>
                </c:pt>
                <c:pt idx="595">
                  <c:v>13876</c:v>
                </c:pt>
                <c:pt idx="596">
                  <c:v>13952</c:v>
                </c:pt>
                <c:pt idx="597">
                  <c:v>14028</c:v>
                </c:pt>
                <c:pt idx="598">
                  <c:v>14055</c:v>
                </c:pt>
                <c:pt idx="599">
                  <c:v>14133</c:v>
                </c:pt>
                <c:pt idx="600">
                  <c:v>14226</c:v>
                </c:pt>
                <c:pt idx="601">
                  <c:v>14237</c:v>
                </c:pt>
                <c:pt idx="602">
                  <c:v>14239</c:v>
                </c:pt>
                <c:pt idx="603">
                  <c:v>14313</c:v>
                </c:pt>
                <c:pt idx="604">
                  <c:v>14458</c:v>
                </c:pt>
                <c:pt idx="605">
                  <c:v>14553</c:v>
                </c:pt>
                <c:pt idx="606">
                  <c:v>14660</c:v>
                </c:pt>
                <c:pt idx="607">
                  <c:v>14695</c:v>
                </c:pt>
                <c:pt idx="608">
                  <c:v>14695</c:v>
                </c:pt>
                <c:pt idx="609">
                  <c:v>14708</c:v>
                </c:pt>
                <c:pt idx="610">
                  <c:v>14745</c:v>
                </c:pt>
                <c:pt idx="611">
                  <c:v>14812</c:v>
                </c:pt>
                <c:pt idx="612">
                  <c:v>15010</c:v>
                </c:pt>
                <c:pt idx="613">
                  <c:v>15188</c:v>
                </c:pt>
                <c:pt idx="614">
                  <c:v>15313</c:v>
                </c:pt>
                <c:pt idx="615">
                  <c:v>15329</c:v>
                </c:pt>
                <c:pt idx="616">
                  <c:v>15365</c:v>
                </c:pt>
                <c:pt idx="617">
                  <c:v>15519</c:v>
                </c:pt>
                <c:pt idx="618">
                  <c:v>15643</c:v>
                </c:pt>
                <c:pt idx="619">
                  <c:v>15774</c:v>
                </c:pt>
                <c:pt idx="620">
                  <c:v>15875</c:v>
                </c:pt>
                <c:pt idx="621">
                  <c:v>15990</c:v>
                </c:pt>
                <c:pt idx="622">
                  <c:v>16017</c:v>
                </c:pt>
                <c:pt idx="623">
                  <c:v>16033</c:v>
                </c:pt>
                <c:pt idx="624">
                  <c:v>16152</c:v>
                </c:pt>
                <c:pt idx="625">
                  <c:v>16334</c:v>
                </c:pt>
                <c:pt idx="626">
                  <c:v>16432</c:v>
                </c:pt>
                <c:pt idx="627">
                  <c:v>16566</c:v>
                </c:pt>
                <c:pt idx="628">
                  <c:v>16665</c:v>
                </c:pt>
                <c:pt idx="629">
                  <c:v>16668</c:v>
                </c:pt>
                <c:pt idx="630">
                  <c:v>16687</c:v>
                </c:pt>
                <c:pt idx="631">
                  <c:v>16786</c:v>
                </c:pt>
                <c:pt idx="632">
                  <c:v>16906</c:v>
                </c:pt>
                <c:pt idx="633">
                  <c:v>16998</c:v>
                </c:pt>
                <c:pt idx="634">
                  <c:v>17051</c:v>
                </c:pt>
                <c:pt idx="635">
                  <c:v>17092</c:v>
                </c:pt>
                <c:pt idx="636">
                  <c:v>17088</c:v>
                </c:pt>
                <c:pt idx="637">
                  <c:v>17102</c:v>
                </c:pt>
                <c:pt idx="638">
                  <c:v>17338</c:v>
                </c:pt>
                <c:pt idx="639">
                  <c:v>17487</c:v>
                </c:pt>
                <c:pt idx="640">
                  <c:v>17582</c:v>
                </c:pt>
                <c:pt idx="641">
                  <c:v>17718</c:v>
                </c:pt>
                <c:pt idx="642">
                  <c:v>17792</c:v>
                </c:pt>
                <c:pt idx="643">
                  <c:v>17790</c:v>
                </c:pt>
                <c:pt idx="644">
                  <c:v>17779</c:v>
                </c:pt>
                <c:pt idx="645">
                  <c:v>17864</c:v>
                </c:pt>
                <c:pt idx="646">
                  <c:v>17988</c:v>
                </c:pt>
                <c:pt idx="647">
                  <c:v>18111</c:v>
                </c:pt>
                <c:pt idx="648">
                  <c:v>18239</c:v>
                </c:pt>
                <c:pt idx="649">
                  <c:v>18346</c:v>
                </c:pt>
                <c:pt idx="650">
                  <c:v>18345</c:v>
                </c:pt>
                <c:pt idx="651">
                  <c:v>18371</c:v>
                </c:pt>
                <c:pt idx="652">
                  <c:v>18480</c:v>
                </c:pt>
                <c:pt idx="653">
                  <c:v>18541</c:v>
                </c:pt>
                <c:pt idx="654">
                  <c:v>18621</c:v>
                </c:pt>
                <c:pt idx="655">
                  <c:v>18757</c:v>
                </c:pt>
                <c:pt idx="656">
                  <c:v>18790</c:v>
                </c:pt>
                <c:pt idx="657">
                  <c:v>18779</c:v>
                </c:pt>
                <c:pt idx="658">
                  <c:v>18784</c:v>
                </c:pt>
                <c:pt idx="659">
                  <c:v>18929</c:v>
                </c:pt>
                <c:pt idx="660">
                  <c:v>19054</c:v>
                </c:pt>
                <c:pt idx="661">
                  <c:v>19178</c:v>
                </c:pt>
                <c:pt idx="662">
                  <c:v>19306</c:v>
                </c:pt>
                <c:pt idx="663">
                  <c:v>19404</c:v>
                </c:pt>
                <c:pt idx="664">
                  <c:v>19420</c:v>
                </c:pt>
                <c:pt idx="665">
                  <c:v>19428</c:v>
                </c:pt>
                <c:pt idx="666">
                  <c:v>19697</c:v>
                </c:pt>
                <c:pt idx="667">
                  <c:v>19857</c:v>
                </c:pt>
                <c:pt idx="668">
                  <c:v>19977</c:v>
                </c:pt>
                <c:pt idx="669">
                  <c:v>20000</c:v>
                </c:pt>
                <c:pt idx="670">
                  <c:v>20041</c:v>
                </c:pt>
                <c:pt idx="671">
                  <c:v>20044</c:v>
                </c:pt>
                <c:pt idx="672">
                  <c:v>20055</c:v>
                </c:pt>
                <c:pt idx="673">
                  <c:v>20227</c:v>
                </c:pt>
                <c:pt idx="674">
                  <c:v>20349</c:v>
                </c:pt>
                <c:pt idx="675">
                  <c:v>20451</c:v>
                </c:pt>
                <c:pt idx="676">
                  <c:v>20556</c:v>
                </c:pt>
                <c:pt idx="677">
                  <c:v>20651</c:v>
                </c:pt>
                <c:pt idx="678">
                  <c:v>20657</c:v>
                </c:pt>
                <c:pt idx="679">
                  <c:v>20572</c:v>
                </c:pt>
                <c:pt idx="680">
                  <c:v>20800</c:v>
                </c:pt>
                <c:pt idx="681">
                  <c:v>20952</c:v>
                </c:pt>
                <c:pt idx="682">
                  <c:v>21113</c:v>
                </c:pt>
                <c:pt idx="683">
                  <c:v>21235</c:v>
                </c:pt>
                <c:pt idx="684">
                  <c:v>21342</c:v>
                </c:pt>
                <c:pt idx="685">
                  <c:v>21336</c:v>
                </c:pt>
                <c:pt idx="686">
                  <c:v>21346</c:v>
                </c:pt>
                <c:pt idx="687">
                  <c:v>21429</c:v>
                </c:pt>
                <c:pt idx="688">
                  <c:v>21525</c:v>
                </c:pt>
                <c:pt idx="689">
                  <c:v>21502</c:v>
                </c:pt>
                <c:pt idx="690">
                  <c:v>21429</c:v>
                </c:pt>
                <c:pt idx="691">
                  <c:v>21349</c:v>
                </c:pt>
                <c:pt idx="692">
                  <c:v>21323</c:v>
                </c:pt>
                <c:pt idx="693">
                  <c:v>21330</c:v>
                </c:pt>
                <c:pt idx="694">
                  <c:v>21467</c:v>
                </c:pt>
                <c:pt idx="695">
                  <c:v>21581</c:v>
                </c:pt>
                <c:pt idx="696">
                  <c:v>21692</c:v>
                </c:pt>
                <c:pt idx="697">
                  <c:v>21896</c:v>
                </c:pt>
                <c:pt idx="698">
                  <c:v>21996</c:v>
                </c:pt>
                <c:pt idx="699">
                  <c:v>22000</c:v>
                </c:pt>
                <c:pt idx="700">
                  <c:v>22026</c:v>
                </c:pt>
                <c:pt idx="701">
                  <c:v>22137</c:v>
                </c:pt>
                <c:pt idx="702">
                  <c:v>22281</c:v>
                </c:pt>
                <c:pt idx="703">
                  <c:v>22461</c:v>
                </c:pt>
                <c:pt idx="704">
                  <c:v>22538</c:v>
                </c:pt>
                <c:pt idx="705">
                  <c:v>22572</c:v>
                </c:pt>
                <c:pt idx="706">
                  <c:v>22579</c:v>
                </c:pt>
                <c:pt idx="707">
                  <c:v>22580</c:v>
                </c:pt>
                <c:pt idx="708">
                  <c:v>22715</c:v>
                </c:pt>
                <c:pt idx="709">
                  <c:v>22835</c:v>
                </c:pt>
                <c:pt idx="710">
                  <c:v>22910</c:v>
                </c:pt>
                <c:pt idx="711">
                  <c:v>22978</c:v>
                </c:pt>
                <c:pt idx="712">
                  <c:v>23037</c:v>
                </c:pt>
                <c:pt idx="713">
                  <c:v>23026</c:v>
                </c:pt>
                <c:pt idx="714">
                  <c:v>23049</c:v>
                </c:pt>
                <c:pt idx="715">
                  <c:v>23208</c:v>
                </c:pt>
                <c:pt idx="716">
                  <c:v>23284</c:v>
                </c:pt>
                <c:pt idx="717">
                  <c:v>23409</c:v>
                </c:pt>
                <c:pt idx="718">
                  <c:v>23596</c:v>
                </c:pt>
                <c:pt idx="719">
                  <c:v>23630</c:v>
                </c:pt>
                <c:pt idx="720">
                  <c:v>23625</c:v>
                </c:pt>
                <c:pt idx="721">
                  <c:v>23599</c:v>
                </c:pt>
                <c:pt idx="722">
                  <c:v>23170</c:v>
                </c:pt>
                <c:pt idx="723">
                  <c:v>22633</c:v>
                </c:pt>
                <c:pt idx="724">
                  <c:v>22238</c:v>
                </c:pt>
                <c:pt idx="725">
                  <c:v>21877</c:v>
                </c:pt>
                <c:pt idx="726">
                  <c:v>21533</c:v>
                </c:pt>
                <c:pt idx="727">
                  <c:v>21490</c:v>
                </c:pt>
                <c:pt idx="728">
                  <c:v>21455</c:v>
                </c:pt>
                <c:pt idx="729">
                  <c:v>20998</c:v>
                </c:pt>
                <c:pt idx="730">
                  <c:v>20387</c:v>
                </c:pt>
                <c:pt idx="731">
                  <c:v>20267</c:v>
                </c:pt>
                <c:pt idx="732">
                  <c:v>20266</c:v>
                </c:pt>
                <c:pt idx="733">
                  <c:v>20279</c:v>
                </c:pt>
                <c:pt idx="734">
                  <c:v>20268</c:v>
                </c:pt>
                <c:pt idx="735">
                  <c:v>20250</c:v>
                </c:pt>
                <c:pt idx="736">
                  <c:v>20448</c:v>
                </c:pt>
                <c:pt idx="737">
                  <c:v>20575</c:v>
                </c:pt>
                <c:pt idx="738">
                  <c:v>20648</c:v>
                </c:pt>
                <c:pt idx="739">
                  <c:v>20767</c:v>
                </c:pt>
                <c:pt idx="740">
                  <c:v>20895</c:v>
                </c:pt>
                <c:pt idx="741">
                  <c:v>20878</c:v>
                </c:pt>
                <c:pt idx="742">
                  <c:v>20908</c:v>
                </c:pt>
                <c:pt idx="743">
                  <c:v>21147</c:v>
                </c:pt>
                <c:pt idx="744">
                  <c:v>21368</c:v>
                </c:pt>
                <c:pt idx="745">
                  <c:v>21607</c:v>
                </c:pt>
                <c:pt idx="746">
                  <c:v>21929</c:v>
                </c:pt>
                <c:pt idx="747">
                  <c:v>22133</c:v>
                </c:pt>
                <c:pt idx="748">
                  <c:v>22134</c:v>
                </c:pt>
                <c:pt idx="749">
                  <c:v>22183</c:v>
                </c:pt>
                <c:pt idx="750">
                  <c:v>22865</c:v>
                </c:pt>
                <c:pt idx="751">
                  <c:v>23631</c:v>
                </c:pt>
                <c:pt idx="752">
                  <c:v>24248</c:v>
                </c:pt>
                <c:pt idx="753">
                  <c:v>24765</c:v>
                </c:pt>
                <c:pt idx="754">
                  <c:v>25269</c:v>
                </c:pt>
                <c:pt idx="755">
                  <c:v>25297</c:v>
                </c:pt>
                <c:pt idx="756">
                  <c:v>25366</c:v>
                </c:pt>
                <c:pt idx="757">
                  <c:v>25932</c:v>
                </c:pt>
                <c:pt idx="758">
                  <c:v>26580</c:v>
                </c:pt>
                <c:pt idx="759">
                  <c:v>27754</c:v>
                </c:pt>
                <c:pt idx="760">
                  <c:v>28103</c:v>
                </c:pt>
                <c:pt idx="761">
                  <c:v>28386</c:v>
                </c:pt>
                <c:pt idx="762">
                  <c:v>28389</c:v>
                </c:pt>
                <c:pt idx="763">
                  <c:v>28392</c:v>
                </c:pt>
                <c:pt idx="764">
                  <c:v>28626</c:v>
                </c:pt>
                <c:pt idx="765">
                  <c:v>28847</c:v>
                </c:pt>
                <c:pt idx="766">
                  <c:v>29058</c:v>
                </c:pt>
                <c:pt idx="767">
                  <c:v>29320</c:v>
                </c:pt>
                <c:pt idx="768">
                  <c:v>29466</c:v>
                </c:pt>
                <c:pt idx="769">
                  <c:v>29478</c:v>
                </c:pt>
                <c:pt idx="770">
                  <c:v>29504</c:v>
                </c:pt>
                <c:pt idx="771">
                  <c:v>29690</c:v>
                </c:pt>
                <c:pt idx="772">
                  <c:v>29816</c:v>
                </c:pt>
                <c:pt idx="773">
                  <c:v>30030</c:v>
                </c:pt>
                <c:pt idx="774">
                  <c:v>30225</c:v>
                </c:pt>
                <c:pt idx="775">
                  <c:v>30402</c:v>
                </c:pt>
                <c:pt idx="776">
                  <c:v>30410</c:v>
                </c:pt>
                <c:pt idx="777">
                  <c:v>30434</c:v>
                </c:pt>
                <c:pt idx="778">
                  <c:v>30470</c:v>
                </c:pt>
                <c:pt idx="779">
                  <c:v>30618</c:v>
                </c:pt>
                <c:pt idx="780">
                  <c:v>30786</c:v>
                </c:pt>
                <c:pt idx="781">
                  <c:v>30920</c:v>
                </c:pt>
                <c:pt idx="782">
                  <c:v>31049</c:v>
                </c:pt>
                <c:pt idx="783">
                  <c:v>31072</c:v>
                </c:pt>
                <c:pt idx="784">
                  <c:v>31107</c:v>
                </c:pt>
                <c:pt idx="785">
                  <c:v>31368</c:v>
                </c:pt>
                <c:pt idx="786">
                  <c:v>31522</c:v>
                </c:pt>
                <c:pt idx="787">
                  <c:v>31707</c:v>
                </c:pt>
                <c:pt idx="788">
                  <c:v>31875</c:v>
                </c:pt>
                <c:pt idx="789">
                  <c:v>32049</c:v>
                </c:pt>
                <c:pt idx="790">
                  <c:v>32046</c:v>
                </c:pt>
                <c:pt idx="791">
                  <c:v>32078</c:v>
                </c:pt>
                <c:pt idx="792">
                  <c:v>32314</c:v>
                </c:pt>
                <c:pt idx="793">
                  <c:v>32484</c:v>
                </c:pt>
                <c:pt idx="794">
                  <c:v>32654</c:v>
                </c:pt>
                <c:pt idx="795">
                  <c:v>32766</c:v>
                </c:pt>
                <c:pt idx="796">
                  <c:v>32772</c:v>
                </c:pt>
                <c:pt idx="797">
                  <c:v>32785</c:v>
                </c:pt>
                <c:pt idx="798">
                  <c:v>32799</c:v>
                </c:pt>
                <c:pt idx="799">
                  <c:v>32965</c:v>
                </c:pt>
                <c:pt idx="800">
                  <c:v>33138</c:v>
                </c:pt>
                <c:pt idx="801">
                  <c:v>33311</c:v>
                </c:pt>
                <c:pt idx="802">
                  <c:v>33476</c:v>
                </c:pt>
                <c:pt idx="803">
                  <c:v>33588</c:v>
                </c:pt>
                <c:pt idx="804">
                  <c:v>33566</c:v>
                </c:pt>
                <c:pt idx="805">
                  <c:v>33566</c:v>
                </c:pt>
                <c:pt idx="806">
                  <c:v>33934</c:v>
                </c:pt>
                <c:pt idx="807">
                  <c:v>34142</c:v>
                </c:pt>
                <c:pt idx="808">
                  <c:v>34373</c:v>
                </c:pt>
                <c:pt idx="809">
                  <c:v>34510</c:v>
                </c:pt>
                <c:pt idx="810">
                  <c:v>34626</c:v>
                </c:pt>
                <c:pt idx="811">
                  <c:v>34619</c:v>
                </c:pt>
                <c:pt idx="812">
                  <c:v>34609</c:v>
                </c:pt>
                <c:pt idx="813">
                  <c:v>34753</c:v>
                </c:pt>
                <c:pt idx="814">
                  <c:v>35022</c:v>
                </c:pt>
                <c:pt idx="815">
                  <c:v>35208</c:v>
                </c:pt>
                <c:pt idx="816">
                  <c:v>35384</c:v>
                </c:pt>
                <c:pt idx="817">
                  <c:v>35493</c:v>
                </c:pt>
                <c:pt idx="818">
                  <c:v>35501</c:v>
                </c:pt>
                <c:pt idx="819">
                  <c:v>35482</c:v>
                </c:pt>
                <c:pt idx="820">
                  <c:v>35788</c:v>
                </c:pt>
                <c:pt idx="821">
                  <c:v>36049</c:v>
                </c:pt>
                <c:pt idx="822">
                  <c:v>36209</c:v>
                </c:pt>
                <c:pt idx="823">
                  <c:v>36337</c:v>
                </c:pt>
                <c:pt idx="824">
                  <c:v>36417</c:v>
                </c:pt>
                <c:pt idx="825">
                  <c:v>36437</c:v>
                </c:pt>
                <c:pt idx="826">
                  <c:v>36415</c:v>
                </c:pt>
                <c:pt idx="827">
                  <c:v>36700</c:v>
                </c:pt>
                <c:pt idx="828">
                  <c:v>36861</c:v>
                </c:pt>
                <c:pt idx="829">
                  <c:v>36942</c:v>
                </c:pt>
                <c:pt idx="830">
                  <c:v>37031</c:v>
                </c:pt>
                <c:pt idx="831">
                  <c:v>37094</c:v>
                </c:pt>
                <c:pt idx="832">
                  <c:v>37098</c:v>
                </c:pt>
                <c:pt idx="833">
                  <c:v>37091</c:v>
                </c:pt>
                <c:pt idx="834">
                  <c:v>37193</c:v>
                </c:pt>
                <c:pt idx="835">
                  <c:v>37320</c:v>
                </c:pt>
                <c:pt idx="836">
                  <c:v>37312</c:v>
                </c:pt>
                <c:pt idx="837">
                  <c:v>37259</c:v>
                </c:pt>
                <c:pt idx="838">
                  <c:v>36975</c:v>
                </c:pt>
                <c:pt idx="839">
                  <c:v>36931</c:v>
                </c:pt>
                <c:pt idx="840">
                  <c:v>36902</c:v>
                </c:pt>
                <c:pt idx="841">
                  <c:v>36684</c:v>
                </c:pt>
                <c:pt idx="842">
                  <c:v>36754</c:v>
                </c:pt>
                <c:pt idx="843">
                  <c:v>36907</c:v>
                </c:pt>
                <c:pt idx="844">
                  <c:v>36878</c:v>
                </c:pt>
                <c:pt idx="845">
                  <c:v>36925</c:v>
                </c:pt>
                <c:pt idx="846">
                  <c:v>36917</c:v>
                </c:pt>
                <c:pt idx="847">
                  <c:v>36910</c:v>
                </c:pt>
                <c:pt idx="848">
                  <c:v>36929</c:v>
                </c:pt>
                <c:pt idx="849">
                  <c:v>37044</c:v>
                </c:pt>
                <c:pt idx="850">
                  <c:v>36818</c:v>
                </c:pt>
                <c:pt idx="851">
                  <c:v>36924</c:v>
                </c:pt>
                <c:pt idx="852">
                  <c:v>36994</c:v>
                </c:pt>
                <c:pt idx="853">
                  <c:v>36998</c:v>
                </c:pt>
                <c:pt idx="854">
                  <c:v>36987</c:v>
                </c:pt>
                <c:pt idx="855">
                  <c:v>37010</c:v>
                </c:pt>
                <c:pt idx="856">
                  <c:v>37189</c:v>
                </c:pt>
                <c:pt idx="857">
                  <c:v>37289</c:v>
                </c:pt>
                <c:pt idx="858">
                  <c:v>37320</c:v>
                </c:pt>
                <c:pt idx="859">
                  <c:v>37504</c:v>
                </c:pt>
                <c:pt idx="860">
                  <c:v>37509</c:v>
                </c:pt>
                <c:pt idx="861">
                  <c:v>37507</c:v>
                </c:pt>
                <c:pt idx="862">
                  <c:v>37786</c:v>
                </c:pt>
                <c:pt idx="863">
                  <c:v>37965</c:v>
                </c:pt>
                <c:pt idx="864">
                  <c:v>38144</c:v>
                </c:pt>
                <c:pt idx="865">
                  <c:v>38458</c:v>
                </c:pt>
                <c:pt idx="866">
                  <c:v>38936</c:v>
                </c:pt>
                <c:pt idx="867">
                  <c:v>38941</c:v>
                </c:pt>
                <c:pt idx="868">
                  <c:v>38974</c:v>
                </c:pt>
                <c:pt idx="869">
                  <c:v>39493</c:v>
                </c:pt>
                <c:pt idx="870">
                  <c:v>39796</c:v>
                </c:pt>
                <c:pt idx="871">
                  <c:v>39980</c:v>
                </c:pt>
                <c:pt idx="872">
                  <c:v>40186</c:v>
                </c:pt>
                <c:pt idx="873">
                  <c:v>40350</c:v>
                </c:pt>
                <c:pt idx="874">
                  <c:v>40338</c:v>
                </c:pt>
                <c:pt idx="875">
                  <c:v>40309</c:v>
                </c:pt>
                <c:pt idx="876">
                  <c:v>40168</c:v>
                </c:pt>
                <c:pt idx="877">
                  <c:v>40353</c:v>
                </c:pt>
                <c:pt idx="878">
                  <c:v>40780</c:v>
                </c:pt>
                <c:pt idx="879">
                  <c:v>40716</c:v>
                </c:pt>
                <c:pt idx="880">
                  <c:v>40716</c:v>
                </c:pt>
                <c:pt idx="881">
                  <c:v>40702</c:v>
                </c:pt>
                <c:pt idx="882">
                  <c:v>40716</c:v>
                </c:pt>
                <c:pt idx="883">
                  <c:v>40924</c:v>
                </c:pt>
                <c:pt idx="884">
                  <c:v>41079</c:v>
                </c:pt>
                <c:pt idx="885">
                  <c:v>41169</c:v>
                </c:pt>
                <c:pt idx="886">
                  <c:v>41286</c:v>
                </c:pt>
                <c:pt idx="887">
                  <c:v>41359</c:v>
                </c:pt>
                <c:pt idx="888">
                  <c:v>41360</c:v>
                </c:pt>
                <c:pt idx="889">
                  <c:v>41354</c:v>
                </c:pt>
                <c:pt idx="890">
                  <c:v>41279</c:v>
                </c:pt>
                <c:pt idx="891">
                  <c:v>41487</c:v>
                </c:pt>
                <c:pt idx="892">
                  <c:v>41569</c:v>
                </c:pt>
                <c:pt idx="893">
                  <c:v>41700</c:v>
                </c:pt>
                <c:pt idx="894">
                  <c:v>41825</c:v>
                </c:pt>
                <c:pt idx="895">
                  <c:v>41838</c:v>
                </c:pt>
                <c:pt idx="896">
                  <c:v>41845</c:v>
                </c:pt>
                <c:pt idx="897">
                  <c:v>42110</c:v>
                </c:pt>
                <c:pt idx="898">
                  <c:v>42312</c:v>
                </c:pt>
                <c:pt idx="899">
                  <c:v>42491</c:v>
                </c:pt>
                <c:pt idx="900">
                  <c:v>42580</c:v>
                </c:pt>
                <c:pt idx="901">
                  <c:v>42633</c:v>
                </c:pt>
                <c:pt idx="902">
                  <c:v>42643</c:v>
                </c:pt>
                <c:pt idx="903">
                  <c:v>42669</c:v>
                </c:pt>
                <c:pt idx="904">
                  <c:v>43156</c:v>
                </c:pt>
                <c:pt idx="905">
                  <c:v>43381</c:v>
                </c:pt>
                <c:pt idx="906">
                  <c:v>43499</c:v>
                </c:pt>
                <c:pt idx="907">
                  <c:v>43846</c:v>
                </c:pt>
                <c:pt idx="908">
                  <c:v>44039</c:v>
                </c:pt>
                <c:pt idx="909">
                  <c:v>44062</c:v>
                </c:pt>
                <c:pt idx="910">
                  <c:v>44105</c:v>
                </c:pt>
                <c:pt idx="911">
                  <c:v>44283</c:v>
                </c:pt>
                <c:pt idx="912">
                  <c:v>44426</c:v>
                </c:pt>
                <c:pt idx="913">
                  <c:v>44534</c:v>
                </c:pt>
                <c:pt idx="914">
                  <c:v>44337</c:v>
                </c:pt>
                <c:pt idx="915">
                  <c:v>44224</c:v>
                </c:pt>
                <c:pt idx="916">
                  <c:v>44217</c:v>
                </c:pt>
                <c:pt idx="917">
                  <c:v>44209</c:v>
                </c:pt>
                <c:pt idx="918">
                  <c:v>44608</c:v>
                </c:pt>
                <c:pt idx="919">
                  <c:v>44663</c:v>
                </c:pt>
                <c:pt idx="920">
                  <c:v>44809</c:v>
                </c:pt>
                <c:pt idx="921">
                  <c:v>44931</c:v>
                </c:pt>
                <c:pt idx="922">
                  <c:v>44987</c:v>
                </c:pt>
                <c:pt idx="923">
                  <c:v>44997</c:v>
                </c:pt>
                <c:pt idx="924">
                  <c:v>45008</c:v>
                </c:pt>
                <c:pt idx="925">
                  <c:v>45076</c:v>
                </c:pt>
                <c:pt idx="926">
                  <c:v>45014</c:v>
                </c:pt>
                <c:pt idx="927">
                  <c:v>44804</c:v>
                </c:pt>
                <c:pt idx="928">
                  <c:v>43925</c:v>
                </c:pt>
                <c:pt idx="929">
                  <c:v>43266</c:v>
                </c:pt>
                <c:pt idx="930">
                  <c:v>43183</c:v>
                </c:pt>
                <c:pt idx="931">
                  <c:v>45401</c:v>
                </c:pt>
                <c:pt idx="932">
                  <c:v>45529</c:v>
                </c:pt>
                <c:pt idx="933">
                  <c:v>45608</c:v>
                </c:pt>
                <c:pt idx="934">
                  <c:v>45632</c:v>
                </c:pt>
                <c:pt idx="935">
                  <c:v>45598</c:v>
                </c:pt>
                <c:pt idx="936">
                  <c:v>45607</c:v>
                </c:pt>
                <c:pt idx="937">
                  <c:v>45602</c:v>
                </c:pt>
                <c:pt idx="938">
                  <c:v>45599</c:v>
                </c:pt>
                <c:pt idx="939">
                  <c:v>45761</c:v>
                </c:pt>
                <c:pt idx="940">
                  <c:v>45927</c:v>
                </c:pt>
                <c:pt idx="941">
                  <c:v>46106</c:v>
                </c:pt>
                <c:pt idx="942">
                  <c:v>46515</c:v>
                </c:pt>
                <c:pt idx="943">
                  <c:v>46678</c:v>
                </c:pt>
                <c:pt idx="944">
                  <c:v>46682</c:v>
                </c:pt>
                <c:pt idx="945">
                  <c:v>46713</c:v>
                </c:pt>
                <c:pt idx="946">
                  <c:v>46910</c:v>
                </c:pt>
                <c:pt idx="947">
                  <c:v>47082</c:v>
                </c:pt>
                <c:pt idx="948">
                  <c:v>47263</c:v>
                </c:pt>
                <c:pt idx="949">
                  <c:v>47358</c:v>
                </c:pt>
                <c:pt idx="950">
                  <c:v>47438</c:v>
                </c:pt>
                <c:pt idx="951">
                  <c:v>47435</c:v>
                </c:pt>
                <c:pt idx="952">
                  <c:v>47422</c:v>
                </c:pt>
                <c:pt idx="953">
                  <c:v>47620</c:v>
                </c:pt>
                <c:pt idx="954">
                  <c:v>47695</c:v>
                </c:pt>
                <c:pt idx="955">
                  <c:v>47833</c:v>
                </c:pt>
                <c:pt idx="956">
                  <c:v>47762</c:v>
                </c:pt>
                <c:pt idx="957">
                  <c:v>47779</c:v>
                </c:pt>
                <c:pt idx="958">
                  <c:v>47781</c:v>
                </c:pt>
                <c:pt idx="959">
                  <c:v>47765</c:v>
                </c:pt>
                <c:pt idx="960">
                  <c:v>47950</c:v>
                </c:pt>
                <c:pt idx="961">
                  <c:v>48211</c:v>
                </c:pt>
                <c:pt idx="962">
                  <c:v>48379</c:v>
                </c:pt>
                <c:pt idx="963">
                  <c:v>48661</c:v>
                </c:pt>
                <c:pt idx="964">
                  <c:v>48802</c:v>
                </c:pt>
                <c:pt idx="965">
                  <c:v>48814</c:v>
                </c:pt>
                <c:pt idx="966">
                  <c:v>48810</c:v>
                </c:pt>
                <c:pt idx="967">
                  <c:v>49022</c:v>
                </c:pt>
                <c:pt idx="968">
                  <c:v>49224</c:v>
                </c:pt>
                <c:pt idx="969">
                  <c:v>49486</c:v>
                </c:pt>
                <c:pt idx="970">
                  <c:v>49621</c:v>
                </c:pt>
                <c:pt idx="971">
                  <c:v>49688</c:v>
                </c:pt>
                <c:pt idx="972">
                  <c:v>49675</c:v>
                </c:pt>
                <c:pt idx="973">
                  <c:v>49709</c:v>
                </c:pt>
                <c:pt idx="974">
                  <c:v>49596</c:v>
                </c:pt>
                <c:pt idx="975">
                  <c:v>49968</c:v>
                </c:pt>
                <c:pt idx="976">
                  <c:v>50300</c:v>
                </c:pt>
                <c:pt idx="977">
                  <c:v>50573</c:v>
                </c:pt>
                <c:pt idx="978">
                  <c:v>50801</c:v>
                </c:pt>
                <c:pt idx="979">
                  <c:v>50828</c:v>
                </c:pt>
                <c:pt idx="980">
                  <c:v>50862</c:v>
                </c:pt>
                <c:pt idx="981">
                  <c:v>51409</c:v>
                </c:pt>
                <c:pt idx="982">
                  <c:v>51753</c:v>
                </c:pt>
                <c:pt idx="983">
                  <c:v>52073</c:v>
                </c:pt>
                <c:pt idx="984">
                  <c:v>52494</c:v>
                </c:pt>
                <c:pt idx="985">
                  <c:v>52778</c:v>
                </c:pt>
                <c:pt idx="986">
                  <c:v>52791</c:v>
                </c:pt>
                <c:pt idx="987">
                  <c:v>52814</c:v>
                </c:pt>
                <c:pt idx="988">
                  <c:v>53054</c:v>
                </c:pt>
                <c:pt idx="989">
                  <c:v>53386</c:v>
                </c:pt>
                <c:pt idx="990">
                  <c:v>53631</c:v>
                </c:pt>
                <c:pt idx="991">
                  <c:v>53855</c:v>
                </c:pt>
                <c:pt idx="992">
                  <c:v>54053</c:v>
                </c:pt>
                <c:pt idx="993">
                  <c:v>54055</c:v>
                </c:pt>
                <c:pt idx="994">
                  <c:v>54071</c:v>
                </c:pt>
                <c:pt idx="995">
                  <c:v>54442</c:v>
                </c:pt>
                <c:pt idx="996">
                  <c:v>54755</c:v>
                </c:pt>
                <c:pt idx="997">
                  <c:v>54986</c:v>
                </c:pt>
                <c:pt idx="998">
                  <c:v>55154</c:v>
                </c:pt>
                <c:pt idx="999">
                  <c:v>55533</c:v>
                </c:pt>
                <c:pt idx="1000">
                  <c:v>55533</c:v>
                </c:pt>
                <c:pt idx="1001">
                  <c:v>55550</c:v>
                </c:pt>
                <c:pt idx="1002">
                  <c:v>56303</c:v>
                </c:pt>
                <c:pt idx="1003">
                  <c:v>56744</c:v>
                </c:pt>
                <c:pt idx="1004">
                  <c:v>56914</c:v>
                </c:pt>
                <c:pt idx="1005">
                  <c:v>57037</c:v>
                </c:pt>
                <c:pt idx="1006">
                  <c:v>57137</c:v>
                </c:pt>
                <c:pt idx="1007">
                  <c:v>57106</c:v>
                </c:pt>
                <c:pt idx="1008">
                  <c:v>57088</c:v>
                </c:pt>
                <c:pt idx="1009">
                  <c:v>57330</c:v>
                </c:pt>
                <c:pt idx="1010">
                  <c:v>57555</c:v>
                </c:pt>
                <c:pt idx="1011">
                  <c:v>57865</c:v>
                </c:pt>
                <c:pt idx="1012">
                  <c:v>58091</c:v>
                </c:pt>
                <c:pt idx="1013">
                  <c:v>58227</c:v>
                </c:pt>
                <c:pt idx="1014">
                  <c:v>58245</c:v>
                </c:pt>
                <c:pt idx="1015">
                  <c:v>58272</c:v>
                </c:pt>
                <c:pt idx="1016">
                  <c:v>58461</c:v>
                </c:pt>
                <c:pt idx="1017">
                  <c:v>58740</c:v>
                </c:pt>
                <c:pt idx="1018">
                  <c:v>58929</c:v>
                </c:pt>
                <c:pt idx="1019">
                  <c:v>59082</c:v>
                </c:pt>
                <c:pt idx="1020">
                  <c:v>59218</c:v>
                </c:pt>
                <c:pt idx="1021">
                  <c:v>59221</c:v>
                </c:pt>
                <c:pt idx="1022">
                  <c:v>59248</c:v>
                </c:pt>
                <c:pt idx="1023">
                  <c:v>59533</c:v>
                </c:pt>
                <c:pt idx="1024">
                  <c:v>59669</c:v>
                </c:pt>
                <c:pt idx="1025">
                  <c:v>59809</c:v>
                </c:pt>
                <c:pt idx="1026">
                  <c:v>59917</c:v>
                </c:pt>
                <c:pt idx="1027">
                  <c:v>59866</c:v>
                </c:pt>
                <c:pt idx="1028">
                  <c:v>59843</c:v>
                </c:pt>
              </c:numCache>
            </c:numRef>
          </c:val>
          <c:extLst>
            <c:ext xmlns:c16="http://schemas.microsoft.com/office/drawing/2014/chart" uri="{C3380CC4-5D6E-409C-BE32-E72D297353CC}">
              <c16:uniqueId val="{00000000-B8D1-4E84-8F79-D9FAA55A1D31}"/>
            </c:ext>
          </c:extLst>
        </c:ser>
        <c:dLbls>
          <c:showLegendKey val="0"/>
          <c:showVal val="0"/>
          <c:showCatName val="0"/>
          <c:showSerName val="0"/>
          <c:showPercent val="0"/>
          <c:showBubbleSize val="0"/>
        </c:dLbls>
        <c:axId val="320791464"/>
        <c:axId val="320790808"/>
      </c:areaChart>
      <c:catAx>
        <c:axId val="320791464"/>
        <c:scaling>
          <c:orientation val="minMax"/>
        </c:scaling>
        <c:delete val="1"/>
        <c:axPos val="b"/>
        <c:numFmt formatCode="General" sourceLinked="1"/>
        <c:majorTickMark val="out"/>
        <c:minorTickMark val="none"/>
        <c:tickLblPos val="nextTo"/>
        <c:crossAx val="320790808"/>
        <c:crosses val="autoZero"/>
        <c:auto val="1"/>
        <c:lblAlgn val="ctr"/>
        <c:lblOffset val="100"/>
        <c:noMultiLvlLbl val="0"/>
      </c:catAx>
      <c:valAx>
        <c:axId val="320790808"/>
        <c:scaling>
          <c:orientation val="minMax"/>
        </c:scaling>
        <c:delete val="1"/>
        <c:axPos val="l"/>
        <c:numFmt formatCode="0" sourceLinked="1"/>
        <c:majorTickMark val="none"/>
        <c:minorTickMark val="none"/>
        <c:tickLblPos val="nextTo"/>
        <c:crossAx val="320791464"/>
        <c:crosses val="autoZero"/>
        <c:crossBetween val="midCat"/>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BBF555C_1D4579CB.xml><?xml version="1.0" encoding="utf-8"?>
<p188:cmLst xmlns:a="http://schemas.openxmlformats.org/drawingml/2006/main" xmlns:r="http://schemas.openxmlformats.org/officeDocument/2006/relationships" xmlns:p188="http://schemas.microsoft.com/office/powerpoint/2018/8/main">
  <p188:cm id="{74ADE109-51C5-4D41-8270-F8EF8480E4CA}" authorId="{00736960-32DC-9AA2-6D1D-8EB30983C23E}" status="resolved" created="2019-11-05T13:25:34.113" complete="100000">
    <ac:deMkLst xmlns:ac="http://schemas.microsoft.com/office/drawing/2013/main/command">
      <pc:docMk xmlns:pc="http://schemas.microsoft.com/office/powerpoint/2013/main/command"/>
      <pc:sldMk xmlns:pc="http://schemas.microsoft.com/office/powerpoint/2013/main/command" cId="491092427" sldId="2076136796"/>
      <ac:spMk id="5" creationId="{1965C168-FDC4-4047-835D-B58105A3B630}"/>
    </ac:deMkLst>
    <p188:txBody>
      <a:bodyPr/>
      <a:lstStyle/>
      <a:p>
        <a:r>
          <a:rPr lang="en-US"/>
          <a:t>[@Philippe Brissaud] - We should use no-code somewhere here as well.</a:t>
        </a:r>
      </a:p>
    </p188:txBody>
  </p188:cm>
</p188:cmLst>
</file>

<file path=ppt/comments/modernComment_7BBF56CE_FAE02A9C.xml><?xml version="1.0" encoding="utf-8"?>
<p188:cmLst xmlns:a="http://schemas.openxmlformats.org/drawingml/2006/main" xmlns:r="http://schemas.openxmlformats.org/officeDocument/2006/relationships" xmlns:p188="http://schemas.microsoft.com/office/powerpoint/2018/8/main">
  <p188:cm id="{85726020-F753-4DFD-B262-B7DBCA7D04DD}" authorId="{00736960-32DC-9AA2-6D1D-8EB30983C23E}" status="resolved" created="2019-11-05T13:30:56.966" complete="100000">
    <pc:sldMkLst xmlns:pc="http://schemas.microsoft.com/office/powerpoint/2013/main/command">
      <pc:docMk/>
      <pc:sldMk cId="4208994972" sldId="2076137166"/>
    </pc:sldMkLst>
    <p188:txBody>
      <a:bodyPr/>
      <a:lstStyle/>
      <a:p>
        <a:r>
          <a:rPr lang="en-US"/>
          <a:t>[@Philippe Brissaud] - This needs to be the same as slide #3</a:t>
        </a:r>
      </a:p>
    </p188:txBody>
  </p188:cm>
</p188:cmLst>
</file>

<file path=ppt/comments/modernComment_7BBF582C_7916BD30.xml><?xml version="1.0" encoding="utf-8"?>
<p188:cmLst xmlns:a="http://schemas.openxmlformats.org/drawingml/2006/main" xmlns:r="http://schemas.openxmlformats.org/officeDocument/2006/relationships" xmlns:p188="http://schemas.microsoft.com/office/powerpoint/2018/8/main">
  <p188:cm id="{67188E97-F84C-43F1-B377-0407FEC43BE6}" authorId="{00736960-32DC-9AA2-6D1D-8EB30983C23E}" status="resolved" created="2019-11-05T13:39:02.005"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Consider using "gap in understanding" or "friction"</a:t>
        </a:r>
      </a:p>
    </p188:txBody>
  </p188:cm>
  <p188:cm id="{3D7BDFDF-43EC-4377-AFDD-8374C0723A29}" authorId="{00736960-32DC-9AA2-6D1D-8EB30983C23E}" status="resolved" created="2019-11-05T13:41:45.943"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[@Philippe Brissaud] - Don't like how this is phrased .. suggest using a positive tone (stating the desired outcome)..
"Bots must seamlessly connect and leverage all backend systems and services to provide personalized experiences"</a:t>
        </a:r>
      </a:p>
    </p188:txBody>
  </p188:cm>
  <p188:cm id="{59AA9DED-7251-4A90-A0F1-D06EEB68554E}" authorId="{00736960-32DC-9AA2-6D1D-8EB30983C23E}" status="resolved" created="2019-11-05T14:06:23.482" complete="100000">
    <ac:deMkLst xmlns:ac="http://schemas.microsoft.com/office/drawing/2013/main/command">
      <pc:docMk xmlns:pc="http://schemas.microsoft.com/office/powerpoint/2013/main/command"/>
      <pc:sldMk xmlns:pc="http://schemas.microsoft.com/office/powerpoint/2013/main/command" cId="2031533360" sldId="2076137516"/>
      <ac:spMk id="4" creationId="{800B64A8-FB81-476E-BC46-C7BAF81D0E24}"/>
    </ac:deMkLst>
    <p188:txBody>
      <a:bodyPr/>
      <a:lstStyle/>
      <a:p>
        <a:r>
          <a:rPr lang="en-US"/>
          <a:t>Talk about content updates are hard.</a:t>
        </a:r>
      </a:p>
    </p188:txBody>
  </p188:cm>
</p188:cmLst>
</file>

<file path=ppt/comments/modernComment_7BBF5831_90A4E7C0.xml><?xml version="1.0" encoding="utf-8"?>
<p188:cmLst xmlns:a="http://schemas.openxmlformats.org/drawingml/2006/main" xmlns:r="http://schemas.openxmlformats.org/officeDocument/2006/relationships" xmlns:p188="http://schemas.microsoft.com/office/powerpoint/2018/8/main">
  <p188:cm id="{774719BE-5779-4E64-BC72-A9086F4D6E3C}" authorId="{00736960-32DC-9AA2-6D1D-8EB30983C23E}" created="2019-11-05T13:24:10.758">
    <pc:sldMkLst xmlns:pc="http://schemas.microsoft.com/office/powerpoint/2013/main/command">
      <pc:docMk/>
      <pc:sldMk cId="3925738724" sldId="2076137470"/>
    </pc:sldMkLst>
    <p188:replyLst>
      <p188:reply id="{8D024CA4-8E27-4036-8CA4-4C92962434C2}" authorId="{00736960-32DC-9AA2-6D1D-8EB30983C23E}" created="2019-11-05T13:46:05.438">
        <p188:txBody>
          <a:bodyPr/>
          <a:lstStyle/>
          <a:p>
            <a:r>
              <a:rPr lang="en-US"/>
              <a:t>Act 1 - Empowering experts to build powerful conversations
Act 2 - Leverage the "power" to create personalized experiences
Act 3 - Limitless extensibility to build real-world scenarios</a:t>
            </a:r>
          </a:p>
        </p188:txBody>
      </p188:reply>
    </p188:replyLst>
    <p188:txBody>
      <a:bodyPr/>
      <a:lstStyle/>
      <a:p>
        <a:r>
          <a:rPr lang="en-US"/>
          <a:t>[@Philippe Brissaud] - This should roughly follow the 3 acts.</a:t>
        </a:r>
      </a:p>
    </p188:txBody>
  </p188:cm>
  <p188:cm id="{2FFAFA51-7943-44F3-B282-0EABD46AE0E4}" authorId="{00736960-32DC-9AA2-6D1D-8EB30983C23E}" status="resolved" created="2019-11-07T04:08:06.896">
    <pc:sldMkLst xmlns:pc="http://schemas.microsoft.com/office/powerpoint/2013/main/command">
      <pc:docMk/>
      <pc:sldMk cId="2426726336" sldId="2076137521"/>
    </pc:sldMkLst>
    <p188:replyLst>
      <p188:reply id="{77B8780B-FCDA-4699-90D6-4C36D2AA137C}" authorId="{84DC5844-E5B7-2474-2176-EC54CF0FF595}" created="2019-11-07T04:11:16.608">
        <p188:txBody>
          <a:bodyPr/>
          <a:lstStyle/>
          <a:p>
            <a:r>
              <a:rPr lang="en-US"/>
              <a:t>Still working through the deck.</a:t>
            </a:r>
          </a:p>
        </p188:txBody>
      </p188:reply>
    </p188:replyLst>
    <p188:txBody>
      <a:bodyPr/>
      <a:lstStyle/>
      <a:p>
        <a:r>
          <a:rPr lang="en-US"/>
          <a:t>[@Philippe Brissaud] - This isn't aligned with the demo categories. Can you please fix it?</a:t>
        </a:r>
      </a:p>
    </p188:txBody>
  </p188:cm>
</p188:cmLst>
</file>

<file path=ppt/comments/modernComment_7BBF5833_E855211E.xml><?xml version="1.0" encoding="utf-8"?>
<p188:cmLst xmlns:a="http://schemas.openxmlformats.org/drawingml/2006/main" xmlns:r="http://schemas.openxmlformats.org/officeDocument/2006/relationships" xmlns:p188="http://schemas.microsoft.com/office/powerpoint/2018/8/main">
  <p188:cm id="{DAD27DDA-1295-45F8-ABB5-3D59881947E0}" authorId="{00736960-32DC-9AA2-6D1D-8EB30983C23E}" status="resolved" created="2019-11-05T13:29:06.465" complete="100000">
    <ac:deMkLst xmlns:ac="http://schemas.microsoft.com/office/drawing/2013/main/command">
      <pc:docMk xmlns:pc="http://schemas.microsoft.com/office/powerpoint/2013/main/command"/>
      <pc:sldMk xmlns:pc="http://schemas.microsoft.com/office/powerpoint/2013/main/command" cId="814459247" sldId="2076137047"/>
      <ac:spMk id="12" creationId="{FE342387-CD50-47A2-BE8F-AB953D27EC64}"/>
    </ac:deMkLst>
    <p188:txBody>
      <a:bodyPr/>
      <a:lstStyle/>
      <a:p>
        <a:r>
          <a:rPr lang="en-US"/>
          <a:t>[@Philippe Brissaud] - Instead of people.. consider using "experts" to suggest that we serve to non-developer subject matter experts.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11CA59-F486-473C-AE1A-BD3E159BD48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AU"/>
        </a:p>
      </dgm:t>
    </dgm:pt>
    <dgm:pt modelId="{3F8F7C63-6D9D-4496-99F3-13DF66B8EAD6}">
      <dgm:prSet custT="1"/>
      <dgm:spPr>
        <a:solidFill>
          <a:srgbClr val="7030A0"/>
        </a:solidFill>
        <a:ln>
          <a:solidFill>
            <a:srgbClr val="6600FF"/>
          </a:solidFill>
        </a:ln>
      </dgm:spPr>
      <dgm:t>
        <a:bodyPr/>
        <a:lstStyle/>
        <a:p>
          <a:r>
            <a:rPr lang="en-AU" sz="1100" dirty="0"/>
            <a:t>Day 1 </a:t>
          </a:r>
        </a:p>
        <a:p>
          <a:r>
            <a:rPr lang="en-US" sz="1100" dirty="0"/>
            <a:t>Empowering everyone with Power Platform</a:t>
          </a:r>
          <a:endParaRPr lang="en-AU" sz="1100" dirty="0"/>
        </a:p>
      </dgm:t>
    </dgm:pt>
    <dgm:pt modelId="{CB554395-990A-4765-A8BF-03117E7BEA30}" type="parTrans" cxnId="{792082BB-298F-413A-A79A-5FC4B6C8DCDC}">
      <dgm:prSet/>
      <dgm:spPr/>
      <dgm:t>
        <a:bodyPr/>
        <a:lstStyle/>
        <a:p>
          <a:endParaRPr lang="en-AU" sz="2400"/>
        </a:p>
      </dgm:t>
    </dgm:pt>
    <dgm:pt modelId="{DF74605E-4936-443D-9D28-163DDAEF2472}" type="sibTrans" cxnId="{792082BB-298F-413A-A79A-5FC4B6C8DCDC}">
      <dgm:prSet/>
      <dgm:spPr/>
      <dgm:t>
        <a:bodyPr/>
        <a:lstStyle/>
        <a:p>
          <a:endParaRPr lang="en-AU" sz="2400"/>
        </a:p>
      </dgm:t>
    </dgm:pt>
    <dgm:pt modelId="{630C8C32-A979-40C7-BDD7-71A76577670D}">
      <dgm:prSet custT="1"/>
      <dgm:spPr>
        <a:noFill/>
      </dgm:spPr>
      <dgm:t>
        <a:bodyPr/>
        <a:lstStyle/>
        <a:p>
          <a:pPr>
            <a:lnSpc>
              <a:spcPct val="150000"/>
            </a:lnSpc>
            <a:buFont typeface="Wingdings" panose="05000000000000000000" pitchFamily="2" charset="2"/>
            <a:buChar char="ü"/>
          </a:pPr>
          <a:r>
            <a:rPr lang="en-GB" sz="1100" dirty="0"/>
            <a:t>Introduction to Power Platform</a:t>
          </a:r>
          <a:endParaRPr lang="en-AU" sz="1100" dirty="0"/>
        </a:p>
      </dgm:t>
    </dgm:pt>
    <dgm:pt modelId="{A072B589-234B-4E81-93D6-F23076B69245}" type="parTrans" cxnId="{8C63B698-8A4E-457D-994E-67C74BAEA65D}">
      <dgm:prSet/>
      <dgm:spPr/>
      <dgm:t>
        <a:bodyPr/>
        <a:lstStyle/>
        <a:p>
          <a:endParaRPr lang="en-AU" sz="2400"/>
        </a:p>
      </dgm:t>
    </dgm:pt>
    <dgm:pt modelId="{BC580252-AC53-48E5-98C9-B7684010D558}" type="sibTrans" cxnId="{8C63B698-8A4E-457D-994E-67C74BAEA65D}">
      <dgm:prSet/>
      <dgm:spPr/>
      <dgm:t>
        <a:bodyPr/>
        <a:lstStyle/>
        <a:p>
          <a:endParaRPr lang="en-AU" sz="2400"/>
        </a:p>
      </dgm:t>
    </dgm:pt>
    <dgm:pt modelId="{5D730ECF-5E56-4BCC-9295-01AA7310EDA9}">
      <dgm:prSet custT="1"/>
      <dgm:spPr>
        <a:solidFill>
          <a:schemeClr val="bg1">
            <a:lumMod val="65000"/>
          </a:schemeClr>
        </a:solidFill>
        <a:ln>
          <a:solidFill>
            <a:schemeClr val="bg1">
              <a:lumMod val="65000"/>
            </a:schemeClr>
          </a:solidFill>
        </a:ln>
      </dgm:spPr>
      <dgm:t>
        <a:bodyPr/>
        <a:lstStyle/>
        <a:p>
          <a:r>
            <a:rPr lang="en-AU" sz="1100" dirty="0"/>
            <a:t>Day 2</a:t>
          </a:r>
        </a:p>
        <a:p>
          <a:r>
            <a:rPr lang="en-GB" sz="1100" dirty="0"/>
            <a:t>Power Automate Introduction</a:t>
          </a:r>
          <a:endParaRPr lang="en-AU" sz="1100" dirty="0"/>
        </a:p>
      </dgm:t>
    </dgm:pt>
    <dgm:pt modelId="{B49ADB08-7DAD-4DCA-9B2B-46818BC4CFDF}" type="parTrans" cxnId="{1D679673-5FD6-4446-B5C4-EA13252864E0}">
      <dgm:prSet/>
      <dgm:spPr/>
      <dgm:t>
        <a:bodyPr/>
        <a:lstStyle/>
        <a:p>
          <a:endParaRPr lang="en-AU" sz="2400"/>
        </a:p>
      </dgm:t>
    </dgm:pt>
    <dgm:pt modelId="{9491BB27-9D09-4225-BBD1-073A5C5F0A21}" type="sibTrans" cxnId="{1D679673-5FD6-4446-B5C4-EA13252864E0}">
      <dgm:prSet/>
      <dgm:spPr/>
      <dgm:t>
        <a:bodyPr/>
        <a:lstStyle/>
        <a:p>
          <a:endParaRPr lang="en-AU" sz="2400"/>
        </a:p>
      </dgm:t>
    </dgm:pt>
    <dgm:pt modelId="{F44527D1-3623-4718-A5C7-590A95354660}">
      <dgm:prSet custT="1"/>
      <dgm:spPr>
        <a:noFill/>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dgm:t>
    </dgm:pt>
    <dgm:pt modelId="{5E7514FD-99DE-4412-9C1C-3D96F9C74494}" type="parTrans" cxnId="{FBE15CA0-3717-497A-8E9A-018989822677}">
      <dgm:prSet/>
      <dgm:spPr/>
      <dgm:t>
        <a:bodyPr/>
        <a:lstStyle/>
        <a:p>
          <a:endParaRPr lang="en-AU" sz="2400"/>
        </a:p>
      </dgm:t>
    </dgm:pt>
    <dgm:pt modelId="{07EC650E-232F-42AC-A156-321F455F5A3F}" type="sibTrans" cxnId="{FBE15CA0-3717-497A-8E9A-018989822677}">
      <dgm:prSet/>
      <dgm:spPr/>
      <dgm:t>
        <a:bodyPr/>
        <a:lstStyle/>
        <a:p>
          <a:endParaRPr lang="en-AU" sz="2400"/>
        </a:p>
      </dgm:t>
    </dgm:pt>
    <dgm:pt modelId="{AA0CC1A4-89B3-4AA2-AE39-4C1399639CA2}">
      <dgm:prSet custT="1"/>
      <dgm:spPr>
        <a:solidFill>
          <a:schemeClr val="bg1">
            <a:lumMod val="65000"/>
          </a:schemeClr>
        </a:solidFill>
        <a:ln>
          <a:solidFill>
            <a:schemeClr val="bg1">
              <a:lumMod val="65000"/>
            </a:schemeClr>
          </a:solidFill>
        </a:ln>
      </dgm:spPr>
      <dgm:t>
        <a:bodyPr/>
        <a:lstStyle/>
        <a:p>
          <a:r>
            <a:rPr lang="en-AU" sz="1100" dirty="0"/>
            <a:t>Day 3</a:t>
          </a:r>
        </a:p>
        <a:p>
          <a:r>
            <a:rPr lang="en-GB" sz="1100" dirty="0"/>
            <a:t>Power Automate Project Scenarios</a:t>
          </a:r>
          <a:endParaRPr lang="en-AU" sz="1100" dirty="0"/>
        </a:p>
      </dgm:t>
    </dgm:pt>
    <dgm:pt modelId="{C0AF6D3B-B26B-43D4-8370-C068EA004DB7}" type="parTrans" cxnId="{F856FA7B-3279-4151-88C6-FC89EF00CA04}">
      <dgm:prSet/>
      <dgm:spPr/>
      <dgm:t>
        <a:bodyPr/>
        <a:lstStyle/>
        <a:p>
          <a:endParaRPr lang="en-AU" sz="2400"/>
        </a:p>
      </dgm:t>
    </dgm:pt>
    <dgm:pt modelId="{6CDD5F2F-DC14-46D9-87E7-871C2297CCE1}" type="sibTrans" cxnId="{F856FA7B-3279-4151-88C6-FC89EF00CA04}">
      <dgm:prSet/>
      <dgm:spPr/>
      <dgm:t>
        <a:bodyPr/>
        <a:lstStyle/>
        <a:p>
          <a:endParaRPr lang="en-AU" sz="2400"/>
        </a:p>
      </dgm:t>
    </dgm:pt>
    <dgm:pt modelId="{C6F6A35E-EF9D-42DB-9F6B-51AFF90BC98C}">
      <dgm:prSet custT="1"/>
      <dgm:spPr>
        <a:noFill/>
      </dgm:spPr>
      <dgm:t>
        <a:bodyPr/>
        <a:lstStyle/>
        <a:p>
          <a:pPr>
            <a:lnSpc>
              <a:spcPct val="150000"/>
            </a:lnSpc>
            <a:buFont typeface="Wingdings" panose="05000000000000000000" pitchFamily="2" charset="2"/>
            <a:buChar char="ü"/>
          </a:pPr>
          <a:r>
            <a:rPr lang="en-GB" sz="1100" dirty="0"/>
            <a:t>Approve / Reject Workflow  Scenario</a:t>
          </a:r>
          <a:endParaRPr lang="en-AU" sz="1100" dirty="0"/>
        </a:p>
      </dgm:t>
    </dgm:pt>
    <dgm:pt modelId="{4BE4706B-ADBA-4294-8DC4-FD7F07C201E2}" type="parTrans" cxnId="{33F1A608-4DA9-4826-AF52-36D4C55E4E04}">
      <dgm:prSet/>
      <dgm:spPr/>
      <dgm:t>
        <a:bodyPr/>
        <a:lstStyle/>
        <a:p>
          <a:endParaRPr lang="en-AU" sz="2400"/>
        </a:p>
      </dgm:t>
    </dgm:pt>
    <dgm:pt modelId="{5C687E63-B55E-4016-81AC-60C7B4AB88A6}" type="sibTrans" cxnId="{33F1A608-4DA9-4826-AF52-36D4C55E4E04}">
      <dgm:prSet/>
      <dgm:spPr/>
      <dgm:t>
        <a:bodyPr/>
        <a:lstStyle/>
        <a:p>
          <a:endParaRPr lang="en-AU" sz="2400"/>
        </a:p>
      </dgm:t>
    </dgm:pt>
    <dgm:pt modelId="{639BF8EA-4D33-4B30-911B-6776BADCAC46}">
      <dgm:prSet custT="1"/>
      <dgm:spPr>
        <a:solidFill>
          <a:schemeClr val="bg1">
            <a:lumMod val="65000"/>
          </a:schemeClr>
        </a:solidFill>
        <a:ln>
          <a:solidFill>
            <a:schemeClr val="bg1">
              <a:lumMod val="65000"/>
            </a:schemeClr>
          </a:solidFill>
        </a:ln>
      </dgm:spPr>
      <dgm:t>
        <a:bodyPr/>
        <a:lstStyle/>
        <a:p>
          <a:r>
            <a:rPr lang="en-AU" sz="1100" dirty="0"/>
            <a:t>Day 4</a:t>
          </a:r>
        </a:p>
        <a:p>
          <a:r>
            <a:rPr lang="en-US" sz="1100" dirty="0"/>
            <a:t>Monitoring &amp; Administration of Power Automate</a:t>
          </a:r>
          <a:endParaRPr lang="en-AU" sz="1100" dirty="0"/>
        </a:p>
      </dgm:t>
    </dgm:pt>
    <dgm:pt modelId="{73779F8B-B701-4BB6-9E77-1298E5928771}" type="parTrans" cxnId="{533B33B0-F780-445E-9B62-7F84DB009051}">
      <dgm:prSet/>
      <dgm:spPr/>
      <dgm:t>
        <a:bodyPr/>
        <a:lstStyle/>
        <a:p>
          <a:endParaRPr lang="en-AU" sz="2400"/>
        </a:p>
      </dgm:t>
    </dgm:pt>
    <dgm:pt modelId="{02641D1F-193F-4370-8212-3D28CA0839D7}" type="sibTrans" cxnId="{533B33B0-F780-445E-9B62-7F84DB009051}">
      <dgm:prSet/>
      <dgm:spPr/>
      <dgm:t>
        <a:bodyPr/>
        <a:lstStyle/>
        <a:p>
          <a:endParaRPr lang="en-AU" sz="2400"/>
        </a:p>
      </dgm:t>
    </dgm:pt>
    <dgm:pt modelId="{8A005F68-872E-4565-97CF-5F934A8F7106}">
      <dgm:prSet custT="1"/>
      <dgm:spPr>
        <a:noFill/>
      </dgm:spPr>
      <dgm:t>
        <a:bodyPr/>
        <a:lstStyle/>
        <a:p>
          <a:pPr>
            <a:lnSpc>
              <a:spcPct val="150000"/>
            </a:lnSpc>
            <a:buFont typeface="Wingdings" panose="05000000000000000000" pitchFamily="2" charset="2"/>
            <a:buChar char="ü"/>
          </a:pPr>
          <a:r>
            <a:rPr lang="en-GB" sz="1100" dirty="0"/>
            <a:t>Import, Export Flows</a:t>
          </a:r>
          <a:endParaRPr lang="en-AU" sz="1100" dirty="0"/>
        </a:p>
      </dgm:t>
    </dgm:pt>
    <dgm:pt modelId="{6458AC6F-FC93-49FE-B39E-B3BD37FC1330}" type="parTrans" cxnId="{D4F09DD2-D7DC-4C0A-B107-20DDDF7554E9}">
      <dgm:prSet/>
      <dgm:spPr/>
      <dgm:t>
        <a:bodyPr/>
        <a:lstStyle/>
        <a:p>
          <a:endParaRPr lang="en-AU" sz="2400"/>
        </a:p>
      </dgm:t>
    </dgm:pt>
    <dgm:pt modelId="{88809219-9B02-4029-97B7-029D87354175}" type="sibTrans" cxnId="{D4F09DD2-D7DC-4C0A-B107-20DDDF7554E9}">
      <dgm:prSet/>
      <dgm:spPr/>
      <dgm:t>
        <a:bodyPr/>
        <a:lstStyle/>
        <a:p>
          <a:endParaRPr lang="en-AU" sz="2400"/>
        </a:p>
      </dgm:t>
    </dgm:pt>
    <dgm:pt modelId="{4A547C1D-B2B4-4DC0-9186-F06ADA29D96C}">
      <dgm:prSet custT="1"/>
      <dgm:spPr/>
      <dgm:t>
        <a:bodyPr/>
        <a:lstStyle/>
        <a:p>
          <a:pPr>
            <a:lnSpc>
              <a:spcPct val="150000"/>
            </a:lnSpc>
            <a:buFont typeface="Wingdings" panose="05000000000000000000" pitchFamily="2" charset="2"/>
            <a:buChar char="ü"/>
          </a:pPr>
          <a:r>
            <a:rPr lang="en-GB" sz="1100" dirty="0"/>
            <a:t>Microsoft Power Platform momentum</a:t>
          </a:r>
        </a:p>
      </dgm:t>
    </dgm:pt>
    <dgm:pt modelId="{F4FB9ED1-E83E-49C1-92FA-6655211CE690}" type="parTrans" cxnId="{28191EE6-95A7-4034-9576-375608FEE2BA}">
      <dgm:prSet/>
      <dgm:spPr/>
      <dgm:t>
        <a:bodyPr/>
        <a:lstStyle/>
        <a:p>
          <a:endParaRPr lang="en-GB"/>
        </a:p>
      </dgm:t>
    </dgm:pt>
    <dgm:pt modelId="{5B58EB33-10F0-4DE7-8164-D3499FE473A2}" type="sibTrans" cxnId="{28191EE6-95A7-4034-9576-375608FEE2BA}">
      <dgm:prSet/>
      <dgm:spPr/>
      <dgm:t>
        <a:bodyPr/>
        <a:lstStyle/>
        <a:p>
          <a:endParaRPr lang="en-GB"/>
        </a:p>
      </dgm:t>
    </dgm:pt>
    <dgm:pt modelId="{98420ADA-3284-4782-9084-DBF7EC77014B}">
      <dgm:prSet custT="1"/>
      <dgm:spPr/>
      <dgm:t>
        <a:bodyPr/>
        <a:lstStyle/>
        <a:p>
          <a:pPr>
            <a:lnSpc>
              <a:spcPct val="150000"/>
            </a:lnSpc>
            <a:buFont typeface="Wingdings" panose="05000000000000000000" pitchFamily="2" charset="2"/>
            <a:buChar char="ü"/>
          </a:pPr>
          <a:r>
            <a:rPr lang="en-GB" sz="1100" dirty="0"/>
            <a:t>Why Power Platform?</a:t>
          </a:r>
        </a:p>
      </dgm:t>
    </dgm:pt>
    <dgm:pt modelId="{89B80783-5988-4921-94F1-75DDC6E54496}" type="parTrans" cxnId="{AE63756E-C35D-4442-A6EA-011C399286C8}">
      <dgm:prSet/>
      <dgm:spPr/>
      <dgm:t>
        <a:bodyPr/>
        <a:lstStyle/>
        <a:p>
          <a:endParaRPr lang="en-GB"/>
        </a:p>
      </dgm:t>
    </dgm:pt>
    <dgm:pt modelId="{5786085F-3BE1-4E70-A5A6-F1EBB3D8528F}" type="sibTrans" cxnId="{AE63756E-C35D-4442-A6EA-011C399286C8}">
      <dgm:prSet/>
      <dgm:spPr/>
      <dgm:t>
        <a:bodyPr/>
        <a:lstStyle/>
        <a:p>
          <a:endParaRPr lang="en-GB"/>
        </a:p>
      </dgm:t>
    </dgm:pt>
    <dgm:pt modelId="{9910124C-CD53-4A9F-B500-6A452AAC9432}">
      <dgm:prSet custT="1"/>
      <dgm:spPr/>
      <dgm:t>
        <a:bodyPr/>
        <a:lstStyle/>
        <a:p>
          <a:pPr>
            <a:lnSpc>
              <a:spcPct val="150000"/>
            </a:lnSpc>
            <a:buFont typeface="Wingdings" panose="05000000000000000000" pitchFamily="2" charset="2"/>
            <a:buChar char="ü"/>
          </a:pPr>
          <a:r>
            <a:rPr lang="en-GB" sz="1100" dirty="0"/>
            <a:t>Customer Stories</a:t>
          </a:r>
        </a:p>
      </dgm:t>
    </dgm:pt>
    <dgm:pt modelId="{ECDD36CF-1B96-4E0B-9554-F2878A2DC6F7}" type="parTrans" cxnId="{AC32DA07-188E-46CF-B9B2-312CAF1701EA}">
      <dgm:prSet/>
      <dgm:spPr/>
      <dgm:t>
        <a:bodyPr/>
        <a:lstStyle/>
        <a:p>
          <a:endParaRPr lang="en-GB"/>
        </a:p>
      </dgm:t>
    </dgm:pt>
    <dgm:pt modelId="{08D79C43-12CD-4B87-A9B1-16CF29738924}" type="sibTrans" cxnId="{AC32DA07-188E-46CF-B9B2-312CAF1701EA}">
      <dgm:prSet/>
      <dgm:spPr/>
      <dgm:t>
        <a:bodyPr/>
        <a:lstStyle/>
        <a:p>
          <a:endParaRPr lang="en-GB"/>
        </a:p>
      </dgm:t>
    </dgm:pt>
    <dgm:pt modelId="{777AE668-A3FF-421B-AA60-91430B833B72}">
      <dgm:prSet custT="1"/>
      <dgm:spPr/>
      <dgm:t>
        <a:bodyPr/>
        <a:lstStyle/>
        <a:p>
          <a:pPr>
            <a:lnSpc>
              <a:spcPct val="150000"/>
            </a:lnSpc>
            <a:buFont typeface="Wingdings" panose="05000000000000000000" pitchFamily="2" charset="2"/>
            <a:buChar char="ü"/>
          </a:pPr>
          <a:r>
            <a:rPr lang="en-GB" sz="1100" dirty="0"/>
            <a:t>Power Platform Components Demo</a:t>
          </a:r>
        </a:p>
      </dgm:t>
    </dgm:pt>
    <dgm:pt modelId="{C5035A71-CE2A-4132-8D22-291133620881}" type="parTrans" cxnId="{20A37F8A-3D18-468D-9A8D-BB5DD6F8EB68}">
      <dgm:prSet/>
      <dgm:spPr/>
      <dgm:t>
        <a:bodyPr/>
        <a:lstStyle/>
        <a:p>
          <a:endParaRPr lang="en-GB"/>
        </a:p>
      </dgm:t>
    </dgm:pt>
    <dgm:pt modelId="{80E45B46-58A5-4AA8-A811-35666F3DB650}" type="sibTrans" cxnId="{20A37F8A-3D18-468D-9A8D-BB5DD6F8EB68}">
      <dgm:prSet/>
      <dgm:spPr/>
      <dgm:t>
        <a:bodyPr/>
        <a:lstStyle/>
        <a:p>
          <a:endParaRPr lang="en-GB"/>
        </a:p>
      </dgm:t>
    </dgm:pt>
    <dgm:pt modelId="{4E3D64BF-2AD9-45C1-AC04-097E5D037127}">
      <dgm:prSet custT="1"/>
      <dgm:spPr/>
      <dgm:t>
        <a:bodyPr/>
        <a:lstStyle/>
        <a:p>
          <a:pPr>
            <a:lnSpc>
              <a:spcPct val="150000"/>
            </a:lnSpc>
            <a:buFont typeface="Wingdings" panose="05000000000000000000" pitchFamily="2" charset="2"/>
            <a:buChar char="ü"/>
          </a:pPr>
          <a:r>
            <a:rPr lang="en-GB" sz="1100" dirty="0"/>
            <a:t>Power Platform Account Setup</a:t>
          </a:r>
        </a:p>
      </dgm:t>
    </dgm:pt>
    <dgm:pt modelId="{9F13A664-2CE7-4547-BE24-B47D59CE4E84}" type="parTrans" cxnId="{0EE837FC-2AC7-483C-BBEB-085A76A0BAAA}">
      <dgm:prSet/>
      <dgm:spPr/>
      <dgm:t>
        <a:bodyPr/>
        <a:lstStyle/>
        <a:p>
          <a:endParaRPr lang="en-GB"/>
        </a:p>
      </dgm:t>
    </dgm:pt>
    <dgm:pt modelId="{CDFA3C01-8856-462D-A67B-92FDA903ED41}" type="sibTrans" cxnId="{0EE837FC-2AC7-483C-BBEB-085A76A0BAAA}">
      <dgm:prSet/>
      <dgm:spPr/>
      <dgm:t>
        <a:bodyPr/>
        <a:lstStyle/>
        <a:p>
          <a:endParaRPr lang="en-GB"/>
        </a:p>
      </dgm:t>
    </dgm:pt>
    <dgm:pt modelId="{7F57E202-16DB-48EF-AA61-5EE4E0F12D18}">
      <dgm:prSet custT="1"/>
      <dgm:spPr/>
      <dgm:t>
        <a:bodyPr/>
        <a:lstStyle/>
        <a:p>
          <a:pPr>
            <a:lnSpc>
              <a:spcPct val="150000"/>
            </a:lnSpc>
            <a:buFont typeface="Wingdings" panose="05000000000000000000" pitchFamily="2" charset="2"/>
            <a:buChar char="ü"/>
          </a:pPr>
          <a:endParaRPr lang="en-GB" sz="1100" dirty="0"/>
        </a:p>
      </dgm:t>
    </dgm:pt>
    <dgm:pt modelId="{16CBFB77-215D-4C4C-9B4F-B3F4F6CE158D}" type="parTrans" cxnId="{A4F2B443-5389-4899-B10B-CF7D03420B88}">
      <dgm:prSet/>
      <dgm:spPr/>
      <dgm:t>
        <a:bodyPr/>
        <a:lstStyle/>
        <a:p>
          <a:endParaRPr lang="en-GB"/>
        </a:p>
      </dgm:t>
    </dgm:pt>
    <dgm:pt modelId="{273D1426-0995-4464-8A6E-C445AD18582F}" type="sibTrans" cxnId="{A4F2B443-5389-4899-B10B-CF7D03420B88}">
      <dgm:prSet/>
      <dgm:spPr/>
      <dgm:t>
        <a:bodyPr/>
        <a:lstStyle/>
        <a:p>
          <a:endParaRPr lang="en-GB"/>
        </a:p>
      </dgm:t>
    </dgm:pt>
    <dgm:pt modelId="{B76E5240-9127-4202-B4B6-880EBDC0BE5D}">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dgm:t>
    </dgm:pt>
    <dgm:pt modelId="{3C3C3E7C-DC0A-4334-8A57-924BAA5C8111}" type="parTrans" cxnId="{8087E398-DA5C-498C-8A5B-B2713AD266BE}">
      <dgm:prSet/>
      <dgm:spPr/>
      <dgm:t>
        <a:bodyPr/>
        <a:lstStyle/>
        <a:p>
          <a:endParaRPr lang="en-GB"/>
        </a:p>
      </dgm:t>
    </dgm:pt>
    <dgm:pt modelId="{9A2BF3C6-C764-40A8-8F22-EE9345CDA652}" type="sibTrans" cxnId="{8087E398-DA5C-498C-8A5B-B2713AD266BE}">
      <dgm:prSet/>
      <dgm:spPr/>
      <dgm:t>
        <a:bodyPr/>
        <a:lstStyle/>
        <a:p>
          <a:endParaRPr lang="en-GB"/>
        </a:p>
      </dgm:t>
    </dgm:pt>
    <dgm:pt modelId="{4062502E-73E8-4324-A7AC-1A9773108A8C}">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dgm:t>
    </dgm:pt>
    <dgm:pt modelId="{816C2CA6-B6D7-4C48-887A-EEF7BBA74E45}" type="parTrans" cxnId="{BA785D16-BA51-4786-B044-CF9D9B2B6FC9}">
      <dgm:prSet/>
      <dgm:spPr/>
      <dgm:t>
        <a:bodyPr/>
        <a:lstStyle/>
        <a:p>
          <a:endParaRPr lang="en-GB"/>
        </a:p>
      </dgm:t>
    </dgm:pt>
    <dgm:pt modelId="{D41C9D69-8D47-43D6-B4CF-06DAA7360DA8}" type="sibTrans" cxnId="{BA785D16-BA51-4786-B044-CF9D9B2B6FC9}">
      <dgm:prSet/>
      <dgm:spPr/>
      <dgm:t>
        <a:bodyPr/>
        <a:lstStyle/>
        <a:p>
          <a:endParaRPr lang="en-GB"/>
        </a:p>
      </dgm:t>
    </dgm:pt>
    <dgm:pt modelId="{F17BEB75-8B5D-4DF3-BAD2-7858046F08F9}">
      <dgm:prSet custT="1"/>
      <dgm:spPr/>
      <dgm:t>
        <a:bodyPr/>
        <a:lstStyle/>
        <a:p>
          <a:pPr>
            <a:lnSpc>
              <a:spcPct val="150000"/>
            </a:lnSpc>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dgm:t>
    </dgm:pt>
    <dgm:pt modelId="{2D7B33D9-E84F-4694-BCB9-CC9B02BA603C}" type="parTrans" cxnId="{9D81BF66-3661-47D0-96ED-DF8D298B5A8F}">
      <dgm:prSet/>
      <dgm:spPr/>
      <dgm:t>
        <a:bodyPr/>
        <a:lstStyle/>
        <a:p>
          <a:endParaRPr lang="en-GB"/>
        </a:p>
      </dgm:t>
    </dgm:pt>
    <dgm:pt modelId="{00EFD0E1-9201-4CB3-A5CF-B939FCA68856}" type="sibTrans" cxnId="{9D81BF66-3661-47D0-96ED-DF8D298B5A8F}">
      <dgm:prSet/>
      <dgm:spPr/>
      <dgm:t>
        <a:bodyPr/>
        <a:lstStyle/>
        <a:p>
          <a:endParaRPr lang="en-GB"/>
        </a:p>
      </dgm:t>
    </dgm:pt>
    <dgm:pt modelId="{C08907B6-F4F6-4E9F-A114-87BF3EF73DB3}">
      <dgm:prSet custT="1"/>
      <dgm:spPr/>
      <dgm:t>
        <a:bodyPr/>
        <a:lstStyle/>
        <a:p>
          <a:pPr>
            <a:lnSpc>
              <a:spcPct val="150000"/>
            </a:lnSpc>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gm:t>
    </dgm:pt>
    <dgm:pt modelId="{5DF358E1-6826-4640-B338-EEAE82712288}" type="parTrans" cxnId="{C2F7A3ED-EE26-432F-900A-ACCDE9BCB9FF}">
      <dgm:prSet/>
      <dgm:spPr/>
      <dgm:t>
        <a:bodyPr/>
        <a:lstStyle/>
        <a:p>
          <a:endParaRPr lang="en-GB"/>
        </a:p>
      </dgm:t>
    </dgm:pt>
    <dgm:pt modelId="{0BB32A38-3545-4719-B85C-E151C3E1FE0F}" type="sibTrans" cxnId="{C2F7A3ED-EE26-432F-900A-ACCDE9BCB9FF}">
      <dgm:prSet/>
      <dgm:spPr/>
      <dgm:t>
        <a:bodyPr/>
        <a:lstStyle/>
        <a:p>
          <a:endParaRPr lang="en-GB"/>
        </a:p>
      </dgm:t>
    </dgm:pt>
    <dgm:pt modelId="{465BEE15-71A8-424E-B5D8-1D9D9FC35CD0}">
      <dgm:prSet custT="1"/>
      <dgm:spPr/>
      <dgm:t>
        <a:bodyPr/>
        <a:lstStyle/>
        <a:p>
          <a:pPr>
            <a:lnSpc>
              <a:spcPct val="150000"/>
            </a:lnSpc>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dgm:t>
    </dgm:pt>
    <dgm:pt modelId="{09FC7E24-1202-44C7-9E5E-2BE18D247AB4}" type="parTrans" cxnId="{308FD3B2-16DE-4C7D-866D-F8B8AF954809}">
      <dgm:prSet/>
      <dgm:spPr/>
      <dgm:t>
        <a:bodyPr/>
        <a:lstStyle/>
        <a:p>
          <a:endParaRPr lang="en-GB"/>
        </a:p>
      </dgm:t>
    </dgm:pt>
    <dgm:pt modelId="{31C99780-C33E-4A30-81DB-BC359D4E2788}" type="sibTrans" cxnId="{308FD3B2-16DE-4C7D-866D-F8B8AF954809}">
      <dgm:prSet/>
      <dgm:spPr/>
      <dgm:t>
        <a:bodyPr/>
        <a:lstStyle/>
        <a:p>
          <a:endParaRPr lang="en-GB"/>
        </a:p>
      </dgm:t>
    </dgm:pt>
    <dgm:pt modelId="{5DA3169F-0ED9-4D3F-A9A4-A28F74F508BA}">
      <dgm:prSet custT="1"/>
      <dgm:spPr/>
      <dgm:t>
        <a:bodyPr/>
        <a:lstStyle/>
        <a:p>
          <a:pPr>
            <a:lnSpc>
              <a:spcPct val="150000"/>
            </a:lnSpc>
            <a:buFont typeface="Wingdings" panose="05000000000000000000" pitchFamily="2" charset="2"/>
            <a:buChar char="ü"/>
          </a:pPr>
          <a:r>
            <a:rPr lang="en-GB" sz="1100" dirty="0"/>
            <a:t>Recurrence Workflow Scenario</a:t>
          </a:r>
        </a:p>
      </dgm:t>
    </dgm:pt>
    <dgm:pt modelId="{EC5A99B9-164C-48A3-B089-5384823D72AD}" type="parTrans" cxnId="{16E846A7-E950-45B9-BAAC-0FDE572734BB}">
      <dgm:prSet/>
      <dgm:spPr/>
      <dgm:t>
        <a:bodyPr/>
        <a:lstStyle/>
        <a:p>
          <a:endParaRPr lang="en-GB"/>
        </a:p>
      </dgm:t>
    </dgm:pt>
    <dgm:pt modelId="{1040AC97-3D85-42FF-877E-CF1F54C3AD71}" type="sibTrans" cxnId="{16E846A7-E950-45B9-BAAC-0FDE572734BB}">
      <dgm:prSet/>
      <dgm:spPr/>
      <dgm:t>
        <a:bodyPr/>
        <a:lstStyle/>
        <a:p>
          <a:endParaRPr lang="en-GB"/>
        </a:p>
      </dgm:t>
    </dgm:pt>
    <dgm:pt modelId="{FF7479FA-D3DE-42F8-A37E-4C7A90DEED1E}">
      <dgm:prSet custT="1"/>
      <dgm:spPr/>
      <dgm:t>
        <a:bodyPr/>
        <a:lstStyle/>
        <a:p>
          <a:pPr>
            <a:lnSpc>
              <a:spcPct val="150000"/>
            </a:lnSpc>
            <a:buFont typeface="Wingdings" panose="05000000000000000000" pitchFamily="2" charset="2"/>
            <a:buChar char="ü"/>
          </a:pPr>
          <a:r>
            <a:rPr lang="en-GB" sz="1100" dirty="0"/>
            <a:t>Azure Cognitive Services AI Integration Workflow Scenario</a:t>
          </a:r>
        </a:p>
      </dgm:t>
    </dgm:pt>
    <dgm:pt modelId="{2024654F-E7D8-4A6D-929C-24A8AEE6E968}" type="parTrans" cxnId="{5579CBB5-8891-4FBE-92D3-9C17178C4EBA}">
      <dgm:prSet/>
      <dgm:spPr/>
      <dgm:t>
        <a:bodyPr/>
        <a:lstStyle/>
        <a:p>
          <a:endParaRPr lang="en-GB"/>
        </a:p>
      </dgm:t>
    </dgm:pt>
    <dgm:pt modelId="{F3288068-09C5-4DDA-ACD4-9AEC46940091}" type="sibTrans" cxnId="{5579CBB5-8891-4FBE-92D3-9C17178C4EBA}">
      <dgm:prSet/>
      <dgm:spPr/>
      <dgm:t>
        <a:bodyPr/>
        <a:lstStyle/>
        <a:p>
          <a:endParaRPr lang="en-GB"/>
        </a:p>
      </dgm:t>
    </dgm:pt>
    <dgm:pt modelId="{1F091809-64B7-4EDB-B64B-E91ABBD1972E}">
      <dgm:prSet custT="1"/>
      <dgm:spPr/>
      <dgm:t>
        <a:bodyPr/>
        <a:lstStyle/>
        <a:p>
          <a:pPr>
            <a:lnSpc>
              <a:spcPct val="150000"/>
            </a:lnSpc>
            <a:buFont typeface="Wingdings" panose="05000000000000000000" pitchFamily="2" charset="2"/>
            <a:buChar char="ü"/>
          </a:pPr>
          <a:r>
            <a:rPr lang="en-US" sz="1100" dirty="0"/>
            <a:t>Power App Integration Workflow Scenario</a:t>
          </a:r>
          <a:endParaRPr lang="en-GB" sz="1100" dirty="0"/>
        </a:p>
      </dgm:t>
    </dgm:pt>
    <dgm:pt modelId="{E84E1695-1DEE-4DBE-9AFA-52C976851076}" type="parTrans" cxnId="{091251E4-AD66-439E-BEC0-A0C18B3C9505}">
      <dgm:prSet/>
      <dgm:spPr/>
      <dgm:t>
        <a:bodyPr/>
        <a:lstStyle/>
        <a:p>
          <a:endParaRPr lang="en-GB"/>
        </a:p>
      </dgm:t>
    </dgm:pt>
    <dgm:pt modelId="{183D1BFC-BE5A-451A-BB57-735983241704}" type="sibTrans" cxnId="{091251E4-AD66-439E-BEC0-A0C18B3C9505}">
      <dgm:prSet/>
      <dgm:spPr/>
      <dgm:t>
        <a:bodyPr/>
        <a:lstStyle/>
        <a:p>
          <a:endParaRPr lang="en-GB"/>
        </a:p>
      </dgm:t>
    </dgm:pt>
    <dgm:pt modelId="{3FF34A44-49F2-4761-8B3C-706C18349373}">
      <dgm:prSet custT="1"/>
      <dgm:spPr/>
      <dgm:t>
        <a:bodyPr/>
        <a:lstStyle/>
        <a:p>
          <a:pPr>
            <a:lnSpc>
              <a:spcPct val="150000"/>
            </a:lnSpc>
            <a:buFont typeface="Wingdings" panose="05000000000000000000" pitchFamily="2" charset="2"/>
            <a:buChar char="ü"/>
          </a:pPr>
          <a:r>
            <a:rPr lang="en-US" sz="1100" dirty="0"/>
            <a:t>SQL Server Integration Workflow Scenario</a:t>
          </a:r>
          <a:endParaRPr lang="en-GB" sz="1100" dirty="0"/>
        </a:p>
      </dgm:t>
    </dgm:pt>
    <dgm:pt modelId="{5E6D0FDF-D479-483B-A503-28B735817019}" type="parTrans" cxnId="{E8DF9DF6-FF12-48DC-93F7-62A9460C794D}">
      <dgm:prSet/>
      <dgm:spPr/>
      <dgm:t>
        <a:bodyPr/>
        <a:lstStyle/>
        <a:p>
          <a:endParaRPr lang="en-GB"/>
        </a:p>
      </dgm:t>
    </dgm:pt>
    <dgm:pt modelId="{6E531A41-70C0-40F8-8CD1-20C376A35278}" type="sibTrans" cxnId="{E8DF9DF6-FF12-48DC-93F7-62A9460C794D}">
      <dgm:prSet/>
      <dgm:spPr/>
      <dgm:t>
        <a:bodyPr/>
        <a:lstStyle/>
        <a:p>
          <a:endParaRPr lang="en-GB"/>
        </a:p>
      </dgm:t>
    </dgm:pt>
    <dgm:pt modelId="{56FF165D-4EE6-47F7-B585-BA258EE1956E}">
      <dgm:prSet custT="1"/>
      <dgm:spPr/>
      <dgm:t>
        <a:bodyPr/>
        <a:lstStyle/>
        <a:p>
          <a:pPr>
            <a:lnSpc>
              <a:spcPct val="150000"/>
            </a:lnSpc>
            <a:buFont typeface="Wingdings" panose="05000000000000000000" pitchFamily="2" charset="2"/>
            <a:buChar char="ü"/>
          </a:pPr>
          <a:r>
            <a:rPr lang="en-US" sz="1100" dirty="0"/>
            <a:t>HoL - End to End Business Flow with all Scenarios</a:t>
          </a:r>
          <a:endParaRPr lang="en-GB" sz="1100" dirty="0"/>
        </a:p>
      </dgm:t>
    </dgm:pt>
    <dgm:pt modelId="{E7FA3762-1EEE-421B-AF2E-E8FC468373E8}" type="parTrans" cxnId="{E9047D9B-EAAD-461E-A038-34D231E1EA94}">
      <dgm:prSet/>
      <dgm:spPr/>
      <dgm:t>
        <a:bodyPr/>
        <a:lstStyle/>
        <a:p>
          <a:endParaRPr lang="en-GB"/>
        </a:p>
      </dgm:t>
    </dgm:pt>
    <dgm:pt modelId="{1DBDFFA1-635A-4BD0-AD79-4ACCD2108BB5}" type="sibTrans" cxnId="{E9047D9B-EAAD-461E-A038-34D231E1EA94}">
      <dgm:prSet/>
      <dgm:spPr/>
      <dgm:t>
        <a:bodyPr/>
        <a:lstStyle/>
        <a:p>
          <a:endParaRPr lang="en-GB"/>
        </a:p>
      </dgm:t>
    </dgm:pt>
    <dgm:pt modelId="{302D37E3-A5D4-40CB-BAA5-13200B6B9D4C}">
      <dgm:prSet custT="1"/>
      <dgm:spPr/>
      <dgm:t>
        <a:bodyPr/>
        <a:lstStyle/>
        <a:p>
          <a:pPr>
            <a:lnSpc>
              <a:spcPct val="150000"/>
            </a:lnSpc>
            <a:buFont typeface="Wingdings" panose="05000000000000000000" pitchFamily="2" charset="2"/>
            <a:buChar char="ü"/>
          </a:pPr>
          <a:r>
            <a:rPr lang="en-GB" sz="1100" dirty="0"/>
            <a:t>Distribute Flows</a:t>
          </a:r>
        </a:p>
      </dgm:t>
    </dgm:pt>
    <dgm:pt modelId="{68A20770-5B82-4864-BA08-523E3B3FCFE0}" type="parTrans" cxnId="{85894D8B-0C47-4ACF-B7B5-AD7E0F237546}">
      <dgm:prSet/>
      <dgm:spPr/>
      <dgm:t>
        <a:bodyPr/>
        <a:lstStyle/>
        <a:p>
          <a:endParaRPr lang="en-GB"/>
        </a:p>
      </dgm:t>
    </dgm:pt>
    <dgm:pt modelId="{435BA6CF-AB6F-4DB8-AAE1-9960E24ACAEE}" type="sibTrans" cxnId="{85894D8B-0C47-4ACF-B7B5-AD7E0F237546}">
      <dgm:prSet/>
      <dgm:spPr/>
      <dgm:t>
        <a:bodyPr/>
        <a:lstStyle/>
        <a:p>
          <a:endParaRPr lang="en-GB"/>
        </a:p>
      </dgm:t>
    </dgm:pt>
    <dgm:pt modelId="{B3C8BECF-B8AB-490A-A92F-3EDD86B284EA}">
      <dgm:prSet custT="1"/>
      <dgm:spPr/>
      <dgm:t>
        <a:bodyPr/>
        <a:lstStyle/>
        <a:p>
          <a:pPr>
            <a:lnSpc>
              <a:spcPct val="150000"/>
            </a:lnSpc>
            <a:buFont typeface="Wingdings" panose="05000000000000000000" pitchFamily="2" charset="2"/>
            <a:buChar char="ü"/>
          </a:pPr>
          <a:r>
            <a:rPr lang="en-US" sz="1100" dirty="0"/>
            <a:t>Sharing of Flows across workspaces</a:t>
          </a:r>
          <a:endParaRPr lang="en-GB" sz="1100" dirty="0"/>
        </a:p>
      </dgm:t>
    </dgm:pt>
    <dgm:pt modelId="{8BA0BCA8-8254-4313-AC80-D429F9536B2E}" type="parTrans" cxnId="{5BBD34A7-279B-474C-B3D4-8A6EC7E2E77C}">
      <dgm:prSet/>
      <dgm:spPr/>
      <dgm:t>
        <a:bodyPr/>
        <a:lstStyle/>
        <a:p>
          <a:endParaRPr lang="en-GB"/>
        </a:p>
      </dgm:t>
    </dgm:pt>
    <dgm:pt modelId="{9F84ECDD-E797-4866-A905-9121135ACE49}" type="sibTrans" cxnId="{5BBD34A7-279B-474C-B3D4-8A6EC7E2E77C}">
      <dgm:prSet/>
      <dgm:spPr/>
      <dgm:t>
        <a:bodyPr/>
        <a:lstStyle/>
        <a:p>
          <a:endParaRPr lang="en-GB"/>
        </a:p>
      </dgm:t>
    </dgm:pt>
    <dgm:pt modelId="{3FACC810-504C-4984-865C-1306BCF49691}">
      <dgm:prSet custT="1"/>
      <dgm:spPr/>
      <dgm:t>
        <a:bodyPr/>
        <a:lstStyle/>
        <a:p>
          <a:pPr>
            <a:lnSpc>
              <a:spcPct val="150000"/>
            </a:lnSpc>
            <a:buFont typeface="Wingdings" panose="05000000000000000000" pitchFamily="2" charset="2"/>
            <a:buChar char="ü"/>
          </a:pPr>
          <a:r>
            <a:rPr lang="en-US" sz="1100" dirty="0"/>
            <a:t>Different Flow Environments and Code Promotion</a:t>
          </a:r>
          <a:endParaRPr lang="en-GB" sz="1100" dirty="0"/>
        </a:p>
      </dgm:t>
    </dgm:pt>
    <dgm:pt modelId="{DE0DC09F-3045-4FE7-97C4-7FB14D1B8E8C}" type="parTrans" cxnId="{9A6DA869-1412-4943-B4A2-AB5DCED672F7}">
      <dgm:prSet/>
      <dgm:spPr/>
      <dgm:t>
        <a:bodyPr/>
        <a:lstStyle/>
        <a:p>
          <a:endParaRPr lang="en-GB"/>
        </a:p>
      </dgm:t>
    </dgm:pt>
    <dgm:pt modelId="{D795B2B7-8A5C-42DD-95A2-72B8F801F1C9}" type="sibTrans" cxnId="{9A6DA869-1412-4943-B4A2-AB5DCED672F7}">
      <dgm:prSet/>
      <dgm:spPr/>
      <dgm:t>
        <a:bodyPr/>
        <a:lstStyle/>
        <a:p>
          <a:endParaRPr lang="en-GB"/>
        </a:p>
      </dgm:t>
    </dgm:pt>
    <dgm:pt modelId="{C81EB984-23B7-442F-A891-2AEE32760477}">
      <dgm:prSet custT="1"/>
      <dgm:spPr/>
      <dgm:t>
        <a:bodyPr/>
        <a:lstStyle/>
        <a:p>
          <a:pPr>
            <a:lnSpc>
              <a:spcPct val="150000"/>
            </a:lnSpc>
            <a:buFont typeface="Wingdings" panose="05000000000000000000" pitchFamily="2" charset="2"/>
            <a:buChar char="ü"/>
          </a:pPr>
          <a:r>
            <a:rPr lang="en-US" sz="1100" dirty="0"/>
            <a:t>Data Policies &amp; Integration Check Points</a:t>
          </a:r>
          <a:endParaRPr lang="en-GB" sz="1100" dirty="0"/>
        </a:p>
      </dgm:t>
    </dgm:pt>
    <dgm:pt modelId="{C5A2633B-610C-464A-A3C9-30CE6E9F6AE7}" type="parTrans" cxnId="{9CF1AE44-C1BE-47A9-B15D-C44E7248BBC9}">
      <dgm:prSet/>
      <dgm:spPr/>
      <dgm:t>
        <a:bodyPr/>
        <a:lstStyle/>
        <a:p>
          <a:endParaRPr lang="en-GB"/>
        </a:p>
      </dgm:t>
    </dgm:pt>
    <dgm:pt modelId="{0BCC8B92-D16C-4EBD-91EA-322878E79335}" type="sibTrans" cxnId="{9CF1AE44-C1BE-47A9-B15D-C44E7248BBC9}">
      <dgm:prSet/>
      <dgm:spPr/>
      <dgm:t>
        <a:bodyPr/>
        <a:lstStyle/>
        <a:p>
          <a:endParaRPr lang="en-GB"/>
        </a:p>
      </dgm:t>
    </dgm:pt>
    <dgm:pt modelId="{9B013DFF-1E80-4216-9B3F-611E64EEA6D2}">
      <dgm:prSet custT="1"/>
      <dgm:spPr/>
      <dgm:t>
        <a:bodyPr/>
        <a:lstStyle/>
        <a:p>
          <a:pPr>
            <a:lnSpc>
              <a:spcPct val="150000"/>
            </a:lnSpc>
            <a:buFont typeface="Wingdings" panose="05000000000000000000" pitchFamily="2" charset="2"/>
            <a:buChar char="ü"/>
          </a:pPr>
          <a:r>
            <a:rPr lang="en-GB" sz="1100" dirty="0"/>
            <a:t>Flow History and Analytics</a:t>
          </a:r>
        </a:p>
      </dgm:t>
    </dgm:pt>
    <dgm:pt modelId="{AA9E4DCD-BD72-4813-9549-E2E0CF8E5E6F}" type="parTrans" cxnId="{603EFCD5-7FAF-448D-B90B-B0669D7A2CFD}">
      <dgm:prSet/>
      <dgm:spPr/>
      <dgm:t>
        <a:bodyPr/>
        <a:lstStyle/>
        <a:p>
          <a:endParaRPr lang="en-GB"/>
        </a:p>
      </dgm:t>
    </dgm:pt>
    <dgm:pt modelId="{634B935C-CD16-424E-8FF8-8AF1ACB26D60}" type="sibTrans" cxnId="{603EFCD5-7FAF-448D-B90B-B0669D7A2CFD}">
      <dgm:prSet/>
      <dgm:spPr/>
      <dgm:t>
        <a:bodyPr/>
        <a:lstStyle/>
        <a:p>
          <a:endParaRPr lang="en-GB"/>
        </a:p>
      </dgm:t>
    </dgm:pt>
    <dgm:pt modelId="{22D53C49-724B-4B83-90DC-79ABA8121C0C}">
      <dgm:prSet custT="1"/>
      <dgm:spPr/>
      <dgm:t>
        <a:bodyPr/>
        <a:lstStyle/>
        <a:p>
          <a:pPr>
            <a:lnSpc>
              <a:spcPct val="150000"/>
            </a:lnSpc>
            <a:buFont typeface="Wingdings" panose="05000000000000000000" pitchFamily="2" charset="2"/>
            <a:buChar char="ü"/>
          </a:pPr>
          <a:r>
            <a:rPr lang="en-GB" sz="1100" dirty="0"/>
            <a:t>HoL - Check your Knowledge</a:t>
          </a:r>
        </a:p>
      </dgm:t>
    </dgm:pt>
    <dgm:pt modelId="{2567B733-2D9B-40E5-8CDA-F42D2E447855}" type="parTrans" cxnId="{1F997B2F-08A7-4059-93A2-F33CEC7E12D3}">
      <dgm:prSet/>
      <dgm:spPr/>
      <dgm:t>
        <a:bodyPr/>
        <a:lstStyle/>
        <a:p>
          <a:endParaRPr lang="en-GB"/>
        </a:p>
      </dgm:t>
    </dgm:pt>
    <dgm:pt modelId="{18F30784-4D71-47AA-B92A-29B6CA549629}" type="sibTrans" cxnId="{1F997B2F-08A7-4059-93A2-F33CEC7E12D3}">
      <dgm:prSet/>
      <dgm:spPr/>
      <dgm:t>
        <a:bodyPr/>
        <a:lstStyle/>
        <a:p>
          <a:endParaRPr lang="en-GB"/>
        </a:p>
      </dgm:t>
    </dgm:pt>
    <dgm:pt modelId="{6B2FFAB6-6807-495B-A4C3-431EC605ABA8}">
      <dgm:prSet custT="1"/>
      <dgm:spPr/>
      <dgm:t>
        <a:bodyPr/>
        <a:lstStyle/>
        <a:p>
          <a:pPr>
            <a:lnSpc>
              <a:spcPct val="150000"/>
            </a:lnSpc>
            <a:buFont typeface="Wingdings" panose="05000000000000000000" pitchFamily="2" charset="2"/>
            <a:buNone/>
          </a:pPr>
          <a:endParaRPr lang="en-GB" sz="1100" dirty="0"/>
        </a:p>
      </dgm:t>
    </dgm:pt>
    <dgm:pt modelId="{10807C3F-FABF-41BD-B65B-8E11F28CD61B}" type="parTrans" cxnId="{50161FD8-F589-4F1C-8759-2D8635E3DD5F}">
      <dgm:prSet/>
      <dgm:spPr/>
      <dgm:t>
        <a:bodyPr/>
        <a:lstStyle/>
        <a:p>
          <a:endParaRPr lang="en-GB"/>
        </a:p>
      </dgm:t>
    </dgm:pt>
    <dgm:pt modelId="{517731D1-7408-4B9A-B478-62C681AB054F}" type="sibTrans" cxnId="{50161FD8-F589-4F1C-8759-2D8635E3DD5F}">
      <dgm:prSet/>
      <dgm:spPr/>
      <dgm:t>
        <a:bodyPr/>
        <a:lstStyle/>
        <a:p>
          <a:endParaRPr lang="en-GB"/>
        </a:p>
      </dgm:t>
    </dgm:pt>
    <dgm:pt modelId="{85B4582B-0983-43CC-8A36-C896BBF7DFFC}">
      <dgm:prSet custT="1"/>
      <dgm:spPr>
        <a:noFill/>
      </dgm:spPr>
      <dgm:t>
        <a:bodyPr/>
        <a:lstStyle/>
        <a:p>
          <a:pPr>
            <a:lnSpc>
              <a:spcPct val="150000"/>
            </a:lnSpc>
            <a:buFont typeface="Wingdings" panose="05000000000000000000" pitchFamily="2" charset="2"/>
            <a:buChar char="ü"/>
          </a:pPr>
          <a:r>
            <a:rPr lang="en-AU" sz="1100" dirty="0"/>
            <a:t>UI Flows</a:t>
          </a:r>
        </a:p>
      </dgm:t>
    </dgm:pt>
    <dgm:pt modelId="{1DDC19F3-ADC8-4A6A-9188-DA9280690109}" type="parTrans" cxnId="{1873EE45-42DD-4B25-BD8F-E7220B07729C}">
      <dgm:prSet/>
      <dgm:spPr/>
      <dgm:t>
        <a:bodyPr/>
        <a:lstStyle/>
        <a:p>
          <a:endParaRPr lang="en-GB"/>
        </a:p>
      </dgm:t>
    </dgm:pt>
    <dgm:pt modelId="{AE928213-B7B7-4FED-9A0C-FE5072E6D603}" type="sibTrans" cxnId="{1873EE45-42DD-4B25-BD8F-E7220B07729C}">
      <dgm:prSet/>
      <dgm:spPr/>
      <dgm:t>
        <a:bodyPr/>
        <a:lstStyle/>
        <a:p>
          <a:endParaRPr lang="en-GB"/>
        </a:p>
      </dgm:t>
    </dgm:pt>
    <dgm:pt modelId="{658E0A94-E4E8-4BC5-977C-55EB688A6C84}">
      <dgm:prSet custT="1"/>
      <dgm:spPr/>
      <dgm:t>
        <a:bodyPr/>
        <a:lstStyle/>
        <a:p>
          <a:pPr>
            <a:lnSpc>
              <a:spcPct val="150000"/>
            </a:lnSpc>
            <a:buFont typeface="Wingdings" panose="05000000000000000000" pitchFamily="2" charset="2"/>
            <a:buChar char="ü"/>
          </a:pPr>
          <a:r>
            <a:rPr lang="en-US" sz="1100" dirty="0"/>
            <a:t>Build and Implement Custom Connector</a:t>
          </a:r>
          <a:endParaRPr lang="en-GB" sz="1100" dirty="0"/>
        </a:p>
      </dgm:t>
    </dgm:pt>
    <dgm:pt modelId="{E530C8E4-BC38-4B50-B7C1-B4B2C794DA14}" type="parTrans" cxnId="{2065AC03-11FF-4FF9-ACAD-918F124EA199}">
      <dgm:prSet/>
      <dgm:spPr/>
    </dgm:pt>
    <dgm:pt modelId="{2A3FA123-4B74-4C92-AD37-ECFF9F5D1FA9}" type="sibTrans" cxnId="{2065AC03-11FF-4FF9-ACAD-918F124EA199}">
      <dgm:prSet/>
      <dgm:spPr/>
    </dgm:pt>
    <dgm:pt modelId="{14502906-6C28-4A1C-8DF2-DA19450696BC}">
      <dgm:prSet custT="1"/>
      <dgm:spPr/>
      <dgm:t>
        <a:bodyPr/>
        <a:lstStyle/>
        <a:p>
          <a:pPr>
            <a:lnSpc>
              <a:spcPct val="150000"/>
            </a:lnSpc>
            <a:buFont typeface="Wingdings" panose="05000000000000000000" pitchFamily="2" charset="2"/>
            <a:buChar char="ü"/>
          </a:pPr>
          <a:r>
            <a:rPr lang="en-GB" sz="1100" dirty="0"/>
            <a:t>Errorless workflows Scenario</a:t>
          </a:r>
        </a:p>
      </dgm:t>
    </dgm:pt>
    <dgm:pt modelId="{C48E28D9-610F-421B-B8DB-8B89EE32E240}" type="parTrans" cxnId="{C460FC89-7503-4895-B9B3-2F53F62728B3}">
      <dgm:prSet/>
      <dgm:spPr/>
      <dgm:t>
        <a:bodyPr/>
        <a:lstStyle/>
        <a:p>
          <a:endParaRPr lang="en-GB"/>
        </a:p>
      </dgm:t>
    </dgm:pt>
    <dgm:pt modelId="{F0BAD01E-D9ED-4A1C-81C4-8B8927A9560D}" type="sibTrans" cxnId="{C460FC89-7503-4895-B9B3-2F53F62728B3}">
      <dgm:prSet/>
      <dgm:spPr/>
      <dgm:t>
        <a:bodyPr/>
        <a:lstStyle/>
        <a:p>
          <a:endParaRPr lang="en-GB"/>
        </a:p>
      </dgm:t>
    </dgm:pt>
    <dgm:pt modelId="{E2E8F0FF-2562-411A-AEBD-32131929444C}" type="pres">
      <dgm:prSet presAssocID="{AC11CA59-F486-473C-AE1A-BD3E159BD48A}" presName="Name0" presStyleCnt="0">
        <dgm:presLayoutVars>
          <dgm:dir/>
          <dgm:animLvl val="lvl"/>
          <dgm:resizeHandles val="exact"/>
        </dgm:presLayoutVars>
      </dgm:prSet>
      <dgm:spPr/>
    </dgm:pt>
    <dgm:pt modelId="{176247BB-19BB-49E9-B85D-3D6E084ED755}" type="pres">
      <dgm:prSet presAssocID="{3F8F7C63-6D9D-4496-99F3-13DF66B8EAD6}" presName="composite" presStyleCnt="0"/>
      <dgm:spPr/>
    </dgm:pt>
    <dgm:pt modelId="{DEBF50E0-4517-471F-B18E-2795B1F5C0A8}" type="pres">
      <dgm:prSet presAssocID="{3F8F7C63-6D9D-4496-99F3-13DF66B8EAD6}" presName="parTx" presStyleLbl="alignNode1" presStyleIdx="0" presStyleCnt="4">
        <dgm:presLayoutVars>
          <dgm:chMax val="0"/>
          <dgm:chPref val="0"/>
          <dgm:bulletEnabled val="1"/>
        </dgm:presLayoutVars>
      </dgm:prSet>
      <dgm:spPr/>
    </dgm:pt>
    <dgm:pt modelId="{F9540AD5-4F34-4720-A853-23023519F2F5}" type="pres">
      <dgm:prSet presAssocID="{3F8F7C63-6D9D-4496-99F3-13DF66B8EAD6}" presName="desTx" presStyleLbl="alignAccFollowNode1" presStyleIdx="0" presStyleCnt="4">
        <dgm:presLayoutVars>
          <dgm:bulletEnabled val="1"/>
        </dgm:presLayoutVars>
      </dgm:prSet>
      <dgm:spPr/>
    </dgm:pt>
    <dgm:pt modelId="{453092C0-69F2-4133-89C7-1EFC080540F9}" type="pres">
      <dgm:prSet presAssocID="{DF74605E-4936-443D-9D28-163DDAEF2472}" presName="space" presStyleCnt="0"/>
      <dgm:spPr/>
    </dgm:pt>
    <dgm:pt modelId="{B534AEEA-7710-46E1-8E7F-AEB445BB6ECE}" type="pres">
      <dgm:prSet presAssocID="{5D730ECF-5E56-4BCC-9295-01AA7310EDA9}" presName="composite" presStyleCnt="0"/>
      <dgm:spPr/>
    </dgm:pt>
    <dgm:pt modelId="{A15940E0-E524-4386-893B-E5C857ACD0DE}" type="pres">
      <dgm:prSet presAssocID="{5D730ECF-5E56-4BCC-9295-01AA7310EDA9}" presName="parTx" presStyleLbl="alignNode1" presStyleIdx="1" presStyleCnt="4">
        <dgm:presLayoutVars>
          <dgm:chMax val="0"/>
          <dgm:chPref val="0"/>
          <dgm:bulletEnabled val="1"/>
        </dgm:presLayoutVars>
      </dgm:prSet>
      <dgm:spPr/>
    </dgm:pt>
    <dgm:pt modelId="{CD66AAD5-A74B-4989-8AD5-348B79FA87C7}" type="pres">
      <dgm:prSet presAssocID="{5D730ECF-5E56-4BCC-9295-01AA7310EDA9}" presName="desTx" presStyleLbl="alignAccFollowNode1" presStyleIdx="1" presStyleCnt="4">
        <dgm:presLayoutVars>
          <dgm:bulletEnabled val="1"/>
        </dgm:presLayoutVars>
      </dgm:prSet>
      <dgm:spPr/>
    </dgm:pt>
    <dgm:pt modelId="{C5BE0DCA-B96B-4057-8554-960F944CF794}" type="pres">
      <dgm:prSet presAssocID="{9491BB27-9D09-4225-BBD1-073A5C5F0A21}" presName="space" presStyleCnt="0"/>
      <dgm:spPr/>
    </dgm:pt>
    <dgm:pt modelId="{23BDFAD9-10B7-498B-8F93-50B81A884DDF}" type="pres">
      <dgm:prSet presAssocID="{AA0CC1A4-89B3-4AA2-AE39-4C1399639CA2}" presName="composite" presStyleCnt="0"/>
      <dgm:spPr/>
    </dgm:pt>
    <dgm:pt modelId="{6D51457A-C3C5-41AF-B616-CDB4705EBFBD}" type="pres">
      <dgm:prSet presAssocID="{AA0CC1A4-89B3-4AA2-AE39-4C1399639CA2}" presName="parTx" presStyleLbl="alignNode1" presStyleIdx="2" presStyleCnt="4">
        <dgm:presLayoutVars>
          <dgm:chMax val="0"/>
          <dgm:chPref val="0"/>
          <dgm:bulletEnabled val="1"/>
        </dgm:presLayoutVars>
      </dgm:prSet>
      <dgm:spPr/>
    </dgm:pt>
    <dgm:pt modelId="{FE6D297C-C9E0-4A7D-A12A-BA53DEE78AEC}" type="pres">
      <dgm:prSet presAssocID="{AA0CC1A4-89B3-4AA2-AE39-4C1399639CA2}" presName="desTx" presStyleLbl="alignAccFollowNode1" presStyleIdx="2" presStyleCnt="4">
        <dgm:presLayoutVars>
          <dgm:bulletEnabled val="1"/>
        </dgm:presLayoutVars>
      </dgm:prSet>
      <dgm:spPr/>
    </dgm:pt>
    <dgm:pt modelId="{00CE47B6-B023-4B8B-9908-3FA50864829F}" type="pres">
      <dgm:prSet presAssocID="{6CDD5F2F-DC14-46D9-87E7-871C2297CCE1}" presName="space" presStyleCnt="0"/>
      <dgm:spPr/>
    </dgm:pt>
    <dgm:pt modelId="{EB537E39-DA26-4699-AF84-94C94096DDA9}" type="pres">
      <dgm:prSet presAssocID="{639BF8EA-4D33-4B30-911B-6776BADCAC46}" presName="composite" presStyleCnt="0"/>
      <dgm:spPr/>
    </dgm:pt>
    <dgm:pt modelId="{79AA2380-6C09-4C3E-A320-87D02EF11B92}" type="pres">
      <dgm:prSet presAssocID="{639BF8EA-4D33-4B30-911B-6776BADCAC46}" presName="parTx" presStyleLbl="alignNode1" presStyleIdx="3" presStyleCnt="4">
        <dgm:presLayoutVars>
          <dgm:chMax val="0"/>
          <dgm:chPref val="0"/>
          <dgm:bulletEnabled val="1"/>
        </dgm:presLayoutVars>
      </dgm:prSet>
      <dgm:spPr/>
    </dgm:pt>
    <dgm:pt modelId="{569DA3D3-C2E5-4089-A6F0-CF7A0DE5293E}" type="pres">
      <dgm:prSet presAssocID="{639BF8EA-4D33-4B30-911B-6776BADCAC46}" presName="desTx" presStyleLbl="alignAccFollowNode1" presStyleIdx="3" presStyleCnt="4">
        <dgm:presLayoutVars>
          <dgm:bulletEnabled val="1"/>
        </dgm:presLayoutVars>
      </dgm:prSet>
      <dgm:spPr/>
    </dgm:pt>
  </dgm:ptLst>
  <dgm:cxnLst>
    <dgm:cxn modelId="{17FEE801-DBF0-454F-ACB8-6A9C3291DB69}" type="presOf" srcId="{F17BEB75-8B5D-4DF3-BAD2-7858046F08F9}" destId="{CD66AAD5-A74B-4989-8AD5-348B79FA87C7}" srcOrd="0" destOrd="4" presId="urn:microsoft.com/office/officeart/2005/8/layout/hList1"/>
    <dgm:cxn modelId="{2065AC03-11FF-4FF9-ACAD-918F124EA199}" srcId="{AA0CC1A4-89B3-4AA2-AE39-4C1399639CA2}" destId="{658E0A94-E4E8-4BC5-977C-55EB688A6C84}" srcOrd="3" destOrd="0" parTransId="{E530C8E4-BC38-4B50-B7C1-B4B2C794DA14}" sibTransId="{2A3FA123-4B74-4C92-AD37-ECFF9F5D1FA9}"/>
    <dgm:cxn modelId="{6927EB04-047A-4B60-B383-2EA3685506A3}" type="presOf" srcId="{98420ADA-3284-4782-9084-DBF7EC77014B}" destId="{F9540AD5-4F34-4720-A853-23023519F2F5}" srcOrd="0" destOrd="2" presId="urn:microsoft.com/office/officeart/2005/8/layout/hList1"/>
    <dgm:cxn modelId="{AC32DA07-188E-46CF-B9B2-312CAF1701EA}" srcId="{3F8F7C63-6D9D-4496-99F3-13DF66B8EAD6}" destId="{9910124C-CD53-4A9F-B500-6A452AAC9432}" srcOrd="3" destOrd="0" parTransId="{ECDD36CF-1B96-4E0B-9554-F2878A2DC6F7}" sibTransId="{08D79C43-12CD-4B87-A9B1-16CF29738924}"/>
    <dgm:cxn modelId="{33F1A608-4DA9-4826-AF52-36D4C55E4E04}" srcId="{AA0CC1A4-89B3-4AA2-AE39-4C1399639CA2}" destId="{C6F6A35E-EF9D-42DB-9F6B-51AFF90BC98C}" srcOrd="0" destOrd="0" parTransId="{4BE4706B-ADBA-4294-8DC4-FD7F07C201E2}" sibTransId="{5C687E63-B55E-4016-81AC-60C7B4AB88A6}"/>
    <dgm:cxn modelId="{A644880B-579E-4CF0-BE62-25F57269182D}" type="presOf" srcId="{777AE668-A3FF-421B-AA60-91430B833B72}" destId="{F9540AD5-4F34-4720-A853-23023519F2F5}" srcOrd="0" destOrd="4" presId="urn:microsoft.com/office/officeart/2005/8/layout/hList1"/>
    <dgm:cxn modelId="{1A200E0F-F818-47A3-B66D-FE68B8B8A7E2}" type="presOf" srcId="{6B2FFAB6-6807-495B-A4C3-431EC605ABA8}" destId="{569DA3D3-C2E5-4089-A6F0-CF7A0DE5293E}" srcOrd="0" destOrd="8" presId="urn:microsoft.com/office/officeart/2005/8/layout/hList1"/>
    <dgm:cxn modelId="{1CEA2714-283E-431F-89CA-7EC5394C4892}" type="presOf" srcId="{C08907B6-F4F6-4E9F-A114-87BF3EF73DB3}" destId="{CD66AAD5-A74B-4989-8AD5-348B79FA87C7}" srcOrd="0" destOrd="5" presId="urn:microsoft.com/office/officeart/2005/8/layout/hList1"/>
    <dgm:cxn modelId="{BA785D16-BA51-4786-B044-CF9D9B2B6FC9}" srcId="{5D730ECF-5E56-4BCC-9295-01AA7310EDA9}" destId="{4062502E-73E8-4324-A7AC-1A9773108A8C}" srcOrd="2" destOrd="0" parTransId="{816C2CA6-B6D7-4C48-887A-EEF7BBA74E45}" sibTransId="{D41C9D69-8D47-43D6-B4CF-06DAA7360DA8}"/>
    <dgm:cxn modelId="{37581F1C-5334-445E-829C-72AF65A4BDB2}" type="presOf" srcId="{AA0CC1A4-89B3-4AA2-AE39-4C1399639CA2}" destId="{6D51457A-C3C5-41AF-B616-CDB4705EBFBD}" srcOrd="0" destOrd="0" presId="urn:microsoft.com/office/officeart/2005/8/layout/hList1"/>
    <dgm:cxn modelId="{7FD1141E-CD16-43FE-B058-D8C42D33F73F}" type="presOf" srcId="{4E3D64BF-2AD9-45C1-AC04-097E5D037127}" destId="{F9540AD5-4F34-4720-A853-23023519F2F5}" srcOrd="0" destOrd="5" presId="urn:microsoft.com/office/officeart/2005/8/layout/hList1"/>
    <dgm:cxn modelId="{1F997B2F-08A7-4059-93A2-F33CEC7E12D3}" srcId="{639BF8EA-4D33-4B30-911B-6776BADCAC46}" destId="{22D53C49-724B-4B83-90DC-79ABA8121C0C}" srcOrd="7" destOrd="0" parTransId="{2567B733-2D9B-40E5-8CDA-F42D2E447855}" sibTransId="{18F30784-4D71-47AA-B92A-29B6CA549629}"/>
    <dgm:cxn modelId="{FE790C34-7399-41CF-8718-C9673CFBFD75}" type="presOf" srcId="{3FF34A44-49F2-4761-8B3C-706C18349373}" destId="{FE6D297C-C9E0-4A7D-A12A-BA53DEE78AEC}" srcOrd="0" destOrd="6" presId="urn:microsoft.com/office/officeart/2005/8/layout/hList1"/>
    <dgm:cxn modelId="{A4F2B443-5389-4899-B10B-CF7D03420B88}" srcId="{3F8F7C63-6D9D-4496-99F3-13DF66B8EAD6}" destId="{7F57E202-16DB-48EF-AA61-5EE4E0F12D18}" srcOrd="6" destOrd="0" parTransId="{16CBFB77-215D-4C4C-9B4F-B3F4F6CE158D}" sibTransId="{273D1426-0995-4464-8A6E-C445AD18582F}"/>
    <dgm:cxn modelId="{1DE5EF43-4BA1-4384-A4DF-CC234B4FECB9}" type="presOf" srcId="{14502906-6C28-4A1C-8DF2-DA19450696BC}" destId="{FE6D297C-C9E0-4A7D-A12A-BA53DEE78AEC}" srcOrd="0" destOrd="2" presId="urn:microsoft.com/office/officeart/2005/8/layout/hList1"/>
    <dgm:cxn modelId="{9CF1AE44-C1BE-47A9-B15D-C44E7248BBC9}" srcId="{639BF8EA-4D33-4B30-911B-6776BADCAC46}" destId="{C81EB984-23B7-442F-A891-2AEE32760477}" srcOrd="5" destOrd="0" parTransId="{C5A2633B-610C-464A-A3C9-30CE6E9F6AE7}" sibTransId="{0BCC8B92-D16C-4EBD-91EA-322878E79335}"/>
    <dgm:cxn modelId="{1873EE45-42DD-4B25-BD8F-E7220B07729C}" srcId="{639BF8EA-4D33-4B30-911B-6776BADCAC46}" destId="{85B4582B-0983-43CC-8A36-C896BBF7DFFC}" srcOrd="0" destOrd="0" parTransId="{1DDC19F3-ADC8-4A6A-9188-DA9280690109}" sibTransId="{AE928213-B7B7-4FED-9A0C-FE5072E6D603}"/>
    <dgm:cxn modelId="{9D81BF66-3661-47D0-96ED-DF8D298B5A8F}" srcId="{5D730ECF-5E56-4BCC-9295-01AA7310EDA9}" destId="{F17BEB75-8B5D-4DF3-BAD2-7858046F08F9}" srcOrd="3" destOrd="0" parTransId="{2D7B33D9-E84F-4694-BCB9-CC9B02BA603C}" sibTransId="{00EFD0E1-9201-4CB3-A5CF-B939FCA68856}"/>
    <dgm:cxn modelId="{F37D8A48-094D-4291-8663-3219EE933036}" type="presOf" srcId="{630C8C32-A979-40C7-BDD7-71A76577670D}" destId="{F9540AD5-4F34-4720-A853-23023519F2F5}" srcOrd="0" destOrd="0" presId="urn:microsoft.com/office/officeart/2005/8/layout/hList1"/>
    <dgm:cxn modelId="{327A9948-452C-4620-B759-E9F43942F372}" type="presOf" srcId="{302D37E3-A5D4-40CB-BAA5-13200B6B9D4C}" destId="{569DA3D3-C2E5-4089-A6F0-CF7A0DE5293E}" srcOrd="0" destOrd="2" presId="urn:microsoft.com/office/officeart/2005/8/layout/hList1"/>
    <dgm:cxn modelId="{9A6DA869-1412-4943-B4A2-AB5DCED672F7}" srcId="{639BF8EA-4D33-4B30-911B-6776BADCAC46}" destId="{3FACC810-504C-4984-865C-1306BCF49691}" srcOrd="4" destOrd="0" parTransId="{DE0DC09F-3045-4FE7-97C4-7FB14D1B8E8C}" sibTransId="{D795B2B7-8A5C-42DD-95A2-72B8F801F1C9}"/>
    <dgm:cxn modelId="{BD0CE669-535C-403F-9B41-12DCED00D983}" type="presOf" srcId="{3FACC810-504C-4984-865C-1306BCF49691}" destId="{569DA3D3-C2E5-4089-A6F0-CF7A0DE5293E}" srcOrd="0" destOrd="4" presId="urn:microsoft.com/office/officeart/2005/8/layout/hList1"/>
    <dgm:cxn modelId="{FCE3156D-4A67-4B00-ACB1-8EF1C3555039}" type="presOf" srcId="{4062502E-73E8-4324-A7AC-1A9773108A8C}" destId="{CD66AAD5-A74B-4989-8AD5-348B79FA87C7}" srcOrd="0" destOrd="2" presId="urn:microsoft.com/office/officeart/2005/8/layout/hList1"/>
    <dgm:cxn modelId="{AE63756E-C35D-4442-A6EA-011C399286C8}" srcId="{3F8F7C63-6D9D-4496-99F3-13DF66B8EAD6}" destId="{98420ADA-3284-4782-9084-DBF7EC77014B}" srcOrd="2" destOrd="0" parTransId="{89B80783-5988-4921-94F1-75DDC6E54496}" sibTransId="{5786085F-3BE1-4E70-A5A6-F1EBB3D8528F}"/>
    <dgm:cxn modelId="{46F53550-0107-4711-901A-8C35D4679E93}" type="presOf" srcId="{3F8F7C63-6D9D-4496-99F3-13DF66B8EAD6}" destId="{DEBF50E0-4517-471F-B18E-2795B1F5C0A8}" srcOrd="0" destOrd="0" presId="urn:microsoft.com/office/officeart/2005/8/layout/hList1"/>
    <dgm:cxn modelId="{A08E2572-D22C-4DD7-859F-093573558A8F}" type="presOf" srcId="{9910124C-CD53-4A9F-B500-6A452AAC9432}" destId="{F9540AD5-4F34-4720-A853-23023519F2F5}" srcOrd="0" destOrd="3" presId="urn:microsoft.com/office/officeart/2005/8/layout/hList1"/>
    <dgm:cxn modelId="{1D679673-5FD6-4446-B5C4-EA13252864E0}" srcId="{AC11CA59-F486-473C-AE1A-BD3E159BD48A}" destId="{5D730ECF-5E56-4BCC-9295-01AA7310EDA9}" srcOrd="1" destOrd="0" parTransId="{B49ADB08-7DAD-4DCA-9B2B-46818BC4CFDF}" sibTransId="{9491BB27-9D09-4225-BBD1-073A5C5F0A21}"/>
    <dgm:cxn modelId="{21295074-A0F9-420B-A47C-9A3D0F9247AC}" type="presOf" srcId="{5D730ECF-5E56-4BCC-9295-01AA7310EDA9}" destId="{A15940E0-E524-4386-893B-E5C857ACD0DE}" srcOrd="0" destOrd="0" presId="urn:microsoft.com/office/officeart/2005/8/layout/hList1"/>
    <dgm:cxn modelId="{92692B59-E205-42FA-B53E-48210FE905E6}" type="presOf" srcId="{B76E5240-9127-4202-B4B6-880EBDC0BE5D}" destId="{CD66AAD5-A74B-4989-8AD5-348B79FA87C7}" srcOrd="0" destOrd="1" presId="urn:microsoft.com/office/officeart/2005/8/layout/hList1"/>
    <dgm:cxn modelId="{F856FA7B-3279-4151-88C6-FC89EF00CA04}" srcId="{AC11CA59-F486-473C-AE1A-BD3E159BD48A}" destId="{AA0CC1A4-89B3-4AA2-AE39-4C1399639CA2}" srcOrd="2" destOrd="0" parTransId="{C0AF6D3B-B26B-43D4-8370-C068EA004DB7}" sibTransId="{6CDD5F2F-DC14-46D9-87E7-871C2297CCE1}"/>
    <dgm:cxn modelId="{03ECA186-A6AB-45FE-8441-8DA1A6548179}" type="presOf" srcId="{9B013DFF-1E80-4216-9B3F-611E64EEA6D2}" destId="{569DA3D3-C2E5-4089-A6F0-CF7A0DE5293E}" srcOrd="0" destOrd="6" presId="urn:microsoft.com/office/officeart/2005/8/layout/hList1"/>
    <dgm:cxn modelId="{3790F588-BD57-4CCE-B91D-33379F88B9D6}" type="presOf" srcId="{F44527D1-3623-4718-A5C7-590A95354660}" destId="{CD66AAD5-A74B-4989-8AD5-348B79FA87C7}" srcOrd="0" destOrd="0" presId="urn:microsoft.com/office/officeart/2005/8/layout/hList1"/>
    <dgm:cxn modelId="{C460FC89-7503-4895-B9B3-2F53F62728B3}" srcId="{AA0CC1A4-89B3-4AA2-AE39-4C1399639CA2}" destId="{14502906-6C28-4A1C-8DF2-DA19450696BC}" srcOrd="2" destOrd="0" parTransId="{C48E28D9-610F-421B-B8DB-8B89EE32E240}" sibTransId="{F0BAD01E-D9ED-4A1C-81C4-8B8927A9560D}"/>
    <dgm:cxn modelId="{20A37F8A-3D18-468D-9A8D-BB5DD6F8EB68}" srcId="{3F8F7C63-6D9D-4496-99F3-13DF66B8EAD6}" destId="{777AE668-A3FF-421B-AA60-91430B833B72}" srcOrd="4" destOrd="0" parTransId="{C5035A71-CE2A-4132-8D22-291133620881}" sibTransId="{80E45B46-58A5-4AA8-A811-35666F3DB650}"/>
    <dgm:cxn modelId="{85894D8B-0C47-4ACF-B7B5-AD7E0F237546}" srcId="{639BF8EA-4D33-4B30-911B-6776BADCAC46}" destId="{302D37E3-A5D4-40CB-BAA5-13200B6B9D4C}" srcOrd="2" destOrd="0" parTransId="{68A20770-5B82-4864-BA08-523E3B3FCFE0}" sibTransId="{435BA6CF-AB6F-4DB8-AAE1-9960E24ACAEE}"/>
    <dgm:cxn modelId="{1BA4D992-3D20-447B-9181-1A258C493AAB}" type="presOf" srcId="{7F57E202-16DB-48EF-AA61-5EE4E0F12D18}" destId="{F9540AD5-4F34-4720-A853-23023519F2F5}" srcOrd="0" destOrd="6" presId="urn:microsoft.com/office/officeart/2005/8/layout/hList1"/>
    <dgm:cxn modelId="{8C63B698-8A4E-457D-994E-67C74BAEA65D}" srcId="{3F8F7C63-6D9D-4496-99F3-13DF66B8EAD6}" destId="{630C8C32-A979-40C7-BDD7-71A76577670D}" srcOrd="0" destOrd="0" parTransId="{A072B589-234B-4E81-93D6-F23076B69245}" sibTransId="{BC580252-AC53-48E5-98C9-B7684010D558}"/>
    <dgm:cxn modelId="{8087E398-DA5C-498C-8A5B-B2713AD266BE}" srcId="{5D730ECF-5E56-4BCC-9295-01AA7310EDA9}" destId="{B76E5240-9127-4202-B4B6-880EBDC0BE5D}" srcOrd="1" destOrd="0" parTransId="{3C3C3E7C-DC0A-4334-8A57-924BAA5C8111}" sibTransId="{9A2BF3C6-C764-40A8-8F22-EE9345CDA652}"/>
    <dgm:cxn modelId="{E9047D9B-EAAD-461E-A038-34D231E1EA94}" srcId="{AA0CC1A4-89B3-4AA2-AE39-4C1399639CA2}" destId="{56FF165D-4EE6-47F7-B585-BA258EE1956E}" srcOrd="7" destOrd="0" parTransId="{E7FA3762-1EEE-421B-AF2E-E8FC468373E8}" sibTransId="{1DBDFFA1-635A-4BD0-AD79-4ACCD2108BB5}"/>
    <dgm:cxn modelId="{FBE15CA0-3717-497A-8E9A-018989822677}" srcId="{5D730ECF-5E56-4BCC-9295-01AA7310EDA9}" destId="{F44527D1-3623-4718-A5C7-590A95354660}" srcOrd="0" destOrd="0" parTransId="{5E7514FD-99DE-4412-9C1C-3D96F9C74494}" sibTransId="{07EC650E-232F-42AC-A156-321F455F5A3F}"/>
    <dgm:cxn modelId="{000B1AA1-D269-433B-A2F8-4074006666C0}" type="presOf" srcId="{4A547C1D-B2B4-4DC0-9186-F06ADA29D96C}" destId="{F9540AD5-4F34-4720-A853-23023519F2F5}" srcOrd="0" destOrd="1" presId="urn:microsoft.com/office/officeart/2005/8/layout/hList1"/>
    <dgm:cxn modelId="{D1018BA4-D551-4AF8-AE83-3A349CE9146F}" type="presOf" srcId="{639BF8EA-4D33-4B30-911B-6776BADCAC46}" destId="{79AA2380-6C09-4C3E-A320-87D02EF11B92}" srcOrd="0" destOrd="0" presId="urn:microsoft.com/office/officeart/2005/8/layout/hList1"/>
    <dgm:cxn modelId="{2D5398A5-35D5-48BB-8D38-D449AFE556E9}" type="presOf" srcId="{22D53C49-724B-4B83-90DC-79ABA8121C0C}" destId="{569DA3D3-C2E5-4089-A6F0-CF7A0DE5293E}" srcOrd="0" destOrd="7" presId="urn:microsoft.com/office/officeart/2005/8/layout/hList1"/>
    <dgm:cxn modelId="{5BBD34A7-279B-474C-B3D4-8A6EC7E2E77C}" srcId="{639BF8EA-4D33-4B30-911B-6776BADCAC46}" destId="{B3C8BECF-B8AB-490A-A92F-3EDD86B284EA}" srcOrd="3" destOrd="0" parTransId="{8BA0BCA8-8254-4313-AC80-D429F9536B2E}" sibTransId="{9F84ECDD-E797-4866-A905-9121135ACE49}"/>
    <dgm:cxn modelId="{16E846A7-E950-45B9-BAAC-0FDE572734BB}" srcId="{AA0CC1A4-89B3-4AA2-AE39-4C1399639CA2}" destId="{5DA3169F-0ED9-4D3F-A9A4-A28F74F508BA}" srcOrd="1" destOrd="0" parTransId="{EC5A99B9-164C-48A3-B089-5384823D72AD}" sibTransId="{1040AC97-3D85-42FF-877E-CF1F54C3AD71}"/>
    <dgm:cxn modelId="{188FEAA7-E230-473F-8A81-7396D4537317}" type="presOf" srcId="{C81EB984-23B7-442F-A891-2AEE32760477}" destId="{569DA3D3-C2E5-4089-A6F0-CF7A0DE5293E}" srcOrd="0" destOrd="5" presId="urn:microsoft.com/office/officeart/2005/8/layout/hList1"/>
    <dgm:cxn modelId="{01FF5FA9-0577-44D4-8CCE-D6B1C6992F90}" type="presOf" srcId="{85B4582B-0983-43CC-8A36-C896BBF7DFFC}" destId="{569DA3D3-C2E5-4089-A6F0-CF7A0DE5293E}" srcOrd="0" destOrd="0" presId="urn:microsoft.com/office/officeart/2005/8/layout/hList1"/>
    <dgm:cxn modelId="{533B33B0-F780-445E-9B62-7F84DB009051}" srcId="{AC11CA59-F486-473C-AE1A-BD3E159BD48A}" destId="{639BF8EA-4D33-4B30-911B-6776BADCAC46}" srcOrd="3" destOrd="0" parTransId="{73779F8B-B701-4BB6-9E77-1298E5928771}" sibTransId="{02641D1F-193F-4370-8212-3D28CA0839D7}"/>
    <dgm:cxn modelId="{308FD3B2-16DE-4C7D-866D-F8B8AF954809}" srcId="{4062502E-73E8-4324-A7AC-1A9773108A8C}" destId="{465BEE15-71A8-424E-B5D8-1D9D9FC35CD0}" srcOrd="0" destOrd="0" parTransId="{09FC7E24-1202-44C7-9E5E-2BE18D247AB4}" sibTransId="{31C99780-C33E-4A30-81DB-BC359D4E2788}"/>
    <dgm:cxn modelId="{5579CBB5-8891-4FBE-92D3-9C17178C4EBA}" srcId="{AA0CC1A4-89B3-4AA2-AE39-4C1399639CA2}" destId="{FF7479FA-D3DE-42F8-A37E-4C7A90DEED1E}" srcOrd="4" destOrd="0" parTransId="{2024654F-E7D8-4A6D-929C-24A8AEE6E968}" sibTransId="{F3288068-09C5-4DDA-ACD4-9AEC46940091}"/>
    <dgm:cxn modelId="{792082BB-298F-413A-A79A-5FC4B6C8DCDC}" srcId="{AC11CA59-F486-473C-AE1A-BD3E159BD48A}" destId="{3F8F7C63-6D9D-4496-99F3-13DF66B8EAD6}" srcOrd="0" destOrd="0" parTransId="{CB554395-990A-4765-A8BF-03117E7BEA30}" sibTransId="{DF74605E-4936-443D-9D28-163DDAEF2472}"/>
    <dgm:cxn modelId="{F61E9EBC-5BEE-456D-84AD-3218882A88C6}" type="presOf" srcId="{AC11CA59-F486-473C-AE1A-BD3E159BD48A}" destId="{E2E8F0FF-2562-411A-AEBD-32131929444C}" srcOrd="0" destOrd="0" presId="urn:microsoft.com/office/officeart/2005/8/layout/hList1"/>
    <dgm:cxn modelId="{9D10CDCD-FF5B-4932-91D8-0817BCEE26FA}" type="presOf" srcId="{56FF165D-4EE6-47F7-B585-BA258EE1956E}" destId="{FE6D297C-C9E0-4A7D-A12A-BA53DEE78AEC}" srcOrd="0" destOrd="7" presId="urn:microsoft.com/office/officeart/2005/8/layout/hList1"/>
    <dgm:cxn modelId="{D4F09DD2-D7DC-4C0A-B107-20DDDF7554E9}" srcId="{639BF8EA-4D33-4B30-911B-6776BADCAC46}" destId="{8A005F68-872E-4565-97CF-5F934A8F7106}" srcOrd="1" destOrd="0" parTransId="{6458AC6F-FC93-49FE-B39E-B3BD37FC1330}" sibTransId="{88809219-9B02-4029-97B7-029D87354175}"/>
    <dgm:cxn modelId="{7377AED5-B520-4DA0-9B62-F8809F299458}" type="presOf" srcId="{5DA3169F-0ED9-4D3F-A9A4-A28F74F508BA}" destId="{FE6D297C-C9E0-4A7D-A12A-BA53DEE78AEC}" srcOrd="0" destOrd="1" presId="urn:microsoft.com/office/officeart/2005/8/layout/hList1"/>
    <dgm:cxn modelId="{603EFCD5-7FAF-448D-B90B-B0669D7A2CFD}" srcId="{639BF8EA-4D33-4B30-911B-6776BADCAC46}" destId="{9B013DFF-1E80-4216-9B3F-611E64EEA6D2}" srcOrd="6" destOrd="0" parTransId="{AA9E4DCD-BD72-4813-9549-E2E0CF8E5E6F}" sibTransId="{634B935C-CD16-424E-8FF8-8AF1ACB26D60}"/>
    <dgm:cxn modelId="{F71997D7-D52B-491F-B718-CCD90022BC6D}" type="presOf" srcId="{B3C8BECF-B8AB-490A-A92F-3EDD86B284EA}" destId="{569DA3D3-C2E5-4089-A6F0-CF7A0DE5293E}" srcOrd="0" destOrd="3" presId="urn:microsoft.com/office/officeart/2005/8/layout/hList1"/>
    <dgm:cxn modelId="{50161FD8-F589-4F1C-8759-2D8635E3DD5F}" srcId="{639BF8EA-4D33-4B30-911B-6776BADCAC46}" destId="{6B2FFAB6-6807-495B-A4C3-431EC605ABA8}" srcOrd="8" destOrd="0" parTransId="{10807C3F-FABF-41BD-B65B-8E11F28CD61B}" sibTransId="{517731D1-7408-4B9A-B478-62C681AB054F}"/>
    <dgm:cxn modelId="{091251E4-AD66-439E-BEC0-A0C18B3C9505}" srcId="{AA0CC1A4-89B3-4AA2-AE39-4C1399639CA2}" destId="{1F091809-64B7-4EDB-B64B-E91ABBD1972E}" srcOrd="5" destOrd="0" parTransId="{E84E1695-1DEE-4DBE-9AFA-52C976851076}" sibTransId="{183D1BFC-BE5A-451A-BB57-735983241704}"/>
    <dgm:cxn modelId="{28191EE6-95A7-4034-9576-375608FEE2BA}" srcId="{3F8F7C63-6D9D-4496-99F3-13DF66B8EAD6}" destId="{4A547C1D-B2B4-4DC0-9186-F06ADA29D96C}" srcOrd="1" destOrd="0" parTransId="{F4FB9ED1-E83E-49C1-92FA-6655211CE690}" sibTransId="{5B58EB33-10F0-4DE7-8164-D3499FE473A2}"/>
    <dgm:cxn modelId="{516642EB-9EB9-41A4-A2F7-24F931141182}" type="presOf" srcId="{465BEE15-71A8-424E-B5D8-1D9D9FC35CD0}" destId="{CD66AAD5-A74B-4989-8AD5-348B79FA87C7}" srcOrd="0" destOrd="3" presId="urn:microsoft.com/office/officeart/2005/8/layout/hList1"/>
    <dgm:cxn modelId="{D140A2EB-3F7E-42F4-996C-1F3B53C6C159}" type="presOf" srcId="{C6F6A35E-EF9D-42DB-9F6B-51AFF90BC98C}" destId="{FE6D297C-C9E0-4A7D-A12A-BA53DEE78AEC}" srcOrd="0" destOrd="0" presId="urn:microsoft.com/office/officeart/2005/8/layout/hList1"/>
    <dgm:cxn modelId="{C2F7A3ED-EE26-432F-900A-ACCDE9BCB9FF}" srcId="{5D730ECF-5E56-4BCC-9295-01AA7310EDA9}" destId="{C08907B6-F4F6-4E9F-A114-87BF3EF73DB3}" srcOrd="4" destOrd="0" parTransId="{5DF358E1-6826-4640-B338-EEAE82712288}" sibTransId="{0BB32A38-3545-4719-B85C-E151C3E1FE0F}"/>
    <dgm:cxn modelId="{97A59AEE-2696-465D-9C7F-991A44950D53}" type="presOf" srcId="{658E0A94-E4E8-4BC5-977C-55EB688A6C84}" destId="{FE6D297C-C9E0-4A7D-A12A-BA53DEE78AEC}" srcOrd="0" destOrd="3" presId="urn:microsoft.com/office/officeart/2005/8/layout/hList1"/>
    <dgm:cxn modelId="{235AF3F2-4DC6-4ACE-9EC0-844AD822351F}" type="presOf" srcId="{8A005F68-872E-4565-97CF-5F934A8F7106}" destId="{569DA3D3-C2E5-4089-A6F0-CF7A0DE5293E}" srcOrd="0" destOrd="1" presId="urn:microsoft.com/office/officeart/2005/8/layout/hList1"/>
    <dgm:cxn modelId="{859A80F6-6C30-41DA-94B4-28EA67AB63B6}" type="presOf" srcId="{1F091809-64B7-4EDB-B64B-E91ABBD1972E}" destId="{FE6D297C-C9E0-4A7D-A12A-BA53DEE78AEC}" srcOrd="0" destOrd="5" presId="urn:microsoft.com/office/officeart/2005/8/layout/hList1"/>
    <dgm:cxn modelId="{E8DF9DF6-FF12-48DC-93F7-62A9460C794D}" srcId="{AA0CC1A4-89B3-4AA2-AE39-4C1399639CA2}" destId="{3FF34A44-49F2-4761-8B3C-706C18349373}" srcOrd="6" destOrd="0" parTransId="{5E6D0FDF-D479-483B-A503-28B735817019}" sibTransId="{6E531A41-70C0-40F8-8CD1-20C376A35278}"/>
    <dgm:cxn modelId="{970FEFFB-03A1-4920-904C-6FEDE24B2E92}" type="presOf" srcId="{FF7479FA-D3DE-42F8-A37E-4C7A90DEED1E}" destId="{FE6D297C-C9E0-4A7D-A12A-BA53DEE78AEC}" srcOrd="0" destOrd="4" presId="urn:microsoft.com/office/officeart/2005/8/layout/hList1"/>
    <dgm:cxn modelId="{0EE837FC-2AC7-483C-BBEB-085A76A0BAAA}" srcId="{3F8F7C63-6D9D-4496-99F3-13DF66B8EAD6}" destId="{4E3D64BF-2AD9-45C1-AC04-097E5D037127}" srcOrd="5" destOrd="0" parTransId="{9F13A664-2CE7-4547-BE24-B47D59CE4E84}" sibTransId="{CDFA3C01-8856-462D-A67B-92FDA903ED41}"/>
    <dgm:cxn modelId="{C27273EA-4BBE-4CDF-BA99-119922753A30}" type="presParOf" srcId="{E2E8F0FF-2562-411A-AEBD-32131929444C}" destId="{176247BB-19BB-49E9-B85D-3D6E084ED755}" srcOrd="0" destOrd="0" presId="urn:microsoft.com/office/officeart/2005/8/layout/hList1"/>
    <dgm:cxn modelId="{A7989258-082B-43FB-BBA7-9D01E89C807E}" type="presParOf" srcId="{176247BB-19BB-49E9-B85D-3D6E084ED755}" destId="{DEBF50E0-4517-471F-B18E-2795B1F5C0A8}" srcOrd="0" destOrd="0" presId="urn:microsoft.com/office/officeart/2005/8/layout/hList1"/>
    <dgm:cxn modelId="{58737E10-116E-4B14-AFD6-A05A4CFEB10A}" type="presParOf" srcId="{176247BB-19BB-49E9-B85D-3D6E084ED755}" destId="{F9540AD5-4F34-4720-A853-23023519F2F5}" srcOrd="1" destOrd="0" presId="urn:microsoft.com/office/officeart/2005/8/layout/hList1"/>
    <dgm:cxn modelId="{FB31CCC3-6086-4C77-845F-1D930EF414ED}" type="presParOf" srcId="{E2E8F0FF-2562-411A-AEBD-32131929444C}" destId="{453092C0-69F2-4133-89C7-1EFC080540F9}" srcOrd="1" destOrd="0" presId="urn:microsoft.com/office/officeart/2005/8/layout/hList1"/>
    <dgm:cxn modelId="{AAEE7370-DC35-4FC9-B85F-EF4F725DEFF4}" type="presParOf" srcId="{E2E8F0FF-2562-411A-AEBD-32131929444C}" destId="{B534AEEA-7710-46E1-8E7F-AEB445BB6ECE}" srcOrd="2" destOrd="0" presId="urn:microsoft.com/office/officeart/2005/8/layout/hList1"/>
    <dgm:cxn modelId="{BFC20E4B-75C0-4E42-90F8-EE036EAF96ED}" type="presParOf" srcId="{B534AEEA-7710-46E1-8E7F-AEB445BB6ECE}" destId="{A15940E0-E524-4386-893B-E5C857ACD0DE}" srcOrd="0" destOrd="0" presId="urn:microsoft.com/office/officeart/2005/8/layout/hList1"/>
    <dgm:cxn modelId="{B36EB1AF-7177-41E2-B1A8-F16552359F01}" type="presParOf" srcId="{B534AEEA-7710-46E1-8E7F-AEB445BB6ECE}" destId="{CD66AAD5-A74B-4989-8AD5-348B79FA87C7}" srcOrd="1" destOrd="0" presId="urn:microsoft.com/office/officeart/2005/8/layout/hList1"/>
    <dgm:cxn modelId="{0594C1EA-C561-4163-9C93-86E6A24239DF}" type="presParOf" srcId="{E2E8F0FF-2562-411A-AEBD-32131929444C}" destId="{C5BE0DCA-B96B-4057-8554-960F944CF794}" srcOrd="3" destOrd="0" presId="urn:microsoft.com/office/officeart/2005/8/layout/hList1"/>
    <dgm:cxn modelId="{E98F90F6-A432-4C3D-8AE9-74407D45FF25}" type="presParOf" srcId="{E2E8F0FF-2562-411A-AEBD-32131929444C}" destId="{23BDFAD9-10B7-498B-8F93-50B81A884DDF}" srcOrd="4" destOrd="0" presId="urn:microsoft.com/office/officeart/2005/8/layout/hList1"/>
    <dgm:cxn modelId="{7CCF56D1-7162-4DAF-B707-33278AF8187D}" type="presParOf" srcId="{23BDFAD9-10B7-498B-8F93-50B81A884DDF}" destId="{6D51457A-C3C5-41AF-B616-CDB4705EBFBD}" srcOrd="0" destOrd="0" presId="urn:microsoft.com/office/officeart/2005/8/layout/hList1"/>
    <dgm:cxn modelId="{6B9C62C7-7F3D-4CA0-A980-D1B5C74B417D}" type="presParOf" srcId="{23BDFAD9-10B7-498B-8F93-50B81A884DDF}" destId="{FE6D297C-C9E0-4A7D-A12A-BA53DEE78AEC}" srcOrd="1" destOrd="0" presId="urn:microsoft.com/office/officeart/2005/8/layout/hList1"/>
    <dgm:cxn modelId="{A37C5AC5-4CC0-4638-A65A-280974CD54D9}" type="presParOf" srcId="{E2E8F0FF-2562-411A-AEBD-32131929444C}" destId="{00CE47B6-B023-4B8B-9908-3FA50864829F}" srcOrd="5" destOrd="0" presId="urn:microsoft.com/office/officeart/2005/8/layout/hList1"/>
    <dgm:cxn modelId="{4C2129FF-52F0-46BE-A8FD-49B302A16B2E}" type="presParOf" srcId="{E2E8F0FF-2562-411A-AEBD-32131929444C}" destId="{EB537E39-DA26-4699-AF84-94C94096DDA9}" srcOrd="6" destOrd="0" presId="urn:microsoft.com/office/officeart/2005/8/layout/hList1"/>
    <dgm:cxn modelId="{9A627AA8-FCD1-458E-B73F-82DB549D7EA2}" type="presParOf" srcId="{EB537E39-DA26-4699-AF84-94C94096DDA9}" destId="{79AA2380-6C09-4C3E-A320-87D02EF11B92}" srcOrd="0" destOrd="0" presId="urn:microsoft.com/office/officeart/2005/8/layout/hList1"/>
    <dgm:cxn modelId="{FC08A935-375F-4C2C-804E-B8FBDECF6897}" type="presParOf" srcId="{EB537E39-DA26-4699-AF84-94C94096DDA9}" destId="{569DA3D3-C2E5-4089-A6F0-CF7A0DE5293E}" srcOrd="1" destOrd="0" presId="urn:microsoft.com/office/officeart/2005/8/layout/h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0FC455-43B1-44C0-9DFE-1489BC6B9100}" type="doc">
      <dgm:prSet loTypeId="urn:microsoft.com/office/officeart/2005/8/layout/pyramid1" loCatId="pyramid" qsTypeId="urn:microsoft.com/office/officeart/2005/8/quickstyle/3d3" qsCatId="3D" csTypeId="urn:microsoft.com/office/officeart/2005/8/colors/colorful4" csCatId="colorful" phldr="1"/>
      <dgm:spPr/>
    </dgm:pt>
    <dgm:pt modelId="{583E8FBA-9AC9-4868-9497-9141519AC4B9}">
      <dgm:prSet phldrT="[Text]" custT="1"/>
      <dgm:spPr>
        <a:solidFill>
          <a:schemeClr val="accent5">
            <a:lumMod val="20000"/>
            <a:lumOff val="80000"/>
          </a:schemeClr>
        </a:solidFill>
      </dgm:spPr>
      <dgm:t>
        <a:bodyPr/>
        <a:lstStyle/>
        <a:p>
          <a:r>
            <a:rPr lang="en-US" sz="1800" dirty="0"/>
            <a:t> </a:t>
          </a:r>
        </a:p>
        <a:p>
          <a:endParaRPr lang="en-US" sz="1800" dirty="0"/>
        </a:p>
        <a:p>
          <a:r>
            <a:rPr lang="en-US" sz="1200" b="1" dirty="0">
              <a:solidFill>
                <a:schemeClr val="accent1">
                  <a:lumMod val="50000"/>
                </a:schemeClr>
              </a:solidFill>
            </a:rPr>
            <a:t>Enterprise</a:t>
          </a:r>
        </a:p>
      </dgm:t>
    </dgm:pt>
    <dgm:pt modelId="{E3DF0261-469F-4066-AA31-97DF120A1D98}" type="parTrans" cxnId="{7023E4AA-C3FD-4B76-A5C3-2A57D1BD86E6}">
      <dgm:prSet/>
      <dgm:spPr/>
      <dgm:t>
        <a:bodyPr/>
        <a:lstStyle/>
        <a:p>
          <a:endParaRPr lang="en-US"/>
        </a:p>
      </dgm:t>
    </dgm:pt>
    <dgm:pt modelId="{2FF6E0BB-47FD-475E-B0E9-9723D2225A92}" type="sibTrans" cxnId="{7023E4AA-C3FD-4B76-A5C3-2A57D1BD86E6}">
      <dgm:prSet/>
      <dgm:spPr/>
      <dgm:t>
        <a:bodyPr/>
        <a:lstStyle/>
        <a:p>
          <a:endParaRPr lang="en-US"/>
        </a:p>
      </dgm:t>
    </dgm:pt>
    <dgm:pt modelId="{B0A29C9D-2573-40E2-9840-A22551040EFB}">
      <dgm:prSet phldrT="[Text]" custT="1"/>
      <dgm:spPr>
        <a:solidFill>
          <a:schemeClr val="accent5">
            <a:lumMod val="40000"/>
            <a:lumOff val="60000"/>
          </a:schemeClr>
        </a:solidFill>
      </dgm:spPr>
      <dgm:t>
        <a:bodyPr/>
        <a:lstStyle/>
        <a:p>
          <a:r>
            <a:rPr lang="en-US" sz="2400" dirty="0"/>
            <a:t> </a:t>
          </a:r>
          <a:r>
            <a:rPr lang="en-US" sz="1200" b="1" dirty="0">
              <a:solidFill>
                <a:schemeClr val="accent1">
                  <a:lumMod val="50000"/>
                </a:schemeClr>
              </a:solidFill>
            </a:rPr>
            <a:t>Corporate</a:t>
          </a:r>
        </a:p>
      </dgm:t>
    </dgm:pt>
    <dgm:pt modelId="{45BD3E10-D3D0-412A-8CE2-EFBA698FABE5}" type="parTrans" cxnId="{31DD15A5-9498-479C-90F4-0ED6BB03E99D}">
      <dgm:prSet/>
      <dgm:spPr/>
      <dgm:t>
        <a:bodyPr/>
        <a:lstStyle/>
        <a:p>
          <a:endParaRPr lang="en-US"/>
        </a:p>
      </dgm:t>
    </dgm:pt>
    <dgm:pt modelId="{305F519C-1934-484E-8B27-67797F98875A}" type="sibTrans" cxnId="{31DD15A5-9498-479C-90F4-0ED6BB03E99D}">
      <dgm:prSet/>
      <dgm:spPr/>
      <dgm:t>
        <a:bodyPr/>
        <a:lstStyle/>
        <a:p>
          <a:endParaRPr lang="en-US"/>
        </a:p>
      </dgm:t>
    </dgm:pt>
    <dgm:pt modelId="{954DAD75-6A6C-487D-8095-FF1F23BE3C2D}">
      <dgm:prSet phldrT="[Text]" custT="1"/>
      <dgm:spPr>
        <a:solidFill>
          <a:schemeClr val="accent5">
            <a:lumMod val="60000"/>
            <a:lumOff val="40000"/>
          </a:schemeClr>
        </a:solidFill>
      </dgm:spPr>
      <dgm:t>
        <a:bodyPr/>
        <a:lstStyle/>
        <a:p>
          <a:r>
            <a:rPr lang="en-US" sz="3300" b="1" dirty="0"/>
            <a:t> </a:t>
          </a:r>
          <a:r>
            <a:rPr lang="en-US" sz="1200" b="1" dirty="0">
              <a:solidFill>
                <a:schemeClr val="bg1"/>
              </a:solidFill>
            </a:rPr>
            <a:t>Midmarket</a:t>
          </a:r>
        </a:p>
      </dgm:t>
    </dgm:pt>
    <dgm:pt modelId="{F9E5EF53-5DFA-464F-82F9-4BF14FC16377}" type="parTrans" cxnId="{927805F0-4DB6-45DF-8174-EB8FC208138D}">
      <dgm:prSet/>
      <dgm:spPr/>
      <dgm:t>
        <a:bodyPr/>
        <a:lstStyle/>
        <a:p>
          <a:endParaRPr lang="en-US"/>
        </a:p>
      </dgm:t>
    </dgm:pt>
    <dgm:pt modelId="{78693D3E-7ED5-4D14-8E52-5D5AFE4B17B1}" type="sibTrans" cxnId="{927805F0-4DB6-45DF-8174-EB8FC208138D}">
      <dgm:prSet/>
      <dgm:spPr/>
      <dgm:t>
        <a:bodyPr/>
        <a:lstStyle/>
        <a:p>
          <a:endParaRPr lang="en-US"/>
        </a:p>
      </dgm:t>
    </dgm:pt>
    <dgm:pt modelId="{E686E416-35A5-4D05-9768-F1069375C8D3}">
      <dgm:prSet phldrT="[Text]" custT="1"/>
      <dgm:spPr>
        <a:solidFill>
          <a:schemeClr val="accent5">
            <a:lumMod val="75000"/>
          </a:schemeClr>
        </a:solidFill>
      </dgm:spPr>
      <dgm:t>
        <a:bodyPr/>
        <a:lstStyle/>
        <a:p>
          <a:r>
            <a:rPr lang="en-US" sz="6500" b="1" dirty="0"/>
            <a:t> </a:t>
          </a:r>
          <a:r>
            <a:rPr lang="en-US" sz="1200" b="1" dirty="0">
              <a:solidFill>
                <a:schemeClr val="bg1"/>
              </a:solidFill>
            </a:rPr>
            <a:t>Small</a:t>
          </a:r>
        </a:p>
      </dgm:t>
    </dgm:pt>
    <dgm:pt modelId="{D69AB63A-F944-444B-98BC-CF4D404F6D6D}" type="parTrans" cxnId="{F786E670-2FF3-4A3B-B15F-538299BA9FB3}">
      <dgm:prSet/>
      <dgm:spPr/>
      <dgm:t>
        <a:bodyPr/>
        <a:lstStyle/>
        <a:p>
          <a:endParaRPr lang="en-US"/>
        </a:p>
      </dgm:t>
    </dgm:pt>
    <dgm:pt modelId="{9736ACE3-5CEF-404F-B392-1E34E8D1B187}" type="sibTrans" cxnId="{F786E670-2FF3-4A3B-B15F-538299BA9FB3}">
      <dgm:prSet/>
      <dgm:spPr/>
      <dgm:t>
        <a:bodyPr/>
        <a:lstStyle/>
        <a:p>
          <a:endParaRPr lang="en-US"/>
        </a:p>
      </dgm:t>
    </dgm:pt>
    <dgm:pt modelId="{0CABAFCF-DE9D-4897-BF9D-9737134BE429}" type="pres">
      <dgm:prSet presAssocID="{040FC455-43B1-44C0-9DFE-1489BC6B9100}" presName="Name0" presStyleCnt="0">
        <dgm:presLayoutVars>
          <dgm:dir/>
          <dgm:animLvl val="lvl"/>
          <dgm:resizeHandles val="exact"/>
        </dgm:presLayoutVars>
      </dgm:prSet>
      <dgm:spPr/>
    </dgm:pt>
    <dgm:pt modelId="{F644CF5D-CA31-4820-96B1-44DB8437FD3F}" type="pres">
      <dgm:prSet presAssocID="{583E8FBA-9AC9-4868-9497-9141519AC4B9}" presName="Name8" presStyleCnt="0"/>
      <dgm:spPr/>
    </dgm:pt>
    <dgm:pt modelId="{ED4AEA18-C672-48CA-8683-EAA3C1948131}" type="pres">
      <dgm:prSet presAssocID="{583E8FBA-9AC9-4868-9497-9141519AC4B9}" presName="level" presStyleLbl="node1" presStyleIdx="0" presStyleCnt="4">
        <dgm:presLayoutVars>
          <dgm:chMax val="1"/>
          <dgm:bulletEnabled val="1"/>
        </dgm:presLayoutVars>
      </dgm:prSet>
      <dgm:spPr/>
    </dgm:pt>
    <dgm:pt modelId="{A8C2F3E1-A045-4AEF-9089-7337C577EF29}" type="pres">
      <dgm:prSet presAssocID="{583E8FBA-9AC9-4868-9497-9141519AC4B9}" presName="levelTx" presStyleLbl="revTx" presStyleIdx="0" presStyleCnt="0">
        <dgm:presLayoutVars>
          <dgm:chMax val="1"/>
          <dgm:bulletEnabled val="1"/>
        </dgm:presLayoutVars>
      </dgm:prSet>
      <dgm:spPr/>
    </dgm:pt>
    <dgm:pt modelId="{605C65CB-D74A-41AD-9A51-21F780DE67D6}" type="pres">
      <dgm:prSet presAssocID="{B0A29C9D-2573-40E2-9840-A22551040EFB}" presName="Name8" presStyleCnt="0"/>
      <dgm:spPr/>
    </dgm:pt>
    <dgm:pt modelId="{5C347702-2BE1-4840-92D9-19DC282D49A7}" type="pres">
      <dgm:prSet presAssocID="{B0A29C9D-2573-40E2-9840-A22551040EFB}" presName="level" presStyleLbl="node1" presStyleIdx="1" presStyleCnt="4">
        <dgm:presLayoutVars>
          <dgm:chMax val="1"/>
          <dgm:bulletEnabled val="1"/>
        </dgm:presLayoutVars>
      </dgm:prSet>
      <dgm:spPr/>
    </dgm:pt>
    <dgm:pt modelId="{32BCB783-EA01-4F27-BF98-5A59123F4376}" type="pres">
      <dgm:prSet presAssocID="{B0A29C9D-2573-40E2-9840-A22551040EFB}" presName="levelTx" presStyleLbl="revTx" presStyleIdx="0" presStyleCnt="0">
        <dgm:presLayoutVars>
          <dgm:chMax val="1"/>
          <dgm:bulletEnabled val="1"/>
        </dgm:presLayoutVars>
      </dgm:prSet>
      <dgm:spPr/>
    </dgm:pt>
    <dgm:pt modelId="{6763D137-4D9B-415A-9150-E90287CDFCAD}" type="pres">
      <dgm:prSet presAssocID="{954DAD75-6A6C-487D-8095-FF1F23BE3C2D}" presName="Name8" presStyleCnt="0"/>
      <dgm:spPr/>
    </dgm:pt>
    <dgm:pt modelId="{491D18FC-171A-4CE3-99EE-58468FB718B8}" type="pres">
      <dgm:prSet presAssocID="{954DAD75-6A6C-487D-8095-FF1F23BE3C2D}" presName="level" presStyleLbl="node1" presStyleIdx="2" presStyleCnt="4">
        <dgm:presLayoutVars>
          <dgm:chMax val="1"/>
          <dgm:bulletEnabled val="1"/>
        </dgm:presLayoutVars>
      </dgm:prSet>
      <dgm:spPr/>
    </dgm:pt>
    <dgm:pt modelId="{4AF05873-C6F1-4087-A675-6AC316BFD0DA}" type="pres">
      <dgm:prSet presAssocID="{954DAD75-6A6C-487D-8095-FF1F23BE3C2D}" presName="levelTx" presStyleLbl="revTx" presStyleIdx="0" presStyleCnt="0">
        <dgm:presLayoutVars>
          <dgm:chMax val="1"/>
          <dgm:bulletEnabled val="1"/>
        </dgm:presLayoutVars>
      </dgm:prSet>
      <dgm:spPr/>
    </dgm:pt>
    <dgm:pt modelId="{1D150D06-D1BF-4502-AB7F-8A126BAE004A}" type="pres">
      <dgm:prSet presAssocID="{E686E416-35A5-4D05-9768-F1069375C8D3}" presName="Name8" presStyleCnt="0"/>
      <dgm:spPr/>
    </dgm:pt>
    <dgm:pt modelId="{20F97D72-4649-4649-9A31-8B358F357FE8}" type="pres">
      <dgm:prSet presAssocID="{E686E416-35A5-4D05-9768-F1069375C8D3}" presName="level" presStyleLbl="node1" presStyleIdx="3" presStyleCnt="4">
        <dgm:presLayoutVars>
          <dgm:chMax val="1"/>
          <dgm:bulletEnabled val="1"/>
        </dgm:presLayoutVars>
      </dgm:prSet>
      <dgm:spPr/>
    </dgm:pt>
    <dgm:pt modelId="{2273C584-9219-4CAD-A512-4D55A9F302B8}" type="pres">
      <dgm:prSet presAssocID="{E686E416-35A5-4D05-9768-F1069375C8D3}" presName="levelTx" presStyleLbl="revTx" presStyleIdx="0" presStyleCnt="0">
        <dgm:presLayoutVars>
          <dgm:chMax val="1"/>
          <dgm:bulletEnabled val="1"/>
        </dgm:presLayoutVars>
      </dgm:prSet>
      <dgm:spPr/>
    </dgm:pt>
  </dgm:ptLst>
  <dgm:cxnLst>
    <dgm:cxn modelId="{456E720D-2274-47B1-8233-3BE3142542F1}" type="presOf" srcId="{B0A29C9D-2573-40E2-9840-A22551040EFB}" destId="{32BCB783-EA01-4F27-BF98-5A59123F4376}" srcOrd="1" destOrd="0" presId="urn:microsoft.com/office/officeart/2005/8/layout/pyramid1"/>
    <dgm:cxn modelId="{DD98B41B-F607-4214-92D2-0C72BB47F193}" type="presOf" srcId="{040FC455-43B1-44C0-9DFE-1489BC6B9100}" destId="{0CABAFCF-DE9D-4897-BF9D-9737134BE429}" srcOrd="0" destOrd="0" presId="urn:microsoft.com/office/officeart/2005/8/layout/pyramid1"/>
    <dgm:cxn modelId="{60D51F1E-FAF0-49EB-88CA-34AC01F8E719}" type="presOf" srcId="{954DAD75-6A6C-487D-8095-FF1F23BE3C2D}" destId="{4AF05873-C6F1-4087-A675-6AC316BFD0DA}" srcOrd="1" destOrd="0" presId="urn:microsoft.com/office/officeart/2005/8/layout/pyramid1"/>
    <dgm:cxn modelId="{294C8360-475F-49FD-9525-992D810933CA}" type="presOf" srcId="{583E8FBA-9AC9-4868-9497-9141519AC4B9}" destId="{A8C2F3E1-A045-4AEF-9089-7337C577EF29}" srcOrd="1" destOrd="0" presId="urn:microsoft.com/office/officeart/2005/8/layout/pyramid1"/>
    <dgm:cxn modelId="{05F0DC6F-E4E1-4890-AD5B-6ADA26A5B9E6}" type="presOf" srcId="{954DAD75-6A6C-487D-8095-FF1F23BE3C2D}" destId="{491D18FC-171A-4CE3-99EE-58468FB718B8}" srcOrd="0" destOrd="0" presId="urn:microsoft.com/office/officeart/2005/8/layout/pyramid1"/>
    <dgm:cxn modelId="{F786E670-2FF3-4A3B-B15F-538299BA9FB3}" srcId="{040FC455-43B1-44C0-9DFE-1489BC6B9100}" destId="{E686E416-35A5-4D05-9768-F1069375C8D3}" srcOrd="3" destOrd="0" parTransId="{D69AB63A-F944-444B-98BC-CF4D404F6D6D}" sibTransId="{9736ACE3-5CEF-404F-B392-1E34E8D1B187}"/>
    <dgm:cxn modelId="{A94C0083-457B-4D80-BB5A-F40B6324B1E4}" type="presOf" srcId="{583E8FBA-9AC9-4868-9497-9141519AC4B9}" destId="{ED4AEA18-C672-48CA-8683-EAA3C1948131}" srcOrd="0" destOrd="0" presId="urn:microsoft.com/office/officeart/2005/8/layout/pyramid1"/>
    <dgm:cxn modelId="{31DD15A5-9498-479C-90F4-0ED6BB03E99D}" srcId="{040FC455-43B1-44C0-9DFE-1489BC6B9100}" destId="{B0A29C9D-2573-40E2-9840-A22551040EFB}" srcOrd="1" destOrd="0" parTransId="{45BD3E10-D3D0-412A-8CE2-EFBA698FABE5}" sibTransId="{305F519C-1934-484E-8B27-67797F98875A}"/>
    <dgm:cxn modelId="{CD8883A6-6C76-4B64-B1AD-91A9CE91AAEF}" type="presOf" srcId="{E686E416-35A5-4D05-9768-F1069375C8D3}" destId="{2273C584-9219-4CAD-A512-4D55A9F302B8}" srcOrd="1" destOrd="0" presId="urn:microsoft.com/office/officeart/2005/8/layout/pyramid1"/>
    <dgm:cxn modelId="{7023E4AA-C3FD-4B76-A5C3-2A57D1BD86E6}" srcId="{040FC455-43B1-44C0-9DFE-1489BC6B9100}" destId="{583E8FBA-9AC9-4868-9497-9141519AC4B9}" srcOrd="0" destOrd="0" parTransId="{E3DF0261-469F-4066-AA31-97DF120A1D98}" sibTransId="{2FF6E0BB-47FD-475E-B0E9-9723D2225A92}"/>
    <dgm:cxn modelId="{7570ABCE-B0A2-4CDA-9FFC-DEB1529A06CB}" type="presOf" srcId="{E686E416-35A5-4D05-9768-F1069375C8D3}" destId="{20F97D72-4649-4649-9A31-8B358F357FE8}" srcOrd="0" destOrd="0" presId="urn:microsoft.com/office/officeart/2005/8/layout/pyramid1"/>
    <dgm:cxn modelId="{6377DAE5-5E56-419C-AA98-E9BFE6E76004}" type="presOf" srcId="{B0A29C9D-2573-40E2-9840-A22551040EFB}" destId="{5C347702-2BE1-4840-92D9-19DC282D49A7}" srcOrd="0" destOrd="0" presId="urn:microsoft.com/office/officeart/2005/8/layout/pyramid1"/>
    <dgm:cxn modelId="{927805F0-4DB6-45DF-8174-EB8FC208138D}" srcId="{040FC455-43B1-44C0-9DFE-1489BC6B9100}" destId="{954DAD75-6A6C-487D-8095-FF1F23BE3C2D}" srcOrd="2" destOrd="0" parTransId="{F9E5EF53-5DFA-464F-82F9-4BF14FC16377}" sibTransId="{78693D3E-7ED5-4D14-8E52-5D5AFE4B17B1}"/>
    <dgm:cxn modelId="{89FC235D-92C3-4BF3-BC6B-C63868EB7126}" type="presParOf" srcId="{0CABAFCF-DE9D-4897-BF9D-9737134BE429}" destId="{F644CF5D-CA31-4820-96B1-44DB8437FD3F}" srcOrd="0" destOrd="0" presId="urn:microsoft.com/office/officeart/2005/8/layout/pyramid1"/>
    <dgm:cxn modelId="{707FC241-3A6B-4E5C-96AC-11B6968BD754}" type="presParOf" srcId="{F644CF5D-CA31-4820-96B1-44DB8437FD3F}" destId="{ED4AEA18-C672-48CA-8683-EAA3C1948131}" srcOrd="0" destOrd="0" presId="urn:microsoft.com/office/officeart/2005/8/layout/pyramid1"/>
    <dgm:cxn modelId="{F4CAEB58-D846-4825-9D67-B73E381EF84E}" type="presParOf" srcId="{F644CF5D-CA31-4820-96B1-44DB8437FD3F}" destId="{A8C2F3E1-A045-4AEF-9089-7337C577EF29}" srcOrd="1" destOrd="0" presId="urn:microsoft.com/office/officeart/2005/8/layout/pyramid1"/>
    <dgm:cxn modelId="{44B70A4C-6BFA-42DE-BC7D-E00B53002EFA}" type="presParOf" srcId="{0CABAFCF-DE9D-4897-BF9D-9737134BE429}" destId="{605C65CB-D74A-41AD-9A51-21F780DE67D6}" srcOrd="1" destOrd="0" presId="urn:microsoft.com/office/officeart/2005/8/layout/pyramid1"/>
    <dgm:cxn modelId="{1AC4ED71-0A84-44C3-8C5F-DA97B6735081}" type="presParOf" srcId="{605C65CB-D74A-41AD-9A51-21F780DE67D6}" destId="{5C347702-2BE1-4840-92D9-19DC282D49A7}" srcOrd="0" destOrd="0" presId="urn:microsoft.com/office/officeart/2005/8/layout/pyramid1"/>
    <dgm:cxn modelId="{E03B88D7-7FF4-4F23-A43C-23DB62E67BA7}" type="presParOf" srcId="{605C65CB-D74A-41AD-9A51-21F780DE67D6}" destId="{32BCB783-EA01-4F27-BF98-5A59123F4376}" srcOrd="1" destOrd="0" presId="urn:microsoft.com/office/officeart/2005/8/layout/pyramid1"/>
    <dgm:cxn modelId="{DB6924D9-2BF5-4414-9F65-F2D6047C8C32}" type="presParOf" srcId="{0CABAFCF-DE9D-4897-BF9D-9737134BE429}" destId="{6763D137-4D9B-415A-9150-E90287CDFCAD}" srcOrd="2" destOrd="0" presId="urn:microsoft.com/office/officeart/2005/8/layout/pyramid1"/>
    <dgm:cxn modelId="{C6C8D232-6F22-4B99-8809-38FB2BEFD253}" type="presParOf" srcId="{6763D137-4D9B-415A-9150-E90287CDFCAD}" destId="{491D18FC-171A-4CE3-99EE-58468FB718B8}" srcOrd="0" destOrd="0" presId="urn:microsoft.com/office/officeart/2005/8/layout/pyramid1"/>
    <dgm:cxn modelId="{5B2BDB98-A24E-40DA-B7BF-9596212FBA6B}" type="presParOf" srcId="{6763D137-4D9B-415A-9150-E90287CDFCAD}" destId="{4AF05873-C6F1-4087-A675-6AC316BFD0DA}" srcOrd="1" destOrd="0" presId="urn:microsoft.com/office/officeart/2005/8/layout/pyramid1"/>
    <dgm:cxn modelId="{8140E6C0-B499-485E-ABD8-4C06F3826700}" type="presParOf" srcId="{0CABAFCF-DE9D-4897-BF9D-9737134BE429}" destId="{1D150D06-D1BF-4502-AB7F-8A126BAE004A}" srcOrd="3" destOrd="0" presId="urn:microsoft.com/office/officeart/2005/8/layout/pyramid1"/>
    <dgm:cxn modelId="{E2B5F859-C5B8-4544-A7E4-0F4453AD6065}" type="presParOf" srcId="{1D150D06-D1BF-4502-AB7F-8A126BAE004A}" destId="{20F97D72-4649-4649-9A31-8B358F357FE8}" srcOrd="0" destOrd="0" presId="urn:microsoft.com/office/officeart/2005/8/layout/pyramid1"/>
    <dgm:cxn modelId="{99528D7D-00D6-4E86-AFC8-45597F75FE68}" type="presParOf" srcId="{1D150D06-D1BF-4502-AB7F-8A126BAE004A}" destId="{2273C584-9219-4CAD-A512-4D55A9F302B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248F90D-A668-45F9-B405-84A5B7BD381A}"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9B0F8AF6-8C51-46FB-9C8F-72AFA8AA7616}">
      <dgm:prSet phldrT="[Text]"/>
      <dgm:spPr>
        <a:ln>
          <a:noFill/>
        </a:ln>
      </dgm:spPr>
      <dgm:t>
        <a:bodyPr/>
        <a:lstStyle/>
        <a:p>
          <a:r>
            <a:rPr lang="en-US" dirty="0"/>
            <a:t>Time</a:t>
          </a:r>
        </a:p>
      </dgm:t>
    </dgm:pt>
    <dgm:pt modelId="{7E9435B5-169B-4DAF-BECF-35B3B2D60AE6}" type="parTrans" cxnId="{A310DFFA-AE66-4556-83BD-563641AB5462}">
      <dgm:prSet/>
      <dgm:spPr/>
      <dgm:t>
        <a:bodyPr/>
        <a:lstStyle/>
        <a:p>
          <a:endParaRPr lang="en-US"/>
        </a:p>
      </dgm:t>
    </dgm:pt>
    <dgm:pt modelId="{5F797C3A-8EA0-482B-AF0C-31D3C3DE67E9}" type="sibTrans" cxnId="{A310DFFA-AE66-4556-83BD-563641AB5462}">
      <dgm:prSet/>
      <dgm:spPr/>
      <dgm:t>
        <a:bodyPr/>
        <a:lstStyle/>
        <a:p>
          <a:endParaRPr lang="en-US"/>
        </a:p>
      </dgm:t>
    </dgm:pt>
    <dgm:pt modelId="{1A7E014C-D612-4437-93A3-FA7CCB8A1240}">
      <dgm:prSet phldrT="[Text]"/>
      <dgm:spPr>
        <a:ln>
          <a:noFill/>
        </a:ln>
      </dgm:spPr>
      <dgm:t>
        <a:bodyPr/>
        <a:lstStyle/>
        <a:p>
          <a:r>
            <a:rPr lang="en-US" dirty="0"/>
            <a:t>Resources</a:t>
          </a:r>
        </a:p>
      </dgm:t>
    </dgm:pt>
    <dgm:pt modelId="{1D5A1239-346F-4671-8EAC-A7DFC9AC8317}" type="parTrans" cxnId="{1C12FADC-72DC-416D-9EE6-601940C98A8D}">
      <dgm:prSet/>
      <dgm:spPr/>
      <dgm:t>
        <a:bodyPr/>
        <a:lstStyle/>
        <a:p>
          <a:endParaRPr lang="en-US"/>
        </a:p>
      </dgm:t>
    </dgm:pt>
    <dgm:pt modelId="{46B41E4B-2835-4C2C-8DCC-A577A75CAB28}" type="sibTrans" cxnId="{1C12FADC-72DC-416D-9EE6-601940C98A8D}">
      <dgm:prSet/>
      <dgm:spPr/>
      <dgm:t>
        <a:bodyPr/>
        <a:lstStyle/>
        <a:p>
          <a:endParaRPr lang="en-US"/>
        </a:p>
      </dgm:t>
    </dgm:pt>
    <dgm:pt modelId="{33FDAD6C-2B73-4F66-94DF-E77CE8457C16}">
      <dgm:prSet phldrT="[Text]"/>
      <dgm:spPr>
        <a:ln>
          <a:noFill/>
        </a:ln>
      </dgm:spPr>
      <dgm:t>
        <a:bodyPr/>
        <a:lstStyle/>
        <a:p>
          <a:r>
            <a:rPr lang="en-US" dirty="0"/>
            <a:t>Cost</a:t>
          </a:r>
        </a:p>
      </dgm:t>
    </dgm:pt>
    <dgm:pt modelId="{03BB2756-EFD5-452E-8199-635CC84B7204}" type="parTrans" cxnId="{3FC1F65D-B1CF-4473-A705-15D764F94BC6}">
      <dgm:prSet/>
      <dgm:spPr/>
      <dgm:t>
        <a:bodyPr/>
        <a:lstStyle/>
        <a:p>
          <a:endParaRPr lang="en-US"/>
        </a:p>
      </dgm:t>
    </dgm:pt>
    <dgm:pt modelId="{25A55B0A-5B79-4F00-BA45-F3C52277FEF0}" type="sibTrans" cxnId="{3FC1F65D-B1CF-4473-A705-15D764F94BC6}">
      <dgm:prSet/>
      <dgm:spPr/>
      <dgm:t>
        <a:bodyPr/>
        <a:lstStyle/>
        <a:p>
          <a:endParaRPr lang="en-US"/>
        </a:p>
      </dgm:t>
    </dgm:pt>
    <dgm:pt modelId="{F7B8A712-1E00-45C9-9C7B-2CEFE75A27BC}">
      <dgm:prSet phldrT="[Text]"/>
      <dgm:spPr>
        <a:ln>
          <a:noFill/>
        </a:ln>
      </dgm:spPr>
      <dgm:t>
        <a:bodyPr/>
        <a:lstStyle/>
        <a:p>
          <a:r>
            <a:rPr lang="en-US" dirty="0"/>
            <a:t>Data</a:t>
          </a:r>
        </a:p>
      </dgm:t>
    </dgm:pt>
    <dgm:pt modelId="{C3377455-075A-4E49-AEB9-1E3C88160DDF}" type="parTrans" cxnId="{A654EE70-D16C-4816-B19C-FE50BB14F5C2}">
      <dgm:prSet/>
      <dgm:spPr/>
      <dgm:t>
        <a:bodyPr/>
        <a:lstStyle/>
        <a:p>
          <a:endParaRPr lang="en-US"/>
        </a:p>
      </dgm:t>
    </dgm:pt>
    <dgm:pt modelId="{F045C866-3C7F-4794-94DD-83A956603115}" type="sibTrans" cxnId="{A654EE70-D16C-4816-B19C-FE50BB14F5C2}">
      <dgm:prSet/>
      <dgm:spPr/>
      <dgm:t>
        <a:bodyPr/>
        <a:lstStyle/>
        <a:p>
          <a:endParaRPr lang="en-US"/>
        </a:p>
      </dgm:t>
    </dgm:pt>
    <dgm:pt modelId="{4B38123A-B052-4B0E-9B59-319240778E33}">
      <dgm:prSet phldrT="[Text]"/>
      <dgm:spPr>
        <a:ln>
          <a:noFill/>
        </a:ln>
      </dgm:spPr>
      <dgm:t>
        <a:bodyPr/>
        <a:lstStyle/>
        <a:p>
          <a:r>
            <a:rPr lang="en-US" dirty="0"/>
            <a:t>Maintenance</a:t>
          </a:r>
        </a:p>
      </dgm:t>
    </dgm:pt>
    <dgm:pt modelId="{1F795697-765B-4C58-B568-9D174491DC2B}" type="parTrans" cxnId="{C5F93BB4-3F79-40E4-9333-14F0BE2916B3}">
      <dgm:prSet/>
      <dgm:spPr/>
      <dgm:t>
        <a:bodyPr/>
        <a:lstStyle/>
        <a:p>
          <a:endParaRPr lang="en-US"/>
        </a:p>
      </dgm:t>
    </dgm:pt>
    <dgm:pt modelId="{CF4825E9-F9C4-440D-8D64-3364F6AD39C1}" type="sibTrans" cxnId="{C5F93BB4-3F79-40E4-9333-14F0BE2916B3}">
      <dgm:prSet/>
      <dgm:spPr/>
      <dgm:t>
        <a:bodyPr/>
        <a:lstStyle/>
        <a:p>
          <a:endParaRPr lang="en-US"/>
        </a:p>
      </dgm:t>
    </dgm:pt>
    <dgm:pt modelId="{362F88A3-603E-4612-8446-13FD52055A2F}" type="pres">
      <dgm:prSet presAssocID="{9248F90D-A668-45F9-B405-84A5B7BD381A}" presName="Name0" presStyleCnt="0">
        <dgm:presLayoutVars>
          <dgm:chMax val="11"/>
          <dgm:chPref val="11"/>
          <dgm:dir/>
          <dgm:resizeHandles/>
        </dgm:presLayoutVars>
      </dgm:prSet>
      <dgm:spPr/>
    </dgm:pt>
    <dgm:pt modelId="{5998D4AA-7038-48E8-BB2A-A0B06DAFB2E2}" type="pres">
      <dgm:prSet presAssocID="{4B38123A-B052-4B0E-9B59-319240778E33}" presName="Accent5" presStyleCnt="0"/>
      <dgm:spPr/>
    </dgm:pt>
    <dgm:pt modelId="{B7376E8C-7E7D-47B0-8F11-676B5BB6D2EA}" type="pres">
      <dgm:prSet presAssocID="{4B38123A-B052-4B0E-9B59-319240778E33}" presName="Accent" presStyleLbl="node1" presStyleIdx="0" presStyleCnt="5"/>
      <dgm:spPr>
        <a:xfrm>
          <a:off x="9153640"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gm:spPr>
    </dgm:pt>
    <dgm:pt modelId="{6C0D6E17-2514-48A2-A4A8-12AF2F2DE9F5}" type="pres">
      <dgm:prSet presAssocID="{4B38123A-B052-4B0E-9B59-319240778E33}" presName="ParentBackground5" presStyleCnt="0"/>
      <dgm:spPr/>
    </dgm:pt>
    <dgm:pt modelId="{BCC3F3FF-56C8-4AF8-AE7B-69804C910E0D}" type="pres">
      <dgm:prSet presAssocID="{4B38123A-B052-4B0E-9B59-319240778E33}" presName="ParentBackground" presStyleLbl="fgAcc1" presStyleIdx="0" presStyleCnt="5"/>
      <dgm:spPr/>
    </dgm:pt>
    <dgm:pt modelId="{7BF0AD3E-811A-45E1-8E26-81ABB146C184}" type="pres">
      <dgm:prSet presAssocID="{4B38123A-B052-4B0E-9B59-319240778E33}" presName="Parent5" presStyleLbl="revTx" presStyleIdx="0" presStyleCnt="0">
        <dgm:presLayoutVars>
          <dgm:chMax val="1"/>
          <dgm:chPref val="1"/>
          <dgm:bulletEnabled val="1"/>
        </dgm:presLayoutVars>
      </dgm:prSet>
      <dgm:spPr/>
    </dgm:pt>
    <dgm:pt modelId="{30B94B7A-C368-40CC-98C5-6A7BA01765EB}" type="pres">
      <dgm:prSet presAssocID="{F7B8A712-1E00-45C9-9C7B-2CEFE75A27BC}" presName="Accent4" presStyleCnt="0"/>
      <dgm:spPr/>
    </dgm:pt>
    <dgm:pt modelId="{43FFC5F6-CF74-44EF-9F07-B7D2F3186D34}" type="pres">
      <dgm:prSet presAssocID="{F7B8A712-1E00-45C9-9C7B-2CEFE75A27BC}" presName="Accent" presStyleLbl="node1" presStyleIdx="1" presStyleCnt="5"/>
      <dgm:spPr>
        <a:xfrm rot="2700000">
          <a:off x="7230838"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BF99C5EA-59A7-44DF-9CB3-917C41D36BB7}" type="pres">
      <dgm:prSet presAssocID="{F7B8A712-1E00-45C9-9C7B-2CEFE75A27BC}" presName="ParentBackground4" presStyleCnt="0"/>
      <dgm:spPr/>
    </dgm:pt>
    <dgm:pt modelId="{9E594069-B8D6-4718-BE17-E17DD4A29607}" type="pres">
      <dgm:prSet presAssocID="{F7B8A712-1E00-45C9-9C7B-2CEFE75A27BC}" presName="ParentBackground" presStyleLbl="fgAcc1" presStyleIdx="1" presStyleCnt="5"/>
      <dgm:spPr/>
    </dgm:pt>
    <dgm:pt modelId="{EB5698B4-D078-4DF1-B8EE-95A96DE3C32C}" type="pres">
      <dgm:prSet presAssocID="{F7B8A712-1E00-45C9-9C7B-2CEFE75A27BC}" presName="Parent4" presStyleLbl="revTx" presStyleIdx="0" presStyleCnt="0">
        <dgm:presLayoutVars>
          <dgm:chMax val="1"/>
          <dgm:chPref val="1"/>
          <dgm:bulletEnabled val="1"/>
        </dgm:presLayoutVars>
      </dgm:prSet>
      <dgm:spPr/>
    </dgm:pt>
    <dgm:pt modelId="{9BADC801-C878-4D0A-87E1-6A1232FC86E8}" type="pres">
      <dgm:prSet presAssocID="{33FDAD6C-2B73-4F66-94DF-E77CE8457C16}" presName="Accent3" presStyleCnt="0"/>
      <dgm:spPr/>
    </dgm:pt>
    <dgm:pt modelId="{EE81E49E-E3D2-4977-95A7-EB0EC6C3DFFE}" type="pres">
      <dgm:prSet presAssocID="{33FDAD6C-2B73-4F66-94DF-E77CE8457C16}" presName="Accent" presStyleLbl="node1" presStyleIdx="2" presStyleCnt="5"/>
      <dgm:spPr>
        <a:xfrm rot="2700000">
          <a:off x="530990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A99A30FC-074D-4C9A-8CFB-9968E62BB149}" type="pres">
      <dgm:prSet presAssocID="{33FDAD6C-2B73-4F66-94DF-E77CE8457C16}" presName="ParentBackground3" presStyleCnt="0"/>
      <dgm:spPr/>
    </dgm:pt>
    <dgm:pt modelId="{5A1FA031-07B5-4F83-8F96-79E3480793B6}" type="pres">
      <dgm:prSet presAssocID="{33FDAD6C-2B73-4F66-94DF-E77CE8457C16}" presName="ParentBackground" presStyleLbl="fgAcc1" presStyleIdx="2" presStyleCnt="5"/>
      <dgm:spPr/>
    </dgm:pt>
    <dgm:pt modelId="{24036FB1-8382-4616-9A6A-9F8E9808D945}" type="pres">
      <dgm:prSet presAssocID="{33FDAD6C-2B73-4F66-94DF-E77CE8457C16}" presName="Parent3" presStyleLbl="revTx" presStyleIdx="0" presStyleCnt="0">
        <dgm:presLayoutVars>
          <dgm:chMax val="1"/>
          <dgm:chPref val="1"/>
          <dgm:bulletEnabled val="1"/>
        </dgm:presLayoutVars>
      </dgm:prSet>
      <dgm:spPr/>
    </dgm:pt>
    <dgm:pt modelId="{F2117BD3-F8C6-4F12-A7AB-CEC8B2C0FD56}" type="pres">
      <dgm:prSet presAssocID="{1A7E014C-D612-4437-93A3-FA7CCB8A1240}" presName="Accent2" presStyleCnt="0"/>
      <dgm:spPr/>
    </dgm:pt>
    <dgm:pt modelId="{8E0BEC49-26B5-452A-AF68-89310487AB8F}" type="pres">
      <dgm:prSet presAssocID="{1A7E014C-D612-4437-93A3-FA7CCB8A1240}" presName="Accent" presStyleLbl="node1" presStyleIdx="3" presStyleCnt="5"/>
      <dgm:spPr>
        <a:xfrm rot="2700000">
          <a:off x="3387987"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gm:spPr>
    </dgm:pt>
    <dgm:pt modelId="{317DC8B2-0E0A-49CC-9886-0807B5B123D0}" type="pres">
      <dgm:prSet presAssocID="{1A7E014C-D612-4437-93A3-FA7CCB8A1240}" presName="ParentBackground2" presStyleCnt="0"/>
      <dgm:spPr/>
    </dgm:pt>
    <dgm:pt modelId="{94EB7DF9-4CCB-4B78-8D1E-D9032D7553EB}" type="pres">
      <dgm:prSet presAssocID="{1A7E014C-D612-4437-93A3-FA7CCB8A1240}" presName="ParentBackground" presStyleLbl="fgAcc1" presStyleIdx="3" presStyleCnt="5"/>
      <dgm:spPr/>
    </dgm:pt>
    <dgm:pt modelId="{229D7A12-61FA-4549-B0D6-AA114CAAFF33}" type="pres">
      <dgm:prSet presAssocID="{1A7E014C-D612-4437-93A3-FA7CCB8A1240}" presName="Parent2" presStyleLbl="revTx" presStyleIdx="0" presStyleCnt="0">
        <dgm:presLayoutVars>
          <dgm:chMax val="1"/>
          <dgm:chPref val="1"/>
          <dgm:bulletEnabled val="1"/>
        </dgm:presLayoutVars>
      </dgm:prSet>
      <dgm:spPr/>
    </dgm:pt>
    <dgm:pt modelId="{C0D2B0DD-9745-404C-AD4E-334EE26160B9}" type="pres">
      <dgm:prSet presAssocID="{9B0F8AF6-8C51-46FB-9C8F-72AFA8AA7616}" presName="Accent1" presStyleCnt="0"/>
      <dgm:spPr/>
    </dgm:pt>
    <dgm:pt modelId="{EB7CFF83-359C-4AE6-87BE-FF43DF04D97A}" type="pres">
      <dgm:prSet presAssocID="{9B0F8AF6-8C51-46FB-9C8F-72AFA8AA7616}" presName="Accent" presStyleLbl="node1" presStyleIdx="4" presStyleCnt="5"/>
      <dgm:spPr>
        <a:solidFill>
          <a:srgbClr val="7030A0"/>
        </a:solidFill>
      </dgm:spPr>
    </dgm:pt>
    <dgm:pt modelId="{2976335C-7B23-462C-88A2-DECD8D91B9A4}" type="pres">
      <dgm:prSet presAssocID="{9B0F8AF6-8C51-46FB-9C8F-72AFA8AA7616}" presName="ParentBackground1" presStyleCnt="0"/>
      <dgm:spPr/>
    </dgm:pt>
    <dgm:pt modelId="{B3444074-E43D-490F-8DED-3DD80A9147DF}" type="pres">
      <dgm:prSet presAssocID="{9B0F8AF6-8C51-46FB-9C8F-72AFA8AA7616}" presName="ParentBackground" presStyleLbl="fgAcc1" presStyleIdx="4" presStyleCnt="5"/>
      <dgm:spPr/>
    </dgm:pt>
    <dgm:pt modelId="{6F01B158-335D-4E61-980F-A687F84F58B1}" type="pres">
      <dgm:prSet presAssocID="{9B0F8AF6-8C51-46FB-9C8F-72AFA8AA7616}" presName="Parent1" presStyleLbl="revTx" presStyleIdx="0" presStyleCnt="0">
        <dgm:presLayoutVars>
          <dgm:chMax val="1"/>
          <dgm:chPref val="1"/>
          <dgm:bulletEnabled val="1"/>
        </dgm:presLayoutVars>
      </dgm:prSet>
      <dgm:spPr/>
    </dgm:pt>
  </dgm:ptLst>
  <dgm:cxnLst>
    <dgm:cxn modelId="{E47D970C-6E46-4C59-BAA2-41AC5E90A680}" type="presOf" srcId="{4B38123A-B052-4B0E-9B59-319240778E33}" destId="{BCC3F3FF-56C8-4AF8-AE7B-69804C910E0D}" srcOrd="0" destOrd="0" presId="urn:microsoft.com/office/officeart/2011/layout/CircleProcess"/>
    <dgm:cxn modelId="{4751802C-5130-490F-9F70-2E2D801A0A5B}" type="presOf" srcId="{F7B8A712-1E00-45C9-9C7B-2CEFE75A27BC}" destId="{9E594069-B8D6-4718-BE17-E17DD4A29607}" srcOrd="0" destOrd="0" presId="urn:microsoft.com/office/officeart/2011/layout/CircleProcess"/>
    <dgm:cxn modelId="{4194485D-D4A4-462B-8D05-B8E0E0C9D03B}" type="presOf" srcId="{33FDAD6C-2B73-4F66-94DF-E77CE8457C16}" destId="{24036FB1-8382-4616-9A6A-9F8E9808D945}" srcOrd="1" destOrd="0" presId="urn:microsoft.com/office/officeart/2011/layout/CircleProcess"/>
    <dgm:cxn modelId="{3FC1F65D-B1CF-4473-A705-15D764F94BC6}" srcId="{9248F90D-A668-45F9-B405-84A5B7BD381A}" destId="{33FDAD6C-2B73-4F66-94DF-E77CE8457C16}" srcOrd="2" destOrd="0" parTransId="{03BB2756-EFD5-452E-8199-635CC84B7204}" sibTransId="{25A55B0A-5B79-4F00-BA45-F3C52277FEF0}"/>
    <dgm:cxn modelId="{4818D346-9FD2-48E5-B3AE-04D8A7FE8FE9}" type="presOf" srcId="{1A7E014C-D612-4437-93A3-FA7CCB8A1240}" destId="{94EB7DF9-4CCB-4B78-8D1E-D9032D7553EB}" srcOrd="0" destOrd="0" presId="urn:microsoft.com/office/officeart/2011/layout/CircleProcess"/>
    <dgm:cxn modelId="{A654EE70-D16C-4816-B19C-FE50BB14F5C2}" srcId="{9248F90D-A668-45F9-B405-84A5B7BD381A}" destId="{F7B8A712-1E00-45C9-9C7B-2CEFE75A27BC}" srcOrd="3" destOrd="0" parTransId="{C3377455-075A-4E49-AEB9-1E3C88160DDF}" sibTransId="{F045C866-3C7F-4794-94DD-83A956603115}"/>
    <dgm:cxn modelId="{3385E67E-069B-4CEA-93CA-4AAD4D2C4F77}" type="presOf" srcId="{F7B8A712-1E00-45C9-9C7B-2CEFE75A27BC}" destId="{EB5698B4-D078-4DF1-B8EE-95A96DE3C32C}" srcOrd="1" destOrd="0" presId="urn:microsoft.com/office/officeart/2011/layout/CircleProcess"/>
    <dgm:cxn modelId="{A3A8AE7F-5E54-4E02-A8DC-314D93983D0B}" type="presOf" srcId="{9B0F8AF6-8C51-46FB-9C8F-72AFA8AA7616}" destId="{B3444074-E43D-490F-8DED-3DD80A9147DF}" srcOrd="0" destOrd="0" presId="urn:microsoft.com/office/officeart/2011/layout/CircleProcess"/>
    <dgm:cxn modelId="{E8341A84-C935-4717-A47D-46A8FFB947A0}" type="presOf" srcId="{1A7E014C-D612-4437-93A3-FA7CCB8A1240}" destId="{229D7A12-61FA-4549-B0D6-AA114CAAFF33}" srcOrd="1" destOrd="0" presId="urn:microsoft.com/office/officeart/2011/layout/CircleProcess"/>
    <dgm:cxn modelId="{CE4C9C9D-80F7-496C-A8CC-34D31C365E0D}" type="presOf" srcId="{9248F90D-A668-45F9-B405-84A5B7BD381A}" destId="{362F88A3-603E-4612-8446-13FD52055A2F}" srcOrd="0" destOrd="0" presId="urn:microsoft.com/office/officeart/2011/layout/CircleProcess"/>
    <dgm:cxn modelId="{C5F93BB4-3F79-40E4-9333-14F0BE2916B3}" srcId="{9248F90D-A668-45F9-B405-84A5B7BD381A}" destId="{4B38123A-B052-4B0E-9B59-319240778E33}" srcOrd="4" destOrd="0" parTransId="{1F795697-765B-4C58-B568-9D174491DC2B}" sibTransId="{CF4825E9-F9C4-440D-8D64-3364F6AD39C1}"/>
    <dgm:cxn modelId="{6AEC89D3-F1F9-433C-96AD-5E65CC65D6BA}" type="presOf" srcId="{4B38123A-B052-4B0E-9B59-319240778E33}" destId="{7BF0AD3E-811A-45E1-8E26-81ABB146C184}" srcOrd="1" destOrd="0" presId="urn:microsoft.com/office/officeart/2011/layout/CircleProcess"/>
    <dgm:cxn modelId="{19B6CCD6-51D2-4244-B566-F81D4E822C4E}" type="presOf" srcId="{9B0F8AF6-8C51-46FB-9C8F-72AFA8AA7616}" destId="{6F01B158-335D-4E61-980F-A687F84F58B1}" srcOrd="1" destOrd="0" presId="urn:microsoft.com/office/officeart/2011/layout/CircleProcess"/>
    <dgm:cxn modelId="{1C12FADC-72DC-416D-9EE6-601940C98A8D}" srcId="{9248F90D-A668-45F9-B405-84A5B7BD381A}" destId="{1A7E014C-D612-4437-93A3-FA7CCB8A1240}" srcOrd="1" destOrd="0" parTransId="{1D5A1239-346F-4671-8EAC-A7DFC9AC8317}" sibTransId="{46B41E4B-2835-4C2C-8DCC-A577A75CAB28}"/>
    <dgm:cxn modelId="{0EEC3AED-F576-4530-B0B6-BA0A5DD7AD0B}" type="presOf" srcId="{33FDAD6C-2B73-4F66-94DF-E77CE8457C16}" destId="{5A1FA031-07B5-4F83-8F96-79E3480793B6}" srcOrd="0" destOrd="0" presId="urn:microsoft.com/office/officeart/2011/layout/CircleProcess"/>
    <dgm:cxn modelId="{A310DFFA-AE66-4556-83BD-563641AB5462}" srcId="{9248F90D-A668-45F9-B405-84A5B7BD381A}" destId="{9B0F8AF6-8C51-46FB-9C8F-72AFA8AA7616}" srcOrd="0" destOrd="0" parTransId="{7E9435B5-169B-4DAF-BECF-35B3B2D60AE6}" sibTransId="{5F797C3A-8EA0-482B-AF0C-31D3C3DE67E9}"/>
    <dgm:cxn modelId="{24A96FC2-5C00-45CF-A923-AFF966CE47E8}" type="presParOf" srcId="{362F88A3-603E-4612-8446-13FD52055A2F}" destId="{5998D4AA-7038-48E8-BB2A-A0B06DAFB2E2}" srcOrd="0" destOrd="0" presId="urn:microsoft.com/office/officeart/2011/layout/CircleProcess"/>
    <dgm:cxn modelId="{C3309A60-77D4-402F-8AF4-DF5FADC3ADFE}" type="presParOf" srcId="{5998D4AA-7038-48E8-BB2A-A0B06DAFB2E2}" destId="{B7376E8C-7E7D-47B0-8F11-676B5BB6D2EA}" srcOrd="0" destOrd="0" presId="urn:microsoft.com/office/officeart/2011/layout/CircleProcess"/>
    <dgm:cxn modelId="{240B6044-9390-493E-98E6-FBAB47FAAD4B}" type="presParOf" srcId="{362F88A3-603E-4612-8446-13FD52055A2F}" destId="{6C0D6E17-2514-48A2-A4A8-12AF2F2DE9F5}" srcOrd="1" destOrd="0" presId="urn:microsoft.com/office/officeart/2011/layout/CircleProcess"/>
    <dgm:cxn modelId="{AC594130-ED91-4132-8AD7-FE14E5358617}" type="presParOf" srcId="{6C0D6E17-2514-48A2-A4A8-12AF2F2DE9F5}" destId="{BCC3F3FF-56C8-4AF8-AE7B-69804C910E0D}" srcOrd="0" destOrd="0" presId="urn:microsoft.com/office/officeart/2011/layout/CircleProcess"/>
    <dgm:cxn modelId="{AC9169B8-AE9B-4645-A287-4D7A5E8323E0}" type="presParOf" srcId="{362F88A3-603E-4612-8446-13FD52055A2F}" destId="{7BF0AD3E-811A-45E1-8E26-81ABB146C184}" srcOrd="2" destOrd="0" presId="urn:microsoft.com/office/officeart/2011/layout/CircleProcess"/>
    <dgm:cxn modelId="{72D5211A-0132-40FE-8062-29FC7E462903}" type="presParOf" srcId="{362F88A3-603E-4612-8446-13FD52055A2F}" destId="{30B94B7A-C368-40CC-98C5-6A7BA01765EB}" srcOrd="3" destOrd="0" presId="urn:microsoft.com/office/officeart/2011/layout/CircleProcess"/>
    <dgm:cxn modelId="{6C83C47B-7DCB-4223-AAA2-4DF04C47B39E}" type="presParOf" srcId="{30B94B7A-C368-40CC-98C5-6A7BA01765EB}" destId="{43FFC5F6-CF74-44EF-9F07-B7D2F3186D34}" srcOrd="0" destOrd="0" presId="urn:microsoft.com/office/officeart/2011/layout/CircleProcess"/>
    <dgm:cxn modelId="{F10B4F2E-D466-4C1C-9D5C-07B1C0534626}" type="presParOf" srcId="{362F88A3-603E-4612-8446-13FD52055A2F}" destId="{BF99C5EA-59A7-44DF-9CB3-917C41D36BB7}" srcOrd="4" destOrd="0" presId="urn:microsoft.com/office/officeart/2011/layout/CircleProcess"/>
    <dgm:cxn modelId="{DAF6B4AC-9814-46FA-A87A-8F8A28D768ED}" type="presParOf" srcId="{BF99C5EA-59A7-44DF-9CB3-917C41D36BB7}" destId="{9E594069-B8D6-4718-BE17-E17DD4A29607}" srcOrd="0" destOrd="0" presId="urn:microsoft.com/office/officeart/2011/layout/CircleProcess"/>
    <dgm:cxn modelId="{9E3116BC-13BB-4126-BF23-9AE4076484BA}" type="presParOf" srcId="{362F88A3-603E-4612-8446-13FD52055A2F}" destId="{EB5698B4-D078-4DF1-B8EE-95A96DE3C32C}" srcOrd="5" destOrd="0" presId="urn:microsoft.com/office/officeart/2011/layout/CircleProcess"/>
    <dgm:cxn modelId="{6F8CDF76-F998-4A3D-95FF-C90609E0AE89}" type="presParOf" srcId="{362F88A3-603E-4612-8446-13FD52055A2F}" destId="{9BADC801-C878-4D0A-87E1-6A1232FC86E8}" srcOrd="6" destOrd="0" presId="urn:microsoft.com/office/officeart/2011/layout/CircleProcess"/>
    <dgm:cxn modelId="{97B630B6-2B1A-4B75-AD70-D2860304DEB0}" type="presParOf" srcId="{9BADC801-C878-4D0A-87E1-6A1232FC86E8}" destId="{EE81E49E-E3D2-4977-95A7-EB0EC6C3DFFE}" srcOrd="0" destOrd="0" presId="urn:microsoft.com/office/officeart/2011/layout/CircleProcess"/>
    <dgm:cxn modelId="{24553D2A-56CA-46E9-AB73-6252E47B7FC0}" type="presParOf" srcId="{362F88A3-603E-4612-8446-13FD52055A2F}" destId="{A99A30FC-074D-4C9A-8CFB-9968E62BB149}" srcOrd="7" destOrd="0" presId="urn:microsoft.com/office/officeart/2011/layout/CircleProcess"/>
    <dgm:cxn modelId="{4C671A21-C9DA-429A-8B31-3ACC926B06B0}" type="presParOf" srcId="{A99A30FC-074D-4C9A-8CFB-9968E62BB149}" destId="{5A1FA031-07B5-4F83-8F96-79E3480793B6}" srcOrd="0" destOrd="0" presId="urn:microsoft.com/office/officeart/2011/layout/CircleProcess"/>
    <dgm:cxn modelId="{F5EDCF55-D6BA-4D24-A5BB-37498D10C064}" type="presParOf" srcId="{362F88A3-603E-4612-8446-13FD52055A2F}" destId="{24036FB1-8382-4616-9A6A-9F8E9808D945}" srcOrd="8" destOrd="0" presId="urn:microsoft.com/office/officeart/2011/layout/CircleProcess"/>
    <dgm:cxn modelId="{C3EA7AE8-F3A5-4B0F-BDD6-40EBA508BA6F}" type="presParOf" srcId="{362F88A3-603E-4612-8446-13FD52055A2F}" destId="{F2117BD3-F8C6-4F12-A7AB-CEC8B2C0FD56}" srcOrd="9" destOrd="0" presId="urn:microsoft.com/office/officeart/2011/layout/CircleProcess"/>
    <dgm:cxn modelId="{4D496652-9F1F-4498-871B-7B92B2743D8C}" type="presParOf" srcId="{F2117BD3-F8C6-4F12-A7AB-CEC8B2C0FD56}" destId="{8E0BEC49-26B5-452A-AF68-89310487AB8F}" srcOrd="0" destOrd="0" presId="urn:microsoft.com/office/officeart/2011/layout/CircleProcess"/>
    <dgm:cxn modelId="{27AE16E4-6AA7-46D8-81A8-25448546621A}" type="presParOf" srcId="{362F88A3-603E-4612-8446-13FD52055A2F}" destId="{317DC8B2-0E0A-49CC-9886-0807B5B123D0}" srcOrd="10" destOrd="0" presId="urn:microsoft.com/office/officeart/2011/layout/CircleProcess"/>
    <dgm:cxn modelId="{E808F6B9-E1AA-463E-89B6-0152B7E6A819}" type="presParOf" srcId="{317DC8B2-0E0A-49CC-9886-0807B5B123D0}" destId="{94EB7DF9-4CCB-4B78-8D1E-D9032D7553EB}" srcOrd="0" destOrd="0" presId="urn:microsoft.com/office/officeart/2011/layout/CircleProcess"/>
    <dgm:cxn modelId="{92A49BD9-3D70-4700-8250-976BE539DDF7}" type="presParOf" srcId="{362F88A3-603E-4612-8446-13FD52055A2F}" destId="{229D7A12-61FA-4549-B0D6-AA114CAAFF33}" srcOrd="11" destOrd="0" presId="urn:microsoft.com/office/officeart/2011/layout/CircleProcess"/>
    <dgm:cxn modelId="{ED06C7CB-99A1-4078-9470-987D45CE8DF1}" type="presParOf" srcId="{362F88A3-603E-4612-8446-13FD52055A2F}" destId="{C0D2B0DD-9745-404C-AD4E-334EE26160B9}" srcOrd="12" destOrd="0" presId="urn:microsoft.com/office/officeart/2011/layout/CircleProcess"/>
    <dgm:cxn modelId="{CDE120E6-BBE1-44B9-8784-C2E4A97E2A68}" type="presParOf" srcId="{C0D2B0DD-9745-404C-AD4E-334EE26160B9}" destId="{EB7CFF83-359C-4AE6-87BE-FF43DF04D97A}" srcOrd="0" destOrd="0" presId="urn:microsoft.com/office/officeart/2011/layout/CircleProcess"/>
    <dgm:cxn modelId="{F8DC950E-7DF7-42F1-9D77-5522D1192781}" type="presParOf" srcId="{362F88A3-603E-4612-8446-13FD52055A2F}" destId="{2976335C-7B23-462C-88A2-DECD8D91B9A4}" srcOrd="13" destOrd="0" presId="urn:microsoft.com/office/officeart/2011/layout/CircleProcess"/>
    <dgm:cxn modelId="{70BADDF2-AF36-4481-938D-E3BC20EEEECF}" type="presParOf" srcId="{2976335C-7B23-462C-88A2-DECD8D91B9A4}" destId="{B3444074-E43D-490F-8DED-3DD80A9147DF}" srcOrd="0" destOrd="0" presId="urn:microsoft.com/office/officeart/2011/layout/CircleProcess"/>
    <dgm:cxn modelId="{32CB8E81-4941-4185-A16E-C812372A3B2C}" type="presParOf" srcId="{362F88A3-603E-4612-8446-13FD52055A2F}" destId="{6F01B158-335D-4E61-980F-A687F84F58B1}" srcOrd="14" destOrd="0" presId="urn:microsoft.com/office/officeart/2011/layout/CircleProcess"/>
  </dgm:cxnLst>
  <dgm:bg>
    <a:solidFill>
      <a:schemeClr val="bg1"/>
    </a:solid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73B86F1-672D-4C00-8B05-A2E0148F397B}"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79D0FE6A-8631-4617-99D3-432D5D1BFECF}">
      <dgm:prSet phldrT="[Text]"/>
      <dgm:spPr/>
      <dgm:t>
        <a:bodyPr/>
        <a:lstStyle/>
        <a:p>
          <a:r>
            <a:rPr lang="en-US"/>
            <a:t> </a:t>
          </a:r>
        </a:p>
      </dgm:t>
    </dgm:pt>
    <dgm:pt modelId="{FAAE1BEF-6075-4385-A4FF-4674D2B380C2}" type="parTrans" cxnId="{129C6107-BC19-42F9-B4CE-E9BBF6343285}">
      <dgm:prSet/>
      <dgm:spPr/>
      <dgm:t>
        <a:bodyPr/>
        <a:lstStyle/>
        <a:p>
          <a:endParaRPr lang="en-US"/>
        </a:p>
      </dgm:t>
    </dgm:pt>
    <dgm:pt modelId="{0D6A1090-693F-4D5C-BA89-E982DE705BA4}" type="sibTrans" cxnId="{129C6107-BC19-42F9-B4CE-E9BBF6343285}">
      <dgm:prSet/>
      <dgm:spPr/>
      <dgm:t>
        <a:bodyPr/>
        <a:lstStyle/>
        <a:p>
          <a:endParaRPr lang="en-US"/>
        </a:p>
      </dgm:t>
    </dgm:pt>
    <dgm:pt modelId="{1320E45B-555D-4421-BDDF-FE0471C88AC5}">
      <dgm:prSet phldrT="[Text]" phldr="1"/>
      <dgm:spPr/>
      <dgm:t>
        <a:bodyPr/>
        <a:lstStyle/>
        <a:p>
          <a:endParaRPr lang="en-US"/>
        </a:p>
      </dgm:t>
    </dgm:pt>
    <dgm:pt modelId="{E560D0C4-F736-4E81-B2EE-112FE2165470}" type="parTrans" cxnId="{0F298BDE-B9FA-4ECF-B0EB-DC8D2FC311BB}">
      <dgm:prSet/>
      <dgm:spPr/>
      <dgm:t>
        <a:bodyPr/>
        <a:lstStyle/>
        <a:p>
          <a:endParaRPr lang="en-US"/>
        </a:p>
      </dgm:t>
    </dgm:pt>
    <dgm:pt modelId="{7C70429D-002C-4988-B9AE-40D3691B052A}" type="sibTrans" cxnId="{0F298BDE-B9FA-4ECF-B0EB-DC8D2FC311BB}">
      <dgm:prSet/>
      <dgm:spPr/>
      <dgm:t>
        <a:bodyPr/>
        <a:lstStyle/>
        <a:p>
          <a:endParaRPr lang="en-US"/>
        </a:p>
      </dgm:t>
    </dgm:pt>
    <dgm:pt modelId="{05A3EFBB-1D6D-478D-B8BF-36F7A0173203}">
      <dgm:prSet phldrT="[Text]"/>
      <dgm:spPr/>
      <dgm:t>
        <a:bodyPr/>
        <a:lstStyle/>
        <a:p>
          <a:r>
            <a:rPr lang="en-US"/>
            <a:t> </a:t>
          </a:r>
        </a:p>
      </dgm:t>
    </dgm:pt>
    <dgm:pt modelId="{E417AB19-89CB-4350-96A4-BF47114567B3}" type="parTrans" cxnId="{1261AF6B-1113-4FD4-B575-300B64EB939C}">
      <dgm:prSet/>
      <dgm:spPr/>
      <dgm:t>
        <a:bodyPr/>
        <a:lstStyle/>
        <a:p>
          <a:endParaRPr lang="en-US"/>
        </a:p>
      </dgm:t>
    </dgm:pt>
    <dgm:pt modelId="{2FE64B8D-E7DB-45B8-8F04-412EE418A92C}" type="sibTrans" cxnId="{1261AF6B-1113-4FD4-B575-300B64EB939C}">
      <dgm:prSet/>
      <dgm:spPr/>
      <dgm:t>
        <a:bodyPr/>
        <a:lstStyle/>
        <a:p>
          <a:endParaRPr lang="en-US"/>
        </a:p>
      </dgm:t>
    </dgm:pt>
    <dgm:pt modelId="{ED9769E5-BC31-4080-AF0A-352A1747CD52}">
      <dgm:prSet phldrT="[Text]" phldr="1"/>
      <dgm:spPr/>
      <dgm:t>
        <a:bodyPr/>
        <a:lstStyle/>
        <a:p>
          <a:endParaRPr lang="en-US"/>
        </a:p>
      </dgm:t>
    </dgm:pt>
    <dgm:pt modelId="{7608946E-9522-415A-9657-34CAC0CBA95C}" type="parTrans" cxnId="{1875D5B1-4C37-4B3D-A0CF-D72CCCAA3952}">
      <dgm:prSet/>
      <dgm:spPr/>
      <dgm:t>
        <a:bodyPr/>
        <a:lstStyle/>
        <a:p>
          <a:endParaRPr lang="en-US"/>
        </a:p>
      </dgm:t>
    </dgm:pt>
    <dgm:pt modelId="{57826FFE-5655-4D66-B467-B6CAFC11706E}" type="sibTrans" cxnId="{1875D5B1-4C37-4B3D-A0CF-D72CCCAA3952}">
      <dgm:prSet/>
      <dgm:spPr/>
      <dgm:t>
        <a:bodyPr/>
        <a:lstStyle/>
        <a:p>
          <a:endParaRPr lang="en-US"/>
        </a:p>
      </dgm:t>
    </dgm:pt>
    <dgm:pt modelId="{5678F77A-2F16-4CA1-83D0-49DCDF12E6E5}">
      <dgm:prSet phldrT="[Text]"/>
      <dgm:spPr/>
      <dgm:t>
        <a:bodyPr/>
        <a:lstStyle/>
        <a:p>
          <a:r>
            <a:rPr lang="en-US"/>
            <a:t> </a:t>
          </a:r>
        </a:p>
      </dgm:t>
    </dgm:pt>
    <dgm:pt modelId="{37A2EE9D-0979-465D-8442-22FBCF172E2C}" type="parTrans" cxnId="{4653E7C2-D476-426A-A8B2-10642DEA68E3}">
      <dgm:prSet/>
      <dgm:spPr/>
      <dgm:t>
        <a:bodyPr/>
        <a:lstStyle/>
        <a:p>
          <a:endParaRPr lang="en-US"/>
        </a:p>
      </dgm:t>
    </dgm:pt>
    <dgm:pt modelId="{9EF3158C-299A-4776-85EE-388EC4E5E3E7}" type="sibTrans" cxnId="{4653E7C2-D476-426A-A8B2-10642DEA68E3}">
      <dgm:prSet/>
      <dgm:spPr/>
      <dgm:t>
        <a:bodyPr/>
        <a:lstStyle/>
        <a:p>
          <a:endParaRPr lang="en-US"/>
        </a:p>
      </dgm:t>
    </dgm:pt>
    <dgm:pt modelId="{4A14A3F6-D4F7-4D43-8B45-111FBCE06E0C}">
      <dgm:prSet phldrT="[Text]" phldr="1"/>
      <dgm:spPr/>
      <dgm:t>
        <a:bodyPr/>
        <a:lstStyle/>
        <a:p>
          <a:endParaRPr lang="en-US"/>
        </a:p>
      </dgm:t>
    </dgm:pt>
    <dgm:pt modelId="{402185CF-8E07-48DA-B0AF-38626C5BF980}" type="parTrans" cxnId="{5251E55D-FACB-4400-966A-655D6BB70469}">
      <dgm:prSet/>
      <dgm:spPr/>
      <dgm:t>
        <a:bodyPr/>
        <a:lstStyle/>
        <a:p>
          <a:endParaRPr lang="en-US"/>
        </a:p>
      </dgm:t>
    </dgm:pt>
    <dgm:pt modelId="{EAE83F9B-1E7A-44F7-8579-3AD12867E43A}" type="sibTrans" cxnId="{5251E55D-FACB-4400-966A-655D6BB70469}">
      <dgm:prSet/>
      <dgm:spPr/>
      <dgm:t>
        <a:bodyPr/>
        <a:lstStyle/>
        <a:p>
          <a:endParaRPr lang="en-US"/>
        </a:p>
      </dgm:t>
    </dgm:pt>
    <dgm:pt modelId="{163DE8B7-04AB-4965-9E8D-94D7BDE16441}" type="pres">
      <dgm:prSet presAssocID="{073B86F1-672D-4C00-8B05-A2E0148F397B}" presName="Name0" presStyleCnt="0">
        <dgm:presLayoutVars>
          <dgm:chMax/>
          <dgm:chPref/>
          <dgm:dir/>
          <dgm:animLvl val="lvl"/>
        </dgm:presLayoutVars>
      </dgm:prSet>
      <dgm:spPr/>
    </dgm:pt>
    <dgm:pt modelId="{C86B790C-68D9-4B0D-A372-B40C0318EEE0}" type="pres">
      <dgm:prSet presAssocID="{79D0FE6A-8631-4617-99D3-432D5D1BFECF}" presName="composite" presStyleCnt="0"/>
      <dgm:spPr/>
    </dgm:pt>
    <dgm:pt modelId="{F562FF5F-4CB5-4156-AB4A-9AD102D9E410}" type="pres">
      <dgm:prSet presAssocID="{79D0FE6A-8631-4617-99D3-432D5D1BFECF}" presName="Parent1" presStyleLbl="node1" presStyleIdx="0" presStyleCnt="6">
        <dgm:presLayoutVars>
          <dgm:chMax val="1"/>
          <dgm:chPref val="1"/>
          <dgm:bulletEnabled val="1"/>
        </dgm:presLayoutVars>
      </dgm:prSet>
      <dgm:spPr/>
    </dgm:pt>
    <dgm:pt modelId="{9DD42A24-5779-48B0-BA9D-7C0A1F099BBF}" type="pres">
      <dgm:prSet presAssocID="{79D0FE6A-8631-4617-99D3-432D5D1BFECF}" presName="Childtext1" presStyleLbl="revTx" presStyleIdx="0" presStyleCnt="3">
        <dgm:presLayoutVars>
          <dgm:chMax val="0"/>
          <dgm:chPref val="0"/>
          <dgm:bulletEnabled val="1"/>
        </dgm:presLayoutVars>
      </dgm:prSet>
      <dgm:spPr/>
    </dgm:pt>
    <dgm:pt modelId="{F49AEEFB-AA2B-46B1-A7A9-DAEA848C8E29}" type="pres">
      <dgm:prSet presAssocID="{79D0FE6A-8631-4617-99D3-432D5D1BFECF}" presName="BalanceSpacing" presStyleCnt="0"/>
      <dgm:spPr/>
    </dgm:pt>
    <dgm:pt modelId="{1ADAB952-9AB7-4228-9572-A6E694A51B63}" type="pres">
      <dgm:prSet presAssocID="{79D0FE6A-8631-4617-99D3-432D5D1BFECF}" presName="BalanceSpacing1" presStyleCnt="0"/>
      <dgm:spPr/>
    </dgm:pt>
    <dgm:pt modelId="{8E4679E0-60C8-4E67-8F57-A05B1532DD4A}" type="pres">
      <dgm:prSet presAssocID="{0D6A1090-693F-4D5C-BA89-E982DE705BA4}" presName="Accent1Text" presStyleLbl="node1" presStyleIdx="1" presStyleCnt="6"/>
      <dgm:spPr/>
    </dgm:pt>
    <dgm:pt modelId="{2C258299-386B-4C20-ABEB-72BE3D181C90}" type="pres">
      <dgm:prSet presAssocID="{0D6A1090-693F-4D5C-BA89-E982DE705BA4}" presName="spaceBetweenRectangles" presStyleCnt="0"/>
      <dgm:spPr/>
    </dgm:pt>
    <dgm:pt modelId="{EF25F9AB-651C-49C7-982B-A2E146948BBF}" type="pres">
      <dgm:prSet presAssocID="{05A3EFBB-1D6D-478D-B8BF-36F7A0173203}" presName="composite" presStyleCnt="0"/>
      <dgm:spPr/>
    </dgm:pt>
    <dgm:pt modelId="{256EEA0E-F153-4A09-88D3-C3A12EA074C9}" type="pres">
      <dgm:prSet presAssocID="{05A3EFBB-1D6D-478D-B8BF-36F7A0173203}" presName="Parent1" presStyleLbl="node1" presStyleIdx="2" presStyleCnt="6">
        <dgm:presLayoutVars>
          <dgm:chMax val="1"/>
          <dgm:chPref val="1"/>
          <dgm:bulletEnabled val="1"/>
        </dgm:presLayoutVars>
      </dgm:prSet>
      <dgm:spPr/>
    </dgm:pt>
    <dgm:pt modelId="{321E6BD8-E670-4A73-B7E6-702B1199A636}" type="pres">
      <dgm:prSet presAssocID="{05A3EFBB-1D6D-478D-B8BF-36F7A0173203}" presName="Childtext1" presStyleLbl="revTx" presStyleIdx="1" presStyleCnt="3">
        <dgm:presLayoutVars>
          <dgm:chMax val="0"/>
          <dgm:chPref val="0"/>
          <dgm:bulletEnabled val="1"/>
        </dgm:presLayoutVars>
      </dgm:prSet>
      <dgm:spPr/>
    </dgm:pt>
    <dgm:pt modelId="{F5CDAB07-BE02-4F73-A7C7-78B74336FC86}" type="pres">
      <dgm:prSet presAssocID="{05A3EFBB-1D6D-478D-B8BF-36F7A0173203}" presName="BalanceSpacing" presStyleCnt="0"/>
      <dgm:spPr/>
    </dgm:pt>
    <dgm:pt modelId="{EC1F5B13-574C-413B-AECC-B1BAE6BB8618}" type="pres">
      <dgm:prSet presAssocID="{05A3EFBB-1D6D-478D-B8BF-36F7A0173203}" presName="BalanceSpacing1" presStyleCnt="0"/>
      <dgm:spPr/>
    </dgm:pt>
    <dgm:pt modelId="{AD2BDA62-2AB9-4477-BA32-06AFEED18AC8}" type="pres">
      <dgm:prSet presAssocID="{2FE64B8D-E7DB-45B8-8F04-412EE418A92C}" presName="Accent1Text" presStyleLbl="node1" presStyleIdx="3" presStyleCnt="6"/>
      <dgm:spPr/>
    </dgm:pt>
    <dgm:pt modelId="{6626D412-2A03-44C5-B55F-E74045B84F30}" type="pres">
      <dgm:prSet presAssocID="{2FE64B8D-E7DB-45B8-8F04-412EE418A92C}" presName="spaceBetweenRectangles" presStyleCnt="0"/>
      <dgm:spPr/>
    </dgm:pt>
    <dgm:pt modelId="{8CB3FCEB-0D48-4CE7-82D9-CB4DD3C35815}" type="pres">
      <dgm:prSet presAssocID="{5678F77A-2F16-4CA1-83D0-49DCDF12E6E5}" presName="composite" presStyleCnt="0"/>
      <dgm:spPr/>
    </dgm:pt>
    <dgm:pt modelId="{B8B11624-282F-4CDD-B42B-1B2B7636449D}" type="pres">
      <dgm:prSet presAssocID="{5678F77A-2F16-4CA1-83D0-49DCDF12E6E5}" presName="Parent1" presStyleLbl="node1" presStyleIdx="4" presStyleCnt="6">
        <dgm:presLayoutVars>
          <dgm:chMax val="1"/>
          <dgm:chPref val="1"/>
          <dgm:bulletEnabled val="1"/>
        </dgm:presLayoutVars>
      </dgm:prSet>
      <dgm:spPr/>
    </dgm:pt>
    <dgm:pt modelId="{D4253934-9C1A-4C90-897B-2485D0634C17}" type="pres">
      <dgm:prSet presAssocID="{5678F77A-2F16-4CA1-83D0-49DCDF12E6E5}" presName="Childtext1" presStyleLbl="revTx" presStyleIdx="2" presStyleCnt="3">
        <dgm:presLayoutVars>
          <dgm:chMax val="0"/>
          <dgm:chPref val="0"/>
          <dgm:bulletEnabled val="1"/>
        </dgm:presLayoutVars>
      </dgm:prSet>
      <dgm:spPr/>
    </dgm:pt>
    <dgm:pt modelId="{73003A97-28E6-4865-9D24-1B488BC8789E}" type="pres">
      <dgm:prSet presAssocID="{5678F77A-2F16-4CA1-83D0-49DCDF12E6E5}" presName="BalanceSpacing" presStyleCnt="0"/>
      <dgm:spPr/>
    </dgm:pt>
    <dgm:pt modelId="{55B0568C-290E-48E2-B3E0-547EE1AC8784}" type="pres">
      <dgm:prSet presAssocID="{5678F77A-2F16-4CA1-83D0-49DCDF12E6E5}" presName="BalanceSpacing1" presStyleCnt="0"/>
      <dgm:spPr/>
    </dgm:pt>
    <dgm:pt modelId="{267FEEEA-DDE7-41B3-A859-A6C0A787DD04}" type="pres">
      <dgm:prSet presAssocID="{9EF3158C-299A-4776-85EE-388EC4E5E3E7}" presName="Accent1Text" presStyleLbl="node1" presStyleIdx="5" presStyleCnt="6"/>
      <dgm:spPr/>
    </dgm:pt>
  </dgm:ptLst>
  <dgm:cxnLst>
    <dgm:cxn modelId="{129C6107-BC19-42F9-B4CE-E9BBF6343285}" srcId="{073B86F1-672D-4C00-8B05-A2E0148F397B}" destId="{79D0FE6A-8631-4617-99D3-432D5D1BFECF}" srcOrd="0" destOrd="0" parTransId="{FAAE1BEF-6075-4385-A4FF-4674D2B380C2}" sibTransId="{0D6A1090-693F-4D5C-BA89-E982DE705BA4}"/>
    <dgm:cxn modelId="{6538492A-F5F8-45B0-BE56-C00B66368940}" type="presOf" srcId="{2FE64B8D-E7DB-45B8-8F04-412EE418A92C}" destId="{AD2BDA62-2AB9-4477-BA32-06AFEED18AC8}" srcOrd="0" destOrd="0" presId="urn:microsoft.com/office/officeart/2008/layout/AlternatingHexagons"/>
    <dgm:cxn modelId="{18CD7240-BC70-4D25-A473-3DFC36F4DE2E}" type="presOf" srcId="{1320E45B-555D-4421-BDDF-FE0471C88AC5}" destId="{9DD42A24-5779-48B0-BA9D-7C0A1F099BBF}" srcOrd="0" destOrd="0" presId="urn:microsoft.com/office/officeart/2008/layout/AlternatingHexagons"/>
    <dgm:cxn modelId="{5251E55D-FACB-4400-966A-655D6BB70469}" srcId="{5678F77A-2F16-4CA1-83D0-49DCDF12E6E5}" destId="{4A14A3F6-D4F7-4D43-8B45-111FBCE06E0C}" srcOrd="0" destOrd="0" parTransId="{402185CF-8E07-48DA-B0AF-38626C5BF980}" sibTransId="{EAE83F9B-1E7A-44F7-8579-3AD12867E43A}"/>
    <dgm:cxn modelId="{1261AF6B-1113-4FD4-B575-300B64EB939C}" srcId="{073B86F1-672D-4C00-8B05-A2E0148F397B}" destId="{05A3EFBB-1D6D-478D-B8BF-36F7A0173203}" srcOrd="1" destOrd="0" parTransId="{E417AB19-89CB-4350-96A4-BF47114567B3}" sibTransId="{2FE64B8D-E7DB-45B8-8F04-412EE418A92C}"/>
    <dgm:cxn modelId="{CC693D73-9BAD-48C5-8951-08BC6CDA4D98}" type="presOf" srcId="{05A3EFBB-1D6D-478D-B8BF-36F7A0173203}" destId="{256EEA0E-F153-4A09-88D3-C3A12EA074C9}" srcOrd="0" destOrd="0" presId="urn:microsoft.com/office/officeart/2008/layout/AlternatingHexagons"/>
    <dgm:cxn modelId="{BD179A77-92BC-46C5-85AF-C076D52A4BEB}" type="presOf" srcId="{9EF3158C-299A-4776-85EE-388EC4E5E3E7}" destId="{267FEEEA-DDE7-41B3-A859-A6C0A787DD04}" srcOrd="0" destOrd="0" presId="urn:microsoft.com/office/officeart/2008/layout/AlternatingHexagons"/>
    <dgm:cxn modelId="{CEDC617F-E4D4-468F-83B7-46B1D059F29C}" type="presOf" srcId="{5678F77A-2F16-4CA1-83D0-49DCDF12E6E5}" destId="{B8B11624-282F-4CDD-B42B-1B2B7636449D}" srcOrd="0" destOrd="0" presId="urn:microsoft.com/office/officeart/2008/layout/AlternatingHexagons"/>
    <dgm:cxn modelId="{AB6D9294-BD51-4FD1-A89D-9D193178F358}" type="presOf" srcId="{0D6A1090-693F-4D5C-BA89-E982DE705BA4}" destId="{8E4679E0-60C8-4E67-8F57-A05B1532DD4A}" srcOrd="0" destOrd="0" presId="urn:microsoft.com/office/officeart/2008/layout/AlternatingHexagons"/>
    <dgm:cxn modelId="{3DD8B89C-4D7B-4962-A365-4F9DAB0DDEE6}" type="presOf" srcId="{ED9769E5-BC31-4080-AF0A-352A1747CD52}" destId="{321E6BD8-E670-4A73-B7E6-702B1199A636}" srcOrd="0" destOrd="0" presId="urn:microsoft.com/office/officeart/2008/layout/AlternatingHexagons"/>
    <dgm:cxn modelId="{A812C7A5-5E91-4751-B787-3387BE169855}" type="presOf" srcId="{4A14A3F6-D4F7-4D43-8B45-111FBCE06E0C}" destId="{D4253934-9C1A-4C90-897B-2485D0634C17}" srcOrd="0" destOrd="0" presId="urn:microsoft.com/office/officeart/2008/layout/AlternatingHexagons"/>
    <dgm:cxn modelId="{1875D5B1-4C37-4B3D-A0CF-D72CCCAA3952}" srcId="{05A3EFBB-1D6D-478D-B8BF-36F7A0173203}" destId="{ED9769E5-BC31-4080-AF0A-352A1747CD52}" srcOrd="0" destOrd="0" parTransId="{7608946E-9522-415A-9657-34CAC0CBA95C}" sibTransId="{57826FFE-5655-4D66-B467-B6CAFC11706E}"/>
    <dgm:cxn modelId="{2EB95CC2-1895-476E-BD01-80772A16ECE8}" type="presOf" srcId="{073B86F1-672D-4C00-8B05-A2E0148F397B}" destId="{163DE8B7-04AB-4965-9E8D-94D7BDE16441}" srcOrd="0" destOrd="0" presId="urn:microsoft.com/office/officeart/2008/layout/AlternatingHexagons"/>
    <dgm:cxn modelId="{4653E7C2-D476-426A-A8B2-10642DEA68E3}" srcId="{073B86F1-672D-4C00-8B05-A2E0148F397B}" destId="{5678F77A-2F16-4CA1-83D0-49DCDF12E6E5}" srcOrd="2" destOrd="0" parTransId="{37A2EE9D-0979-465D-8442-22FBCF172E2C}" sibTransId="{9EF3158C-299A-4776-85EE-388EC4E5E3E7}"/>
    <dgm:cxn modelId="{A0D68CDA-7B6A-4DE7-AE75-47BA30B265CA}" type="presOf" srcId="{79D0FE6A-8631-4617-99D3-432D5D1BFECF}" destId="{F562FF5F-4CB5-4156-AB4A-9AD102D9E410}" srcOrd="0" destOrd="0" presId="urn:microsoft.com/office/officeart/2008/layout/AlternatingHexagons"/>
    <dgm:cxn modelId="{0F298BDE-B9FA-4ECF-B0EB-DC8D2FC311BB}" srcId="{79D0FE6A-8631-4617-99D3-432D5D1BFECF}" destId="{1320E45B-555D-4421-BDDF-FE0471C88AC5}" srcOrd="0" destOrd="0" parTransId="{E560D0C4-F736-4E81-B2EE-112FE2165470}" sibTransId="{7C70429D-002C-4988-B9AE-40D3691B052A}"/>
    <dgm:cxn modelId="{7E85CE18-00F6-4A6F-83B1-C1B182061424}" type="presParOf" srcId="{163DE8B7-04AB-4965-9E8D-94D7BDE16441}" destId="{C86B790C-68D9-4B0D-A372-B40C0318EEE0}" srcOrd="0" destOrd="0" presId="urn:microsoft.com/office/officeart/2008/layout/AlternatingHexagons"/>
    <dgm:cxn modelId="{1ADCADF3-A71C-417F-B25A-71BCCC661753}" type="presParOf" srcId="{C86B790C-68D9-4B0D-A372-B40C0318EEE0}" destId="{F562FF5F-4CB5-4156-AB4A-9AD102D9E410}" srcOrd="0" destOrd="0" presId="urn:microsoft.com/office/officeart/2008/layout/AlternatingHexagons"/>
    <dgm:cxn modelId="{EC88A1F3-70FD-4C07-8BB7-0CAFFA14C7FB}" type="presParOf" srcId="{C86B790C-68D9-4B0D-A372-B40C0318EEE0}" destId="{9DD42A24-5779-48B0-BA9D-7C0A1F099BBF}" srcOrd="1" destOrd="0" presId="urn:microsoft.com/office/officeart/2008/layout/AlternatingHexagons"/>
    <dgm:cxn modelId="{A5F76121-2C0A-4CD6-A79F-A99F6D50068A}" type="presParOf" srcId="{C86B790C-68D9-4B0D-A372-B40C0318EEE0}" destId="{F49AEEFB-AA2B-46B1-A7A9-DAEA848C8E29}" srcOrd="2" destOrd="0" presId="urn:microsoft.com/office/officeart/2008/layout/AlternatingHexagons"/>
    <dgm:cxn modelId="{D1E07C1B-83EB-475D-A886-2E65E052C4CB}" type="presParOf" srcId="{C86B790C-68D9-4B0D-A372-B40C0318EEE0}" destId="{1ADAB952-9AB7-4228-9572-A6E694A51B63}" srcOrd="3" destOrd="0" presId="urn:microsoft.com/office/officeart/2008/layout/AlternatingHexagons"/>
    <dgm:cxn modelId="{2C0E1326-022D-41E5-A6C6-271B9CFEBA17}" type="presParOf" srcId="{C86B790C-68D9-4B0D-A372-B40C0318EEE0}" destId="{8E4679E0-60C8-4E67-8F57-A05B1532DD4A}" srcOrd="4" destOrd="0" presId="urn:microsoft.com/office/officeart/2008/layout/AlternatingHexagons"/>
    <dgm:cxn modelId="{5E23F838-0A9E-4B88-854F-D2EC5912BB47}" type="presParOf" srcId="{163DE8B7-04AB-4965-9E8D-94D7BDE16441}" destId="{2C258299-386B-4C20-ABEB-72BE3D181C90}" srcOrd="1" destOrd="0" presId="urn:microsoft.com/office/officeart/2008/layout/AlternatingHexagons"/>
    <dgm:cxn modelId="{B1521464-C876-4F4F-9A27-7A55A8E1C892}" type="presParOf" srcId="{163DE8B7-04AB-4965-9E8D-94D7BDE16441}" destId="{EF25F9AB-651C-49C7-982B-A2E146948BBF}" srcOrd="2" destOrd="0" presId="urn:microsoft.com/office/officeart/2008/layout/AlternatingHexagons"/>
    <dgm:cxn modelId="{A01478C9-7A8D-4FFC-9F18-B677D4A83A05}" type="presParOf" srcId="{EF25F9AB-651C-49C7-982B-A2E146948BBF}" destId="{256EEA0E-F153-4A09-88D3-C3A12EA074C9}" srcOrd="0" destOrd="0" presId="urn:microsoft.com/office/officeart/2008/layout/AlternatingHexagons"/>
    <dgm:cxn modelId="{BD501970-6554-4CEC-AEF1-244D6F3F2567}" type="presParOf" srcId="{EF25F9AB-651C-49C7-982B-A2E146948BBF}" destId="{321E6BD8-E670-4A73-B7E6-702B1199A636}" srcOrd="1" destOrd="0" presId="urn:microsoft.com/office/officeart/2008/layout/AlternatingHexagons"/>
    <dgm:cxn modelId="{725716EF-C294-4009-A3EC-7ED17DC66737}" type="presParOf" srcId="{EF25F9AB-651C-49C7-982B-A2E146948BBF}" destId="{F5CDAB07-BE02-4F73-A7C7-78B74336FC86}" srcOrd="2" destOrd="0" presId="urn:microsoft.com/office/officeart/2008/layout/AlternatingHexagons"/>
    <dgm:cxn modelId="{35DB2305-3578-4035-8EAB-EB6177621EE3}" type="presParOf" srcId="{EF25F9AB-651C-49C7-982B-A2E146948BBF}" destId="{EC1F5B13-574C-413B-AECC-B1BAE6BB8618}" srcOrd="3" destOrd="0" presId="urn:microsoft.com/office/officeart/2008/layout/AlternatingHexagons"/>
    <dgm:cxn modelId="{DCDA6A39-2357-412B-AEA6-01D078EC453E}" type="presParOf" srcId="{EF25F9AB-651C-49C7-982B-A2E146948BBF}" destId="{AD2BDA62-2AB9-4477-BA32-06AFEED18AC8}" srcOrd="4" destOrd="0" presId="urn:microsoft.com/office/officeart/2008/layout/AlternatingHexagons"/>
    <dgm:cxn modelId="{961DC1F7-2009-42E5-AEF2-6BA98E399666}" type="presParOf" srcId="{163DE8B7-04AB-4965-9E8D-94D7BDE16441}" destId="{6626D412-2A03-44C5-B55F-E74045B84F30}" srcOrd="3" destOrd="0" presId="urn:microsoft.com/office/officeart/2008/layout/AlternatingHexagons"/>
    <dgm:cxn modelId="{F7A8C788-9A69-47C5-BDAE-443D43B29A33}" type="presParOf" srcId="{163DE8B7-04AB-4965-9E8D-94D7BDE16441}" destId="{8CB3FCEB-0D48-4CE7-82D9-CB4DD3C35815}" srcOrd="4" destOrd="0" presId="urn:microsoft.com/office/officeart/2008/layout/AlternatingHexagons"/>
    <dgm:cxn modelId="{466E1309-595E-4C46-93D8-3A986749B2BD}" type="presParOf" srcId="{8CB3FCEB-0D48-4CE7-82D9-CB4DD3C35815}" destId="{B8B11624-282F-4CDD-B42B-1B2B7636449D}" srcOrd="0" destOrd="0" presId="urn:microsoft.com/office/officeart/2008/layout/AlternatingHexagons"/>
    <dgm:cxn modelId="{2AC5D572-484C-4245-8836-48842EA42229}" type="presParOf" srcId="{8CB3FCEB-0D48-4CE7-82D9-CB4DD3C35815}" destId="{D4253934-9C1A-4C90-897B-2485D0634C17}" srcOrd="1" destOrd="0" presId="urn:microsoft.com/office/officeart/2008/layout/AlternatingHexagons"/>
    <dgm:cxn modelId="{4B0EDA64-1ED9-4E46-B9C3-3CF4DC1CF34D}" type="presParOf" srcId="{8CB3FCEB-0D48-4CE7-82D9-CB4DD3C35815}" destId="{73003A97-28E6-4865-9D24-1B488BC8789E}" srcOrd="2" destOrd="0" presId="urn:microsoft.com/office/officeart/2008/layout/AlternatingHexagons"/>
    <dgm:cxn modelId="{67483A9B-4952-461F-8FCA-B6B03066B882}" type="presParOf" srcId="{8CB3FCEB-0D48-4CE7-82D9-CB4DD3C35815}" destId="{55B0568C-290E-48E2-B3E0-547EE1AC8784}" srcOrd="3" destOrd="0" presId="urn:microsoft.com/office/officeart/2008/layout/AlternatingHexagons"/>
    <dgm:cxn modelId="{74A21A65-1D4D-470A-B8C2-01DC9BCE8262}" type="presParOf" srcId="{8CB3FCEB-0D48-4CE7-82D9-CB4DD3C35815}" destId="{267FEEEA-DDE7-41B3-A859-A6C0A787DD04}"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F50E0-4517-471F-B18E-2795B1F5C0A8}">
      <dsp:nvSpPr>
        <dsp:cNvPr id="0" name=""/>
        <dsp:cNvSpPr/>
      </dsp:nvSpPr>
      <dsp:spPr>
        <a:xfrm>
          <a:off x="4219" y="140655"/>
          <a:ext cx="2537287" cy="1014914"/>
        </a:xfrm>
        <a:prstGeom prst="rect">
          <a:avLst/>
        </a:prstGeom>
        <a:solidFill>
          <a:srgbClr val="7030A0"/>
        </a:solidFill>
        <a:ln w="12700" cap="flat" cmpd="sng" algn="ctr">
          <a:solidFill>
            <a:srgbClr val="6600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1 </a:t>
          </a:r>
        </a:p>
        <a:p>
          <a:pPr marL="0" lvl="0" indent="0" algn="ctr" defTabSz="488950">
            <a:lnSpc>
              <a:spcPct val="90000"/>
            </a:lnSpc>
            <a:spcBef>
              <a:spcPct val="0"/>
            </a:spcBef>
            <a:spcAft>
              <a:spcPct val="35000"/>
            </a:spcAft>
            <a:buNone/>
          </a:pPr>
          <a:r>
            <a:rPr lang="en-US" sz="1100" kern="1200" dirty="0"/>
            <a:t>Empowering everyone with Power Platform</a:t>
          </a:r>
          <a:endParaRPr lang="en-AU" sz="1100" kern="1200" dirty="0"/>
        </a:p>
      </dsp:txBody>
      <dsp:txXfrm>
        <a:off x="4219" y="140655"/>
        <a:ext cx="2537287" cy="1014914"/>
      </dsp:txXfrm>
    </dsp:sp>
    <dsp:sp modelId="{F9540AD5-4F34-4720-A853-23023519F2F5}">
      <dsp:nvSpPr>
        <dsp:cNvPr id="0" name=""/>
        <dsp:cNvSpPr/>
      </dsp:nvSpPr>
      <dsp:spPr>
        <a:xfrm>
          <a:off x="4219" y="1155569"/>
          <a:ext cx="2537287" cy="3390074"/>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Introduction to Power Platform</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Microsoft Power Platform momentum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Why Power Platform?</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Customer Stories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Components Demo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Power Platform Account Setup</a:t>
          </a:r>
        </a:p>
        <a:p>
          <a:pPr marL="57150" lvl="1" indent="-57150" algn="l" defTabSz="488950">
            <a:lnSpc>
              <a:spcPct val="150000"/>
            </a:lnSpc>
            <a:spcBef>
              <a:spcPct val="0"/>
            </a:spcBef>
            <a:spcAft>
              <a:spcPct val="15000"/>
            </a:spcAft>
            <a:buFont typeface="Wingdings" panose="05000000000000000000" pitchFamily="2" charset="2"/>
            <a:buChar char="ü"/>
          </a:pPr>
          <a:endParaRPr lang="en-GB" sz="1100" kern="1200" dirty="0"/>
        </a:p>
      </dsp:txBody>
      <dsp:txXfrm>
        <a:off x="4219" y="1155569"/>
        <a:ext cx="2537287" cy="3390074"/>
      </dsp:txXfrm>
    </dsp:sp>
    <dsp:sp modelId="{A15940E0-E524-4386-893B-E5C857ACD0DE}">
      <dsp:nvSpPr>
        <dsp:cNvPr id="0" name=""/>
        <dsp:cNvSpPr/>
      </dsp:nvSpPr>
      <dsp:spPr>
        <a:xfrm>
          <a:off x="2896726" y="140655"/>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2</a:t>
          </a:r>
        </a:p>
        <a:p>
          <a:pPr marL="0" lvl="0" indent="0" algn="ctr" defTabSz="488950">
            <a:lnSpc>
              <a:spcPct val="90000"/>
            </a:lnSpc>
            <a:spcBef>
              <a:spcPct val="0"/>
            </a:spcBef>
            <a:spcAft>
              <a:spcPct val="35000"/>
            </a:spcAft>
            <a:buNone/>
          </a:pPr>
          <a:r>
            <a:rPr lang="en-GB" sz="1100" kern="1200" dirty="0"/>
            <a:t>Power Automate Introduction</a:t>
          </a:r>
          <a:endParaRPr lang="en-AU" sz="1100" kern="1200" dirty="0"/>
        </a:p>
      </dsp:txBody>
      <dsp:txXfrm>
        <a:off x="2896726" y="140655"/>
        <a:ext cx="2537287" cy="1014914"/>
      </dsp:txXfrm>
    </dsp:sp>
    <dsp:sp modelId="{CD66AAD5-A74B-4989-8AD5-348B79FA87C7}">
      <dsp:nvSpPr>
        <dsp:cNvPr id="0" name=""/>
        <dsp:cNvSpPr/>
      </dsp:nvSpPr>
      <dsp:spPr>
        <a:xfrm>
          <a:off x="2896726" y="1155569"/>
          <a:ext cx="2537287" cy="3390074"/>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Basics</a:t>
          </a:r>
          <a:endParaRPr lang="en-AU"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Microsoft Flow Templates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Decision Making with Flow</a:t>
          </a:r>
        </a:p>
        <a:p>
          <a:pPr marL="114300" lvl="2" indent="-57150" algn="l" defTabSz="488950">
            <a:lnSpc>
              <a:spcPct val="150000"/>
            </a:lnSpc>
            <a:spcBef>
              <a:spcPct val="0"/>
            </a:spcBef>
            <a:spcAft>
              <a:spcPct val="15000"/>
            </a:spcAft>
            <a:buFont typeface="Wingdings" panose="05000000000000000000" pitchFamily="2" charset="2"/>
            <a:buNone/>
          </a:pPr>
          <a:r>
            <a:rPr lang="en-US" sz="1100" kern="1200" dirty="0">
              <a:solidFill>
                <a:prstClr val="black">
                  <a:hueOff val="0"/>
                  <a:satOff val="0"/>
                  <a:lumOff val="0"/>
                  <a:alphaOff val="0"/>
                </a:prstClr>
              </a:solidFill>
              <a:latin typeface="Calibri" panose="020F0502020204030204"/>
              <a:ea typeface="+mn-ea"/>
              <a:cs typeface="+mn-cs"/>
            </a:rPr>
            <a:t>		Conditions, Switches, Scope &amp; 	Context of Decision-Making 	Control Elements</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solidFill>
                <a:prstClr val="black">
                  <a:hueOff val="0"/>
                  <a:satOff val="0"/>
                  <a:lumOff val="0"/>
                  <a:alphaOff val="0"/>
                </a:prstClr>
              </a:solidFill>
              <a:latin typeface="Calibri" panose="020F0502020204030204"/>
              <a:ea typeface="+mn-ea"/>
              <a:cs typeface="+mn-cs"/>
            </a:rPr>
            <a:t>Building</a:t>
          </a:r>
          <a:r>
            <a:rPr lang="en-US" sz="1100" kern="1200" dirty="0">
              <a:solidFill>
                <a:prstClr val="black">
                  <a:hueOff val="0"/>
                  <a:satOff val="0"/>
                  <a:lumOff val="0"/>
                  <a:alphaOff val="0"/>
                </a:prstClr>
              </a:solidFill>
              <a:latin typeface="Calibri" panose="020F0502020204030204"/>
              <a:ea typeface="+mn-ea"/>
              <a:cs typeface="+mn-cs"/>
            </a:rPr>
            <a:t> Workflows with Power Automate</a:t>
          </a:r>
          <a:endParaRPr lang="en-GB" sz="1100" kern="1200" dirty="0">
            <a:solidFill>
              <a:prstClr val="black">
                <a:hueOff val="0"/>
                <a:satOff val="0"/>
                <a:lumOff val="0"/>
                <a:alphaOff val="0"/>
              </a:prstClr>
            </a:solidFill>
            <a:latin typeface="Calibri" panose="020F0502020204030204"/>
            <a:ea typeface="+mn-ea"/>
            <a:cs typeface="+mn-cs"/>
          </a:endParaRP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solidFill>
                <a:prstClr val="black">
                  <a:hueOff val="0"/>
                  <a:satOff val="0"/>
                  <a:lumOff val="0"/>
                  <a:alphaOff val="0"/>
                </a:prstClr>
              </a:solidFill>
              <a:latin typeface="Calibri" panose="020F0502020204030204"/>
              <a:ea typeface="+mn-ea"/>
              <a:cs typeface="+mn-cs"/>
            </a:rPr>
            <a:t>Hands on Lab - Microsoft Flow</a:t>
          </a:r>
          <a:endParaRPr lang="en-GB" sz="1100" kern="1200" dirty="0">
            <a:solidFill>
              <a:prstClr val="black">
                <a:hueOff val="0"/>
                <a:satOff val="0"/>
                <a:lumOff val="0"/>
                <a:alphaOff val="0"/>
              </a:prstClr>
            </a:solidFill>
            <a:latin typeface="Calibri" panose="020F0502020204030204"/>
            <a:ea typeface="+mn-ea"/>
            <a:cs typeface="+mn-cs"/>
          </a:endParaRPr>
        </a:p>
      </dsp:txBody>
      <dsp:txXfrm>
        <a:off x="2896726" y="1155569"/>
        <a:ext cx="2537287" cy="3390074"/>
      </dsp:txXfrm>
    </dsp:sp>
    <dsp:sp modelId="{6D51457A-C3C5-41AF-B616-CDB4705EBFBD}">
      <dsp:nvSpPr>
        <dsp:cNvPr id="0" name=""/>
        <dsp:cNvSpPr/>
      </dsp:nvSpPr>
      <dsp:spPr>
        <a:xfrm>
          <a:off x="5789234" y="140655"/>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3</a:t>
          </a:r>
        </a:p>
        <a:p>
          <a:pPr marL="0" lvl="0" indent="0" algn="ctr" defTabSz="488950">
            <a:lnSpc>
              <a:spcPct val="90000"/>
            </a:lnSpc>
            <a:spcBef>
              <a:spcPct val="0"/>
            </a:spcBef>
            <a:spcAft>
              <a:spcPct val="35000"/>
            </a:spcAft>
            <a:buNone/>
          </a:pPr>
          <a:r>
            <a:rPr lang="en-GB" sz="1100" kern="1200" dirty="0"/>
            <a:t>Power Automate Project Scenarios</a:t>
          </a:r>
          <a:endParaRPr lang="en-AU" sz="1100" kern="1200" dirty="0"/>
        </a:p>
      </dsp:txBody>
      <dsp:txXfrm>
        <a:off x="5789234" y="140655"/>
        <a:ext cx="2537287" cy="1014914"/>
      </dsp:txXfrm>
    </dsp:sp>
    <dsp:sp modelId="{FE6D297C-C9E0-4A7D-A12A-BA53DEE78AEC}">
      <dsp:nvSpPr>
        <dsp:cNvPr id="0" name=""/>
        <dsp:cNvSpPr/>
      </dsp:nvSpPr>
      <dsp:spPr>
        <a:xfrm>
          <a:off x="5789234" y="1155569"/>
          <a:ext cx="2537287" cy="3390074"/>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Approve / Reject Workflow  Scenario</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Recurrence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Errorless workflows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Build and Implement Custom Connector</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Azure Cognitive Services AI Integration Workflow Scenario</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Power App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SQL Server Integration Workflow Scenario</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HoL - End to End Business Flow with all Scenarios</a:t>
          </a:r>
          <a:endParaRPr lang="en-GB" sz="1100" kern="1200" dirty="0"/>
        </a:p>
      </dsp:txBody>
      <dsp:txXfrm>
        <a:off x="5789234" y="1155569"/>
        <a:ext cx="2537287" cy="3390074"/>
      </dsp:txXfrm>
    </dsp:sp>
    <dsp:sp modelId="{79AA2380-6C09-4C3E-A320-87D02EF11B92}">
      <dsp:nvSpPr>
        <dsp:cNvPr id="0" name=""/>
        <dsp:cNvSpPr/>
      </dsp:nvSpPr>
      <dsp:spPr>
        <a:xfrm>
          <a:off x="8681741" y="140655"/>
          <a:ext cx="2537287" cy="1014914"/>
        </a:xfrm>
        <a:prstGeom prst="rect">
          <a:avLst/>
        </a:prstGeom>
        <a:solidFill>
          <a:schemeClr val="bg1">
            <a:lumMod val="65000"/>
          </a:schemeClr>
        </a:solidFill>
        <a:ln w="12700" cap="flat" cmpd="sng" algn="ctr">
          <a:solidFill>
            <a:schemeClr val="bg1">
              <a:lumMod val="6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AU" sz="1100" kern="1200" dirty="0"/>
            <a:t>Day 4</a:t>
          </a:r>
        </a:p>
        <a:p>
          <a:pPr marL="0" lvl="0" indent="0" algn="ctr" defTabSz="488950">
            <a:lnSpc>
              <a:spcPct val="90000"/>
            </a:lnSpc>
            <a:spcBef>
              <a:spcPct val="0"/>
            </a:spcBef>
            <a:spcAft>
              <a:spcPct val="35000"/>
            </a:spcAft>
            <a:buNone/>
          </a:pPr>
          <a:r>
            <a:rPr lang="en-US" sz="1100" kern="1200" dirty="0"/>
            <a:t>Monitoring &amp; Administration of Power Automate</a:t>
          </a:r>
          <a:endParaRPr lang="en-AU" sz="1100" kern="1200" dirty="0"/>
        </a:p>
      </dsp:txBody>
      <dsp:txXfrm>
        <a:off x="8681741" y="140655"/>
        <a:ext cx="2537287" cy="1014914"/>
      </dsp:txXfrm>
    </dsp:sp>
    <dsp:sp modelId="{569DA3D3-C2E5-4089-A6F0-CF7A0DE5293E}">
      <dsp:nvSpPr>
        <dsp:cNvPr id="0" name=""/>
        <dsp:cNvSpPr/>
      </dsp:nvSpPr>
      <dsp:spPr>
        <a:xfrm>
          <a:off x="8681741" y="1155569"/>
          <a:ext cx="2537287" cy="3390074"/>
        </a:xfrm>
        <a:prstGeom prst="rect">
          <a:avLst/>
        </a:prstGeom>
        <a:no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150000"/>
            </a:lnSpc>
            <a:spcBef>
              <a:spcPct val="0"/>
            </a:spcBef>
            <a:spcAft>
              <a:spcPct val="15000"/>
            </a:spcAft>
            <a:buFont typeface="Wingdings" panose="05000000000000000000" pitchFamily="2" charset="2"/>
            <a:buChar char="ü"/>
          </a:pPr>
          <a:r>
            <a:rPr lang="en-AU" sz="1100" kern="1200" dirty="0"/>
            <a:t>UI Flows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Import, Export Flows</a:t>
          </a:r>
          <a:endParaRPr lang="en-AU"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Distribute Flows</a:t>
          </a:r>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Sharing of Flows across workspaces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Different Flow Environments and Code Promotion</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US" sz="1100" kern="1200" dirty="0"/>
            <a:t>Data Policies &amp; Integration Check Points</a:t>
          </a:r>
          <a:endParaRPr lang="en-GB" sz="1100" kern="1200" dirty="0"/>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Flow History and Analytics</a:t>
          </a:r>
        </a:p>
        <a:p>
          <a:pPr marL="57150" lvl="1" indent="-57150" algn="l" defTabSz="488950">
            <a:lnSpc>
              <a:spcPct val="150000"/>
            </a:lnSpc>
            <a:spcBef>
              <a:spcPct val="0"/>
            </a:spcBef>
            <a:spcAft>
              <a:spcPct val="15000"/>
            </a:spcAft>
            <a:buFont typeface="Wingdings" panose="05000000000000000000" pitchFamily="2" charset="2"/>
            <a:buChar char="ü"/>
          </a:pPr>
          <a:r>
            <a:rPr lang="en-GB" sz="1100" kern="1200" dirty="0"/>
            <a:t>HoL - Check your Knowledge</a:t>
          </a:r>
        </a:p>
        <a:p>
          <a:pPr marL="57150" lvl="1" indent="-57150" algn="l" defTabSz="488950">
            <a:lnSpc>
              <a:spcPct val="150000"/>
            </a:lnSpc>
            <a:spcBef>
              <a:spcPct val="0"/>
            </a:spcBef>
            <a:spcAft>
              <a:spcPct val="15000"/>
            </a:spcAft>
            <a:buFont typeface="Wingdings" panose="05000000000000000000" pitchFamily="2" charset="2"/>
            <a:buNone/>
          </a:pPr>
          <a:endParaRPr lang="en-GB" sz="1100" kern="1200" dirty="0"/>
        </a:p>
      </dsp:txBody>
      <dsp:txXfrm>
        <a:off x="8681741" y="1155569"/>
        <a:ext cx="2537287" cy="3390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AEA18-C672-48CA-8683-EAA3C1948131}">
      <dsp:nvSpPr>
        <dsp:cNvPr id="0" name=""/>
        <dsp:cNvSpPr/>
      </dsp:nvSpPr>
      <dsp:spPr>
        <a:xfrm>
          <a:off x="1533525" y="0"/>
          <a:ext cx="1022350" cy="1193270"/>
        </a:xfrm>
        <a:prstGeom prst="trapezoid">
          <a:avLst>
            <a:gd name="adj" fmla="val 50000"/>
          </a:avLst>
        </a:prstGeom>
        <a:solidFill>
          <a:schemeClr val="accent5">
            <a:lumMod val="20000"/>
            <a:lumOff val="8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 </a:t>
          </a:r>
        </a:p>
        <a:p>
          <a:pPr marL="0" lvl="0" indent="0" algn="ctr" defTabSz="800100">
            <a:lnSpc>
              <a:spcPct val="90000"/>
            </a:lnSpc>
            <a:spcBef>
              <a:spcPct val="0"/>
            </a:spcBef>
            <a:spcAft>
              <a:spcPct val="35000"/>
            </a:spcAft>
            <a:buNone/>
          </a:pPr>
          <a:endParaRPr lang="en-US" sz="1800" kern="1200" dirty="0"/>
        </a:p>
        <a:p>
          <a:pPr marL="0" lvl="0" indent="0" algn="ctr" defTabSz="800100">
            <a:lnSpc>
              <a:spcPct val="90000"/>
            </a:lnSpc>
            <a:spcBef>
              <a:spcPct val="0"/>
            </a:spcBef>
            <a:spcAft>
              <a:spcPct val="35000"/>
            </a:spcAft>
            <a:buNone/>
          </a:pPr>
          <a:r>
            <a:rPr lang="en-US" sz="1200" b="1" kern="1200" dirty="0">
              <a:solidFill>
                <a:schemeClr val="accent1">
                  <a:lumMod val="50000"/>
                </a:schemeClr>
              </a:solidFill>
            </a:rPr>
            <a:t>Enterprise</a:t>
          </a:r>
        </a:p>
      </dsp:txBody>
      <dsp:txXfrm>
        <a:off x="1533525" y="0"/>
        <a:ext cx="1022350" cy="1193270"/>
      </dsp:txXfrm>
    </dsp:sp>
    <dsp:sp modelId="{5C347702-2BE1-4840-92D9-19DC282D49A7}">
      <dsp:nvSpPr>
        <dsp:cNvPr id="0" name=""/>
        <dsp:cNvSpPr/>
      </dsp:nvSpPr>
      <dsp:spPr>
        <a:xfrm>
          <a:off x="1022350" y="1193270"/>
          <a:ext cx="2044700" cy="1193270"/>
        </a:xfrm>
        <a:prstGeom prst="trapezoid">
          <a:avLst>
            <a:gd name="adj" fmla="val 42838"/>
          </a:avLst>
        </a:prstGeom>
        <a:solidFill>
          <a:schemeClr val="accent5">
            <a:lumMod val="40000"/>
            <a:lumOff val="6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 </a:t>
          </a:r>
          <a:r>
            <a:rPr lang="en-US" sz="1200" b="1" kern="1200" dirty="0">
              <a:solidFill>
                <a:schemeClr val="accent1">
                  <a:lumMod val="50000"/>
                </a:schemeClr>
              </a:solidFill>
            </a:rPr>
            <a:t>Corporate</a:t>
          </a:r>
        </a:p>
      </dsp:txBody>
      <dsp:txXfrm>
        <a:off x="1380172" y="1193270"/>
        <a:ext cx="1329055" cy="1193270"/>
      </dsp:txXfrm>
    </dsp:sp>
    <dsp:sp modelId="{491D18FC-171A-4CE3-99EE-58468FB718B8}">
      <dsp:nvSpPr>
        <dsp:cNvPr id="0" name=""/>
        <dsp:cNvSpPr/>
      </dsp:nvSpPr>
      <dsp:spPr>
        <a:xfrm>
          <a:off x="511174" y="2386541"/>
          <a:ext cx="3067050" cy="1193270"/>
        </a:xfrm>
        <a:prstGeom prst="trapezoid">
          <a:avLst>
            <a:gd name="adj" fmla="val 42838"/>
          </a:avLst>
        </a:prstGeom>
        <a:solidFill>
          <a:schemeClr val="accent5">
            <a:lumMod val="60000"/>
            <a:lumOff val="40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r>
            <a:rPr lang="en-US" sz="3300" b="1" kern="1200" dirty="0"/>
            <a:t> </a:t>
          </a:r>
          <a:r>
            <a:rPr lang="en-US" sz="1200" b="1" kern="1200" dirty="0">
              <a:solidFill>
                <a:schemeClr val="bg1"/>
              </a:solidFill>
            </a:rPr>
            <a:t>Midmarket</a:t>
          </a:r>
        </a:p>
      </dsp:txBody>
      <dsp:txXfrm>
        <a:off x="1047908" y="2386541"/>
        <a:ext cx="1993582" cy="1193270"/>
      </dsp:txXfrm>
    </dsp:sp>
    <dsp:sp modelId="{20F97D72-4649-4649-9A31-8B358F357FE8}">
      <dsp:nvSpPr>
        <dsp:cNvPr id="0" name=""/>
        <dsp:cNvSpPr/>
      </dsp:nvSpPr>
      <dsp:spPr>
        <a:xfrm>
          <a:off x="0" y="3579812"/>
          <a:ext cx="4089400" cy="1193270"/>
        </a:xfrm>
        <a:prstGeom prst="trapezoid">
          <a:avLst>
            <a:gd name="adj" fmla="val 42838"/>
          </a:avLst>
        </a:prstGeom>
        <a:solidFill>
          <a:schemeClr val="accent5">
            <a:lumMod val="7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dirty="0"/>
            <a:t> </a:t>
          </a:r>
          <a:r>
            <a:rPr lang="en-US" sz="1200" b="1" kern="1200" dirty="0">
              <a:solidFill>
                <a:schemeClr val="bg1"/>
              </a:solidFill>
            </a:rPr>
            <a:t>Small</a:t>
          </a:r>
        </a:p>
      </dsp:txBody>
      <dsp:txXfrm>
        <a:off x="715644" y="3579812"/>
        <a:ext cx="2658110" cy="11932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76E8C-7E7D-47B0-8F11-676B5BB6D2EA}">
      <dsp:nvSpPr>
        <dsp:cNvPr id="0" name=""/>
        <dsp:cNvSpPr/>
      </dsp:nvSpPr>
      <dsp:spPr>
        <a:xfrm>
          <a:off x="9202543" y="701981"/>
          <a:ext cx="1859571" cy="1859876"/>
        </a:xfrm>
        <a:prstGeom prst="ellipse">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C3F3FF-56C8-4AF8-AE7B-69804C910E0D}">
      <dsp:nvSpPr>
        <dsp:cNvPr id="0" name=""/>
        <dsp:cNvSpPr/>
      </dsp:nvSpPr>
      <dsp:spPr>
        <a:xfrm>
          <a:off x="9263902"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Maintenance</a:t>
          </a:r>
        </a:p>
      </dsp:txBody>
      <dsp:txXfrm>
        <a:off x="9512307" y="1012015"/>
        <a:ext cx="1240044" cy="1239808"/>
      </dsp:txXfrm>
    </dsp:sp>
    <dsp:sp modelId="{43FFC5F6-CF74-44EF-9F07-B7D2F3186D34}">
      <dsp:nvSpPr>
        <dsp:cNvPr id="0" name=""/>
        <dsp:cNvSpPr/>
      </dsp:nvSpPr>
      <dsp:spPr>
        <a:xfrm rot="2700000">
          <a:off x="7279741"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594069-B8D6-4718-BE17-E17DD4A29607}">
      <dsp:nvSpPr>
        <dsp:cNvPr id="0" name=""/>
        <dsp:cNvSpPr/>
      </dsp:nvSpPr>
      <dsp:spPr>
        <a:xfrm>
          <a:off x="734297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Data</a:t>
          </a:r>
        </a:p>
      </dsp:txBody>
      <dsp:txXfrm>
        <a:off x="7590387" y="1012015"/>
        <a:ext cx="1240044" cy="1239808"/>
      </dsp:txXfrm>
    </dsp:sp>
    <dsp:sp modelId="{EE81E49E-E3D2-4977-95A7-EB0EC6C3DFFE}">
      <dsp:nvSpPr>
        <dsp:cNvPr id="0" name=""/>
        <dsp:cNvSpPr/>
      </dsp:nvSpPr>
      <dsp:spPr>
        <a:xfrm rot="2700000">
          <a:off x="535881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1FA031-07B5-4F83-8F96-79E3480793B6}">
      <dsp:nvSpPr>
        <dsp:cNvPr id="0" name=""/>
        <dsp:cNvSpPr/>
      </dsp:nvSpPr>
      <dsp:spPr>
        <a:xfrm>
          <a:off x="542105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Cost</a:t>
          </a:r>
        </a:p>
      </dsp:txBody>
      <dsp:txXfrm>
        <a:off x="5668466" y="1012015"/>
        <a:ext cx="1240044" cy="1239808"/>
      </dsp:txXfrm>
    </dsp:sp>
    <dsp:sp modelId="{8E0BEC49-26B5-452A-AF68-89310487AB8F}">
      <dsp:nvSpPr>
        <dsp:cNvPr id="0" name=""/>
        <dsp:cNvSpPr/>
      </dsp:nvSpPr>
      <dsp:spPr>
        <a:xfrm rot="2700000">
          <a:off x="3436890" y="702078"/>
          <a:ext cx="1859356" cy="1859356"/>
        </a:xfrm>
        <a:prstGeom prst="teardrop">
          <a:avLst>
            <a:gd name="adj" fmla="val 100000"/>
          </a:avLst>
        </a:prstGeom>
        <a:solidFill>
          <a:srgbClr val="7030A0"/>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EB7DF9-4CCB-4B78-8D1E-D9032D7553EB}">
      <dsp:nvSpPr>
        <dsp:cNvPr id="0" name=""/>
        <dsp:cNvSpPr/>
      </dsp:nvSpPr>
      <dsp:spPr>
        <a:xfrm>
          <a:off x="3499131"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Resources</a:t>
          </a:r>
        </a:p>
      </dsp:txBody>
      <dsp:txXfrm>
        <a:off x="3747536" y="1012015"/>
        <a:ext cx="1240044" cy="1239808"/>
      </dsp:txXfrm>
    </dsp:sp>
    <dsp:sp modelId="{EB7CFF83-359C-4AE6-87BE-FF43DF04D97A}">
      <dsp:nvSpPr>
        <dsp:cNvPr id="0" name=""/>
        <dsp:cNvSpPr/>
      </dsp:nvSpPr>
      <dsp:spPr>
        <a:xfrm rot="2700000">
          <a:off x="1514969" y="702078"/>
          <a:ext cx="1859356" cy="1859356"/>
        </a:xfrm>
        <a:prstGeom prst="teardrop">
          <a:avLst>
            <a:gd name="adj" fmla="val 100000"/>
          </a:avLst>
        </a:prstGeom>
        <a:solidFill>
          <a:srgbClr val="7030A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444074-E43D-490F-8DED-3DD80A9147DF}">
      <dsp:nvSpPr>
        <dsp:cNvPr id="0" name=""/>
        <dsp:cNvSpPr/>
      </dsp:nvSpPr>
      <dsp:spPr>
        <a:xfrm>
          <a:off x="1577210" y="763988"/>
          <a:ext cx="1735864" cy="1735862"/>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Time</a:t>
          </a:r>
        </a:p>
      </dsp:txBody>
      <dsp:txXfrm>
        <a:off x="1825615" y="1012015"/>
        <a:ext cx="1240044" cy="123980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62FF5F-4CB5-4156-AB4A-9AD102D9E410}">
      <dsp:nvSpPr>
        <dsp:cNvPr id="0" name=""/>
        <dsp:cNvSpPr/>
      </dsp:nvSpPr>
      <dsp:spPr>
        <a:xfrm rot="5400000">
          <a:off x="2456559"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180890"/>
        <a:ext cx="694090" cy="797805"/>
      </dsp:txXfrm>
    </dsp:sp>
    <dsp:sp modelId="{9DD42A24-5779-48B0-BA9D-7C0A1F099BBF}">
      <dsp:nvSpPr>
        <dsp:cNvPr id="0" name=""/>
        <dsp:cNvSpPr/>
      </dsp:nvSpPr>
      <dsp:spPr>
        <a:xfrm>
          <a:off x="3570860" y="232080"/>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32080"/>
        <a:ext cx="1293488" cy="695423"/>
      </dsp:txXfrm>
    </dsp:sp>
    <dsp:sp modelId="{8E4679E0-60C8-4E67-8F57-A05B1532DD4A}">
      <dsp:nvSpPr>
        <dsp:cNvPr id="0" name=""/>
        <dsp:cNvSpPr/>
      </dsp:nvSpPr>
      <dsp:spPr>
        <a:xfrm rot="5400000">
          <a:off x="1367526" y="75610"/>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180890"/>
        <a:ext cx="694090" cy="797805"/>
      </dsp:txXfrm>
    </dsp:sp>
    <dsp:sp modelId="{256EEA0E-F153-4A09-88D3-C3A12EA074C9}">
      <dsp:nvSpPr>
        <dsp:cNvPr id="0" name=""/>
        <dsp:cNvSpPr/>
      </dsp:nvSpPr>
      <dsp:spPr>
        <a:xfrm rot="5400000">
          <a:off x="1909956"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142430" y="1164683"/>
        <a:ext cx="694090" cy="797805"/>
      </dsp:txXfrm>
    </dsp:sp>
    <dsp:sp modelId="{321E6BD8-E670-4A73-B7E6-702B1199A636}">
      <dsp:nvSpPr>
        <dsp:cNvPr id="0" name=""/>
        <dsp:cNvSpPr/>
      </dsp:nvSpPr>
      <dsp:spPr>
        <a:xfrm>
          <a:off x="691806" y="1215873"/>
          <a:ext cx="1251762"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r" defTabSz="1333500">
            <a:lnSpc>
              <a:spcPct val="90000"/>
            </a:lnSpc>
            <a:spcBef>
              <a:spcPct val="0"/>
            </a:spcBef>
            <a:spcAft>
              <a:spcPct val="35000"/>
            </a:spcAft>
            <a:buNone/>
          </a:pPr>
          <a:endParaRPr lang="en-US" sz="3000" kern="1200"/>
        </a:p>
      </dsp:txBody>
      <dsp:txXfrm>
        <a:off x="691806" y="1215873"/>
        <a:ext cx="1251762" cy="695423"/>
      </dsp:txXfrm>
    </dsp:sp>
    <dsp:sp modelId="{AD2BDA62-2AB9-4477-BA32-06AFEED18AC8}">
      <dsp:nvSpPr>
        <dsp:cNvPr id="0" name=""/>
        <dsp:cNvSpPr/>
      </dsp:nvSpPr>
      <dsp:spPr>
        <a:xfrm rot="5400000">
          <a:off x="2998990" y="1059403"/>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31464" y="1164683"/>
        <a:ext cx="694090" cy="797805"/>
      </dsp:txXfrm>
    </dsp:sp>
    <dsp:sp modelId="{B8B11624-282F-4CDD-B42B-1B2B7636449D}">
      <dsp:nvSpPr>
        <dsp:cNvPr id="0" name=""/>
        <dsp:cNvSpPr/>
      </dsp:nvSpPr>
      <dsp:spPr>
        <a:xfrm rot="5400000">
          <a:off x="2456559"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a:t> </a:t>
          </a:r>
        </a:p>
      </dsp:txBody>
      <dsp:txXfrm rot="-5400000">
        <a:off x="2689033" y="2148476"/>
        <a:ext cx="694090" cy="797805"/>
      </dsp:txXfrm>
    </dsp:sp>
    <dsp:sp modelId="{D4253934-9C1A-4C90-897B-2485D0634C17}">
      <dsp:nvSpPr>
        <dsp:cNvPr id="0" name=""/>
        <dsp:cNvSpPr/>
      </dsp:nvSpPr>
      <dsp:spPr>
        <a:xfrm>
          <a:off x="3570860" y="2199666"/>
          <a:ext cx="1293488" cy="695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endParaRPr lang="en-US" sz="3000" kern="1200"/>
        </a:p>
      </dsp:txBody>
      <dsp:txXfrm>
        <a:off x="3570860" y="2199666"/>
        <a:ext cx="1293488" cy="695423"/>
      </dsp:txXfrm>
    </dsp:sp>
    <dsp:sp modelId="{267FEEEA-DDE7-41B3-A859-A6C0A787DD04}">
      <dsp:nvSpPr>
        <dsp:cNvPr id="0" name=""/>
        <dsp:cNvSpPr/>
      </dsp:nvSpPr>
      <dsp:spPr>
        <a:xfrm rot="5400000">
          <a:off x="1367526" y="2043196"/>
          <a:ext cx="1159039" cy="1008364"/>
        </a:xfrm>
        <a:prstGeom prst="hexagon">
          <a:avLst>
            <a:gd name="adj" fmla="val 25000"/>
            <a:gd name="vf" fmla="val 11547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600000" y="2148476"/>
        <a:ext cx="694090" cy="79780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B9A8-9E3C-46D7-873F-22C7B6C2393B}" type="datetimeFigureOut">
              <a:rPr lang="en-GB" smtClean="0"/>
              <a:t>18/05/2020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663D9C-1D7D-4FC0-B2CB-7774326D51DC}" type="slidenum">
              <a:rPr lang="en-GB" smtClean="0"/>
              <a:t>‹#›</a:t>
            </a:fld>
            <a:endParaRPr lang="en-GB"/>
          </a:p>
        </p:txBody>
      </p:sp>
    </p:spTree>
    <p:extLst>
      <p:ext uri="{BB962C8B-B14F-4D97-AF65-F5344CB8AC3E}">
        <p14:creationId xmlns:p14="http://schemas.microsoft.com/office/powerpoint/2010/main" val="131752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a:t>
            </a:r>
            <a:r>
              <a:rPr lang="en-US" sz="1200" kern="1200" dirty="0">
                <a:solidFill>
                  <a:schemeClr val="tx1"/>
                </a:solidFill>
                <a:latin typeface="+mn-lt"/>
                <a:ea typeface="+mn-ea"/>
                <a:cs typeface="+mn-cs"/>
              </a:rPr>
              <a:t>, Welcome to Micros</a:t>
            </a:r>
            <a:r>
              <a:rPr lang="en-US" sz="1200" b="0" kern="1200" dirty="0">
                <a:solidFill>
                  <a:schemeClr val="tx1"/>
                </a:solidFill>
                <a:latin typeface="+mn-lt"/>
                <a:ea typeface="+mn-ea"/>
                <a:cs typeface="+mn-cs"/>
              </a:rPr>
              <a:t>oft </a:t>
            </a:r>
            <a:r>
              <a:rPr lang="en-US" sz="1200" b="0" dirty="0">
                <a:solidFill>
                  <a:srgbClr val="124548"/>
                </a:solidFill>
              </a:rPr>
              <a:t>Power Automate Empowerment</a:t>
            </a:r>
            <a:endParaRPr lang="en-GB" b="0" dirty="0"/>
          </a:p>
        </p:txBody>
      </p:sp>
      <p:sp>
        <p:nvSpPr>
          <p:cNvPr id="4" name="Slide Number Placeholder 3"/>
          <p:cNvSpPr>
            <a:spLocks noGrp="1"/>
          </p:cNvSpPr>
          <p:nvPr>
            <p:ph type="sldNum" sz="quarter" idx="5"/>
          </p:nvPr>
        </p:nvSpPr>
        <p:spPr/>
        <p:txBody>
          <a:bodyPr/>
          <a:lstStyle/>
          <a:p>
            <a:fld id="{B634A407-23FD-4204-83F7-7C93442C7350}" type="slidenum">
              <a:rPr lang="en-GB" smtClean="0"/>
              <a:t>1</a:t>
            </a:fld>
            <a:endParaRPr lang="en-GB"/>
          </a:p>
        </p:txBody>
      </p:sp>
    </p:spTree>
    <p:extLst>
      <p:ext uri="{BB962C8B-B14F-4D97-AF65-F5344CB8AC3E}">
        <p14:creationId xmlns:p14="http://schemas.microsoft.com/office/powerpoint/2010/main" val="3189443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773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75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6268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248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66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805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42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9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524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7712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982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E20E9881-53F1-467E-ADEE-8E138C386DBC}"/>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31543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gradFill>
                  <a:gsLst>
                    <a:gs pos="1250">
                      <a:srgbClr val="505050"/>
                    </a:gs>
                    <a:gs pos="100000">
                      <a:srgbClr val="505050"/>
                    </a:gs>
                  </a:gsLst>
                  <a:lin ang="5400000" scaled="0"/>
                </a:gradFill>
                <a:latin typeface="Segoe UI Light" panose="020B0502040204020203" pitchFamily="34" charset="0"/>
                <a:cs typeface="Segoe UI Light" panose="020B0502040204020203" pitchFamily="34" charset="0"/>
              </a:rPr>
              <a:t>Microsoft PowerApps is a service for creating and using custom business apps across platforms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2016</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5/18/2020 8:40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6054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BF2550-916B-47D8-B3B0-D5DCD326C5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531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5/18/2020 8:40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087104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9183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EA405E-9BEF-44BA-9FD7-54DC106142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888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70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4</a:t>
            </a:fld>
            <a:endParaRPr lang="en-GB"/>
          </a:p>
        </p:txBody>
      </p:sp>
    </p:spTree>
    <p:extLst>
      <p:ext uri="{BB962C8B-B14F-4D97-AF65-F5344CB8AC3E}">
        <p14:creationId xmlns:p14="http://schemas.microsoft.com/office/powerpoint/2010/main" val="2332847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3920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14914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8108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indent="-403070" defTabSz="931597" fontAlgn="base">
              <a:spcAft>
                <a:spcPts val="600"/>
              </a:spcAft>
              <a:buClr>
                <a:srgbClr val="FFFFFF"/>
              </a:buClr>
              <a:buFont typeface="Arial" panose="020B0604020202020204" pitchFamily="34" charset="0"/>
              <a:buChar char="•"/>
            </a:pP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856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5/18/2020 8:40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4221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741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3FD98-CD5B-4ADD-8DA6-FE36A8C66EA7}"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34348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A5EA9648-2EFA-49D1-B7F0-F9D20D014BBE}" type="slidenum">
              <a:rPr kumimoji="0" lang="en-US" sz="1100" b="0" i="0" u="none" strike="noStrike" kern="1200" cap="none" spc="0" normalizeH="0" baseline="0" noProof="0">
                <a:ln>
                  <a:noFill/>
                </a:ln>
                <a:solidFill>
                  <a:srgbClr val="505050"/>
                </a:solidFill>
                <a:effectLst/>
                <a:uLnTx/>
                <a:uFillTx/>
                <a:latin typeface="Segoe UI"/>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66</a:t>
            </a:fld>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141451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370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6108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58169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884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792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0765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34A407-23FD-4204-83F7-7C93442C735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535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5/18/2020 8:40 AM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9494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80</a:t>
            </a:fld>
            <a:endParaRPr lang="en-US"/>
          </a:p>
        </p:txBody>
      </p:sp>
    </p:spTree>
    <p:extLst>
      <p:ext uri="{BB962C8B-B14F-4D97-AF65-F5344CB8AC3E}">
        <p14:creationId xmlns:p14="http://schemas.microsoft.com/office/powerpoint/2010/main" val="3982121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https://customers.microsoft.com/en-us/story/belron-autoglass-consumer-goods-powerapps</a:t>
            </a:r>
            <a:endParaRPr lang="en-US" dirty="0"/>
          </a:p>
        </p:txBody>
      </p:sp>
      <p:sp>
        <p:nvSpPr>
          <p:cNvPr id="4" name="Slide Number Placeholder 3"/>
          <p:cNvSpPr>
            <a:spLocks noGrp="1"/>
          </p:cNvSpPr>
          <p:nvPr>
            <p:ph type="sldNum" sz="quarter" idx="10"/>
          </p:nvPr>
        </p:nvSpPr>
        <p:spPr/>
        <p:txBody>
          <a:bodyPr/>
          <a:lstStyle/>
          <a:p>
            <a:fld id="{081C9C15-504F-4AC2-AD31-7003795B0E2A}" type="slidenum">
              <a:rPr lang="en-US" smtClean="0"/>
              <a:t>81</a:t>
            </a:fld>
            <a:endParaRPr lang="en-US"/>
          </a:p>
        </p:txBody>
      </p:sp>
    </p:spTree>
    <p:extLst>
      <p:ext uri="{BB962C8B-B14F-4D97-AF65-F5344CB8AC3E}">
        <p14:creationId xmlns:p14="http://schemas.microsoft.com/office/powerpoint/2010/main" val="36095955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634A407-23FD-4204-83F7-7C93442C7350}" type="slidenum">
              <a:rPr lang="en-GB" smtClean="0"/>
              <a:t>83</a:t>
            </a:fld>
            <a:endParaRPr lang="en-GB"/>
          </a:p>
        </p:txBody>
      </p:sp>
    </p:spTree>
    <p:extLst>
      <p:ext uri="{BB962C8B-B14F-4D97-AF65-F5344CB8AC3E}">
        <p14:creationId xmlns:p14="http://schemas.microsoft.com/office/powerpoint/2010/main" val="1683576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It starts with how they get the most out of their business data </a:t>
            </a:r>
          </a:p>
          <a:p>
            <a:pPr lvl="0"/>
            <a:r>
              <a:rPr lang="en-US" sz="1200" kern="1200" dirty="0">
                <a:solidFill>
                  <a:schemeClr val="tx1"/>
                </a:solidFill>
                <a:effectLst/>
                <a:latin typeface="+mn-lt"/>
                <a:ea typeface="+mn-ea"/>
                <a:cs typeface="+mn-cs"/>
              </a:rPr>
              <a:t>Data is everywhere – generated at every step of our lives </a:t>
            </a:r>
          </a:p>
          <a:p>
            <a:pPr lvl="0"/>
            <a:r>
              <a:rPr lang="en-US" sz="1200" kern="1200" dirty="0">
                <a:solidFill>
                  <a:schemeClr val="tx1"/>
                </a:solidFill>
                <a:effectLst/>
                <a:latin typeface="+mn-lt"/>
                <a:ea typeface="+mn-ea"/>
                <a:cs typeface="+mn-cs"/>
              </a:rPr>
              <a:t>90% of world’s data generated in last 3 years alone</a:t>
            </a:r>
          </a:p>
          <a:p>
            <a:pPr lvl="0"/>
            <a:r>
              <a:rPr lang="en-US" sz="1200" kern="1200" dirty="0">
                <a:solidFill>
                  <a:schemeClr val="tx1"/>
                </a:solidFill>
                <a:effectLst/>
                <a:latin typeface="+mn-lt"/>
                <a:ea typeface="+mn-ea"/>
                <a:cs typeface="+mn-cs"/>
              </a:rPr>
              <a:t>Everything we do, everything our customers do, everything competitors do generates some kind of data </a:t>
            </a:r>
          </a:p>
          <a:p>
            <a:r>
              <a:rPr lang="en-US" sz="1200" b="1" kern="1200" dirty="0">
                <a:solidFill>
                  <a:schemeClr val="tx1"/>
                </a:solidFill>
                <a:effectLst/>
                <a:latin typeface="+mn-lt"/>
                <a:ea typeface="+mn-ea"/>
                <a:cs typeface="+mn-cs"/>
              </a:rPr>
              <a:t>T: In the old world, that data lived in siloes</a:t>
            </a:r>
            <a:endParaRPr lang="en-US" dirty="0"/>
          </a:p>
        </p:txBody>
      </p:sp>
      <p:sp>
        <p:nvSpPr>
          <p:cNvPr id="4" name="Slide Number Placeholder 3"/>
          <p:cNvSpPr>
            <a:spLocks noGrp="1"/>
          </p:cNvSpPr>
          <p:nvPr>
            <p:ph type="sldNum" sz="quarter" idx="5"/>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355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8</a:t>
            </a:fld>
            <a:endParaRPr lang="en-GB"/>
          </a:p>
        </p:txBody>
      </p:sp>
    </p:spTree>
    <p:extLst>
      <p:ext uri="{BB962C8B-B14F-4D97-AF65-F5344CB8AC3E}">
        <p14:creationId xmlns:p14="http://schemas.microsoft.com/office/powerpoint/2010/main" val="2639833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9</a:t>
            </a:fld>
            <a:endParaRPr lang="en-GB"/>
          </a:p>
        </p:txBody>
      </p:sp>
    </p:spTree>
    <p:extLst>
      <p:ext uri="{BB962C8B-B14F-4D97-AF65-F5344CB8AC3E}">
        <p14:creationId xmlns:p14="http://schemas.microsoft.com/office/powerpoint/2010/main" val="246582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49AECFD-66A5-4264-8C7E-D59CA7F5A854}" type="slidenum">
              <a:rPr lang="en-GB" smtClean="0"/>
              <a:t>10</a:t>
            </a:fld>
            <a:endParaRPr lang="en-GB"/>
          </a:p>
        </p:txBody>
      </p:sp>
    </p:spTree>
    <p:extLst>
      <p:ext uri="{BB962C8B-B14F-4D97-AF65-F5344CB8AC3E}">
        <p14:creationId xmlns:p14="http://schemas.microsoft.com/office/powerpoint/2010/main" val="312040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9AECFD-66A5-4264-8C7E-D59CA7F5A854}" type="slidenum">
              <a:rPr lang="en-GB" smtClean="0"/>
              <a:t>11</a:t>
            </a:fld>
            <a:endParaRPr lang="en-GB"/>
          </a:p>
        </p:txBody>
      </p:sp>
    </p:spTree>
    <p:extLst>
      <p:ext uri="{BB962C8B-B14F-4D97-AF65-F5344CB8AC3E}">
        <p14:creationId xmlns:p14="http://schemas.microsoft.com/office/powerpoint/2010/main" val="334440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Master" Target="../slideMasters/slideMaster10.xml"/><Relationship Id="rId4" Type="http://schemas.openxmlformats.org/officeDocument/2006/relationships/image" Target="../media/image48.png"/></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Master" Target="../slideMasters/slideMaster4.xml"/><Relationship Id="rId4" Type="http://schemas.openxmlformats.org/officeDocument/2006/relationships/image" Target="../media/image33.jp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1964E-3622-475E-9AF9-097B9BD5CC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1D1D30E-6618-4047-A193-C2B42D64E7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A183512-8F1B-4E50-B31E-67D1363C6044}"/>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1FB14ADB-A02E-48E3-B2C8-F90897D0B7C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386B78C-4069-467E-A997-0A5B7EBCE5F1}"/>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95847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4C34-6597-4EC3-8379-8E1F073DCA8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2453C81-8392-44AA-AA36-8F8DD5045E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8AE5775-C760-4B05-B4FE-070615C67B5D}"/>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45A8A82F-9379-402D-A292-8C38875533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B7B5A30-DE1C-4C17-AF88-1F5492512420}"/>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80769669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168846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3452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1064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11174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064783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896083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4466016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4606073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1443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Tree>
    <p:extLst>
      <p:ext uri="{BB962C8B-B14F-4D97-AF65-F5344CB8AC3E}">
        <p14:creationId xmlns:p14="http://schemas.microsoft.com/office/powerpoint/2010/main" val="419099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32E494-D920-4274-8BF4-D814C9A98C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10CB044-16D0-4DCD-90E8-A6778BD998A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D5D65A1-056B-414E-9C71-659C06ED563C}"/>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DD792643-3B54-4DC2-A0C2-09F2DC2CB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020D4D-B658-44E5-80D2-BB5F53E6A90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41231056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274996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049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969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10134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419962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838882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13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631E373-4209-4490-AF8D-641FDD944CC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B4D540C-67A3-4B37-A1E5-3A68D6ACF78E}"/>
              </a:ext>
            </a:extLst>
          </p:cNvPr>
          <p:cNvSpPr>
            <a:spLocks noGrp="1"/>
          </p:cNvSpPr>
          <p:nvPr>
            <p:ph type="ctrTitle"/>
          </p:nvPr>
        </p:nvSpPr>
        <p:spPr>
          <a:xfrm>
            <a:off x="584198" y="3629024"/>
            <a:ext cx="11081775" cy="1110527"/>
          </a:xfrm>
        </p:spPr>
        <p:txBody>
          <a:bodyPr anchor="ctr">
            <a:normAutofit/>
          </a:bodyPr>
          <a:lstStyle>
            <a:lvl1pPr algn="l">
              <a:defRPr sz="28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6E0C12DE-A201-4A08-AB06-5F0E1BD615FD}"/>
              </a:ext>
            </a:extLst>
          </p:cNvPr>
          <p:cNvSpPr>
            <a:spLocks noGrp="1"/>
          </p:cNvSpPr>
          <p:nvPr>
            <p:ph type="subTitle" idx="1"/>
          </p:nvPr>
        </p:nvSpPr>
        <p:spPr>
          <a:xfrm>
            <a:off x="584199" y="4882791"/>
            <a:ext cx="11081775" cy="1389421"/>
          </a:xfrm>
        </p:spPr>
        <p:txBody>
          <a:bodyP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D6E69A8B-59B1-44BA-86F1-A5085A14B1E5}"/>
              </a:ext>
            </a:extLst>
          </p:cNvPr>
          <p:cNvSpPr>
            <a:spLocks noGrp="1"/>
          </p:cNvSpPr>
          <p:nvPr>
            <p:ph type="ftr" sz="quarter" idx="11"/>
          </p:nvPr>
        </p:nvSpPr>
        <p:spPr>
          <a:xfrm>
            <a:off x="584200" y="6558690"/>
            <a:ext cx="8817897" cy="228601"/>
          </a:xfrm>
        </p:spPr>
        <p:txBody>
          <a:bodyPr/>
          <a:lstStyle>
            <a:lvl1pPr algn="l">
              <a:defRPr>
                <a:solidFill>
                  <a:schemeClr val="bg1"/>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413A34D8-021D-4FA9-B4CE-50D0A22B3CA8}"/>
              </a:ext>
            </a:extLst>
          </p:cNvPr>
          <p:cNvSpPr>
            <a:spLocks noGrp="1"/>
          </p:cNvSpPr>
          <p:nvPr>
            <p:ph type="sldNum" sz="quarter" idx="12"/>
          </p:nvPr>
        </p:nvSpPr>
        <p:spPr/>
        <p:txBody>
          <a:bodyPr/>
          <a:lstStyle>
            <a:lvl1pPr>
              <a:defRPr>
                <a:solidFill>
                  <a:schemeClr val="bg1"/>
                </a:solidFill>
              </a:defRPr>
            </a:lvl1pPr>
          </a:lstStyle>
          <a:p>
            <a:fld id="{066FB4A0-BEC8-468C-AF80-0EF06F6BC991}" type="slidenum">
              <a:rPr lang="en-GB" smtClean="0"/>
              <a:pPr/>
              <a:t>‹#›</a:t>
            </a:fld>
            <a:endParaRPr lang="en-GB"/>
          </a:p>
        </p:txBody>
      </p:sp>
    </p:spTree>
    <p:extLst>
      <p:ext uri="{BB962C8B-B14F-4D97-AF65-F5344CB8AC3E}">
        <p14:creationId xmlns:p14="http://schemas.microsoft.com/office/powerpoint/2010/main" val="296299307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solidFill>
                  <a:schemeClr val="bg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lvl1pPr>
              <a:defRPr>
                <a:solidFill>
                  <a:schemeClr val="bg1">
                    <a:lumMod val="75000"/>
                  </a:schemeClr>
                </a:solidFill>
              </a:defRPr>
            </a:lvl1p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lvl1pPr>
              <a:defRPr>
                <a:solidFill>
                  <a:schemeClr val="bg1">
                    <a:lumMod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lvl1pPr>
              <a:defRPr>
                <a:solidFill>
                  <a:schemeClr val="bg1">
                    <a:lumMod val="75000"/>
                  </a:schemeClr>
                </a:solidFill>
              </a:defRPr>
            </a:lvl1pPr>
          </a:lstStyle>
          <a:p>
            <a:fld id="{BD9BE37A-1E7F-4D0B-9D7E-C3C1D28A8A72}" type="slidenum">
              <a:rPr lang="en-GB" smtClean="0"/>
              <a:pPr/>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pic>
        <p:nvPicPr>
          <p:cNvPr id="8" name="Picture 7">
            <a:extLst>
              <a:ext uri="{FF2B5EF4-FFF2-40B4-BE49-F238E27FC236}">
                <a16:creationId xmlns:a16="http://schemas.microsoft.com/office/drawing/2014/main" id="{F4BC23CC-3790-435D-85AC-2CC43DEC5DC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10192670" y="384972"/>
            <a:ext cx="1817901" cy="467449"/>
          </a:xfrm>
          <a:prstGeom prst="rect">
            <a:avLst/>
          </a:prstGeom>
          <a:solidFill>
            <a:srgbClr val="000000"/>
          </a:solidFill>
        </p:spPr>
      </p:pic>
    </p:spTree>
    <p:extLst>
      <p:ext uri="{BB962C8B-B14F-4D97-AF65-F5344CB8AC3E}">
        <p14:creationId xmlns:p14="http://schemas.microsoft.com/office/powerpoint/2010/main" val="184705463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CB7B3FDD-EDD6-4CDC-828C-8A32C699E73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045176" y="470894"/>
            <a:ext cx="1665340" cy="381989"/>
          </a:xfrm>
          <a:prstGeom prst="rect">
            <a:avLst/>
          </a:prstGeom>
        </p:spPr>
      </p:pic>
    </p:spTree>
    <p:extLst>
      <p:ext uri="{BB962C8B-B14F-4D97-AF65-F5344CB8AC3E}">
        <p14:creationId xmlns:p14="http://schemas.microsoft.com/office/powerpoint/2010/main" val="17640685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021742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104738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0150196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539883" y="1429801"/>
            <a:ext cx="5556117" cy="2283898"/>
          </a:xfrm>
        </p:spPr>
        <p:txBody>
          <a:bodyPr anchor="ctr">
            <a:normAutofit/>
          </a:bodyPr>
          <a:lstStyle>
            <a:lvl1pPr algn="l">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10789570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1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l">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t">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134B9269-A469-4C20-94B5-4E2E48A053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53501668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249917955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spTree>
    <p:extLst>
      <p:ext uri="{BB962C8B-B14F-4D97-AF65-F5344CB8AC3E}">
        <p14:creationId xmlns:p14="http://schemas.microsoft.com/office/powerpoint/2010/main" val="27602046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463520"/>
            <a:ext cx="1665340" cy="381989"/>
          </a:xfrm>
          <a:prstGeom prst="rect">
            <a:avLst/>
          </a:prstGeom>
        </p:spPr>
      </p:pic>
    </p:spTree>
    <p:extLst>
      <p:ext uri="{BB962C8B-B14F-4D97-AF65-F5344CB8AC3E}">
        <p14:creationId xmlns:p14="http://schemas.microsoft.com/office/powerpoint/2010/main" val="410906281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51286023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7" name="Picture 6">
            <a:extLst>
              <a:ext uri="{FF2B5EF4-FFF2-40B4-BE49-F238E27FC236}">
                <a16:creationId xmlns:a16="http://schemas.microsoft.com/office/drawing/2014/main" id="{8904BB0D-0E32-4AB3-A5F3-59C6D90272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192670" y="427703"/>
            <a:ext cx="1665340" cy="381989"/>
          </a:xfrm>
          <a:prstGeom prst="rect">
            <a:avLst/>
          </a:prstGeom>
        </p:spPr>
      </p:pic>
      <p:cxnSp>
        <p:nvCxnSpPr>
          <p:cNvPr id="8" name="Straight Connector 7">
            <a:extLst>
              <a:ext uri="{FF2B5EF4-FFF2-40B4-BE49-F238E27FC236}">
                <a16:creationId xmlns:a16="http://schemas.microsoft.com/office/drawing/2014/main" id="{3CB48DE8-FFD4-4564-AB84-BE8A83BD9872}"/>
              </a:ext>
            </a:extLst>
          </p:cNvPr>
          <p:cNvCxnSpPr>
            <a:cxnSpLocks/>
          </p:cNvCxnSpPr>
          <p:nvPr userDrawn="1"/>
        </p:nvCxnSpPr>
        <p:spPr>
          <a:xfrm>
            <a:off x="8159011" y="1553920"/>
            <a:ext cx="0" cy="46898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24539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a:xfrm>
            <a:off x="495299" y="269264"/>
            <a:ext cx="9710585" cy="1006474"/>
          </a:xfrm>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5AF8FAE7-2AB0-4140-962B-7A17DF3E00F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581506"/>
            <a:ext cx="1665340" cy="381989"/>
          </a:xfrm>
          <a:prstGeom prst="rect">
            <a:avLst/>
          </a:prstGeom>
        </p:spPr>
      </p:pic>
    </p:spTree>
    <p:extLst>
      <p:ext uri="{BB962C8B-B14F-4D97-AF65-F5344CB8AC3E}">
        <p14:creationId xmlns:p14="http://schemas.microsoft.com/office/powerpoint/2010/main" val="20370948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9751A-B474-428A-B877-EB5C0899B6F3}"/>
              </a:ext>
            </a:extLst>
          </p:cNvPr>
          <p:cNvSpPr>
            <a:spLocks noGrp="1"/>
          </p:cNvSpPr>
          <p:nvPr>
            <p:ph type="title"/>
          </p:nvPr>
        </p:nvSpPr>
        <p:spPr>
          <a:xfrm>
            <a:off x="522698" y="239764"/>
            <a:ext cx="9631567" cy="770501"/>
          </a:xfrm>
        </p:spPr>
        <p:txBody>
          <a:bodyPr>
            <a:normAutofit/>
          </a:bodyPr>
          <a:lstStyle>
            <a:lvl1pPr>
              <a:defRPr sz="28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A4E9973F-E012-442D-AAC3-F15B56B06DD9}"/>
              </a:ext>
            </a:extLst>
          </p:cNvPr>
          <p:cNvSpPr>
            <a:spLocks noGrp="1"/>
          </p:cNvSpPr>
          <p:nvPr>
            <p:ph type="body" idx="1"/>
          </p:nvPr>
        </p:nvSpPr>
        <p:spPr>
          <a:xfrm>
            <a:off x="522698" y="1142847"/>
            <a:ext cx="551088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8E59287-7E57-483A-8DFA-DDC844600558}"/>
              </a:ext>
            </a:extLst>
          </p:cNvPr>
          <p:cNvSpPr>
            <a:spLocks noGrp="1"/>
          </p:cNvSpPr>
          <p:nvPr>
            <p:ph sz="half" idx="2"/>
          </p:nvPr>
        </p:nvSpPr>
        <p:spPr>
          <a:xfrm>
            <a:off x="522698" y="1725560"/>
            <a:ext cx="551088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348E81-5451-4478-BDB7-149DDBE94A71}"/>
              </a:ext>
            </a:extLst>
          </p:cNvPr>
          <p:cNvSpPr>
            <a:spLocks noGrp="1"/>
          </p:cNvSpPr>
          <p:nvPr>
            <p:ph type="body" sz="quarter" idx="3"/>
          </p:nvPr>
        </p:nvSpPr>
        <p:spPr>
          <a:xfrm>
            <a:off x="6179576" y="1142847"/>
            <a:ext cx="5538020" cy="552578"/>
          </a:xfrm>
        </p:spPr>
        <p:txBody>
          <a:bodyPr anchor="t">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559F82-DA64-4928-886E-4EE688BB9E1C}"/>
              </a:ext>
            </a:extLst>
          </p:cNvPr>
          <p:cNvSpPr>
            <a:spLocks noGrp="1"/>
          </p:cNvSpPr>
          <p:nvPr>
            <p:ph sz="quarter" idx="4"/>
          </p:nvPr>
        </p:nvSpPr>
        <p:spPr>
          <a:xfrm>
            <a:off x="6179576" y="1725560"/>
            <a:ext cx="5538020" cy="46984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12EACA5-BE00-40DC-91A4-69D253B9B6A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AD9B9FB7-BB17-4FB4-958A-A37307378051}"/>
              </a:ext>
            </a:extLst>
          </p:cNvPr>
          <p:cNvSpPr>
            <a:spLocks noGrp="1"/>
          </p:cNvSpPr>
          <p:nvPr>
            <p:ph type="ftr" sz="quarter" idx="11"/>
          </p:nvPr>
        </p:nvSpPr>
        <p:spPr/>
        <p:txBody>
          <a:bodyPr/>
          <a:lstStyle/>
          <a:p>
            <a:r>
              <a:rPr lang="en-US"/>
              <a:t>FOR MICROSOFT INTERNAL &amp; MANAGED PARTNERS ONLY</a:t>
            </a:r>
            <a:endParaRPr lang="en-GB"/>
          </a:p>
        </p:txBody>
      </p:sp>
      <p:sp>
        <p:nvSpPr>
          <p:cNvPr id="9" name="Slide Number Placeholder 8">
            <a:extLst>
              <a:ext uri="{FF2B5EF4-FFF2-40B4-BE49-F238E27FC236}">
                <a16:creationId xmlns:a16="http://schemas.microsoft.com/office/drawing/2014/main" id="{595EC356-7BBF-4A8D-AB78-A481AF654B8A}"/>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10" name="Picture 9">
            <a:extLst>
              <a:ext uri="{FF2B5EF4-FFF2-40B4-BE49-F238E27FC236}">
                <a16:creationId xmlns:a16="http://schemas.microsoft.com/office/drawing/2014/main" id="{38A09187-8CAE-423D-8CCD-F6D33A2D28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288535" y="434019"/>
            <a:ext cx="1665340" cy="381989"/>
          </a:xfrm>
          <a:prstGeom prst="rect">
            <a:avLst/>
          </a:prstGeom>
        </p:spPr>
      </p:pic>
    </p:spTree>
    <p:extLst>
      <p:ext uri="{BB962C8B-B14F-4D97-AF65-F5344CB8AC3E}">
        <p14:creationId xmlns:p14="http://schemas.microsoft.com/office/powerpoint/2010/main" val="338497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8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5" name="Picture 4">
            <a:extLst>
              <a:ext uri="{FF2B5EF4-FFF2-40B4-BE49-F238E27FC236}">
                <a16:creationId xmlns:a16="http://schemas.microsoft.com/office/drawing/2014/main" id="{D91328A4-B4E9-4435-91A4-1D896675E1B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74073" y="249669"/>
            <a:ext cx="1665340" cy="381989"/>
          </a:xfrm>
          <a:prstGeom prst="rect">
            <a:avLst/>
          </a:prstGeom>
        </p:spPr>
      </p:pic>
    </p:spTree>
    <p:extLst>
      <p:ext uri="{BB962C8B-B14F-4D97-AF65-F5344CB8AC3E}">
        <p14:creationId xmlns:p14="http://schemas.microsoft.com/office/powerpoint/2010/main" val="356704568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16895687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268361"/>
            <a:ext cx="10419736" cy="3908323"/>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1202790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36480149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544B-697C-44D5-89C4-4BD74406123B}"/>
              </a:ext>
            </a:extLst>
          </p:cNvPr>
          <p:cNvSpPr>
            <a:spLocks noGrp="1"/>
          </p:cNvSpPr>
          <p:nvPr>
            <p:ph type="title"/>
          </p:nvPr>
        </p:nvSpPr>
        <p:spPr/>
        <p:txBody>
          <a:bodyP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A05B84-96DF-48AB-BD98-BFAE640D3907}"/>
              </a:ext>
            </a:extLst>
          </p:cNvPr>
          <p:cNvSpPr>
            <a:spLocks noGrp="1"/>
          </p:cNvSpPr>
          <p:nvPr>
            <p:ph sz="half" idx="1"/>
          </p:nvPr>
        </p:nvSpPr>
        <p:spPr>
          <a:xfrm>
            <a:off x="495298"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F2D9946-32EB-4524-87B3-D678DDB640C7}"/>
              </a:ext>
            </a:extLst>
          </p:cNvPr>
          <p:cNvSpPr>
            <a:spLocks noGrp="1"/>
          </p:cNvSpPr>
          <p:nvPr>
            <p:ph sz="half" idx="2"/>
          </p:nvPr>
        </p:nvSpPr>
        <p:spPr>
          <a:xfrm>
            <a:off x="6168203" y="1442167"/>
            <a:ext cx="5499921" cy="5010252"/>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D908FD0-3250-4A1B-8E62-A5C4DE4BA52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3C19600-5FE2-4D72-8E55-B8DF5F1C1E93}"/>
              </a:ext>
            </a:extLst>
          </p:cNvPr>
          <p:cNvSpPr>
            <a:spLocks noGrp="1"/>
          </p:cNvSpPr>
          <p:nvPr>
            <p:ph type="ftr" sz="quarter" idx="11"/>
          </p:nvPr>
        </p:nvSpPr>
        <p:spPr/>
        <p:txBody>
          <a:bodyPr/>
          <a:lstStyle/>
          <a:p>
            <a:r>
              <a:rPr lang="en-US"/>
              <a:t>FOR MICROSOFT INTERNAL &amp; MANAGED PARTNERS ONLY</a:t>
            </a:r>
            <a:endParaRPr lang="en-GB"/>
          </a:p>
        </p:txBody>
      </p:sp>
      <p:sp>
        <p:nvSpPr>
          <p:cNvPr id="7" name="Slide Number Placeholder 6">
            <a:extLst>
              <a:ext uri="{FF2B5EF4-FFF2-40B4-BE49-F238E27FC236}">
                <a16:creationId xmlns:a16="http://schemas.microsoft.com/office/drawing/2014/main" id="{72D9E975-36BC-4603-B7FB-F3BF052427B2}"/>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179364005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54C-3FFD-4625-AD71-B3DC42120DE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06E9AD5-90DC-4825-A862-76CE2FCBDFD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0F08F71B-3BA4-4B4D-B24A-BB9944280AD5}"/>
              </a:ext>
            </a:extLst>
          </p:cNvPr>
          <p:cNvSpPr>
            <a:spLocks noGrp="1"/>
          </p:cNvSpPr>
          <p:nvPr>
            <p:ph type="ftr" sz="quarter" idx="11"/>
          </p:nvPr>
        </p:nvSpPr>
        <p:spPr/>
        <p:txBody>
          <a:bodyPr/>
          <a:lstStyle/>
          <a:p>
            <a:r>
              <a:rPr lang="en-US"/>
              <a:t>FOR MICROSOFT INTERNAL &amp; MANAGED PARTNERS ONLY</a:t>
            </a:r>
            <a:endParaRPr lang="en-GB"/>
          </a:p>
        </p:txBody>
      </p:sp>
      <p:sp>
        <p:nvSpPr>
          <p:cNvPr id="5" name="Slide Number Placeholder 4">
            <a:extLst>
              <a:ext uri="{FF2B5EF4-FFF2-40B4-BE49-F238E27FC236}">
                <a16:creationId xmlns:a16="http://schemas.microsoft.com/office/drawing/2014/main" id="{626ABFF4-1F42-4933-B754-BABF3C15AABA}"/>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47232646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DA399C-AC43-4232-BED0-9F25441FC45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36F810A2-3C45-492A-9A4B-0A99146D3755}"/>
              </a:ext>
            </a:extLst>
          </p:cNvPr>
          <p:cNvSpPr>
            <a:spLocks noGrp="1"/>
          </p:cNvSpPr>
          <p:nvPr>
            <p:ph type="ftr" sz="quarter" idx="11"/>
          </p:nvPr>
        </p:nvSpPr>
        <p:spPr/>
        <p:txBody>
          <a:bodyPr/>
          <a:lstStyle/>
          <a:p>
            <a:r>
              <a:rPr lang="en-US"/>
              <a:t>FOR MICROSOFT INTERNAL &amp; MANAGED PARTNERS ONLY</a:t>
            </a:r>
            <a:endParaRPr lang="en-GB"/>
          </a:p>
        </p:txBody>
      </p:sp>
      <p:sp>
        <p:nvSpPr>
          <p:cNvPr id="4" name="Slide Number Placeholder 3">
            <a:extLst>
              <a:ext uri="{FF2B5EF4-FFF2-40B4-BE49-F238E27FC236}">
                <a16:creationId xmlns:a16="http://schemas.microsoft.com/office/drawing/2014/main" id="{987600C9-F798-44FE-B2E8-2A0EF621BBD9}"/>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86396136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952625"/>
            <a:ext cx="10419736" cy="3224059"/>
          </a:xfrm>
        </p:spPr>
        <p:txBody>
          <a:bodyPr anchor="ctr">
            <a:normAutofit/>
          </a:bodyPr>
          <a:lstStyle>
            <a:lvl1pPr algn="ctr">
              <a:defRPr sz="3200"/>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9" name="Picture 8" descr="A close up of a logo&#10;&#10;Description generated with very high confidence">
            <a:extLst>
              <a:ext uri="{FF2B5EF4-FFF2-40B4-BE49-F238E27FC236}">
                <a16:creationId xmlns:a16="http://schemas.microsoft.com/office/drawing/2014/main" id="{1E559B9B-5586-4E09-8CB4-C6C6C1D15D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42114" y="754743"/>
            <a:ext cx="2409372" cy="312057"/>
          </a:xfrm>
          <a:prstGeom prst="rect">
            <a:avLst/>
          </a:prstGeom>
        </p:spPr>
      </p:pic>
    </p:spTree>
    <p:extLst>
      <p:ext uri="{BB962C8B-B14F-4D97-AF65-F5344CB8AC3E}">
        <p14:creationId xmlns:p14="http://schemas.microsoft.com/office/powerpoint/2010/main" val="241444259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951270" y="1600199"/>
            <a:ext cx="10419736" cy="1909763"/>
          </a:xfrm>
        </p:spPr>
        <p:txBody>
          <a:bodyPr anchor="ctr">
            <a:normAutofit/>
          </a:bodyPr>
          <a:lstStyle>
            <a:lvl1pPr algn="ctr">
              <a:defRPr sz="4000"/>
            </a:lvl1pPr>
          </a:lstStyle>
          <a:p>
            <a:r>
              <a:rPr lang="en-US"/>
              <a:t>Click to edit Master title style</a:t>
            </a:r>
            <a:endParaRPr lang="en-GB"/>
          </a:p>
        </p:txBody>
      </p:sp>
      <p:sp>
        <p:nvSpPr>
          <p:cNvPr id="3" name="Subtitle 2">
            <a:extLst>
              <a:ext uri="{FF2B5EF4-FFF2-40B4-BE49-F238E27FC236}">
                <a16:creationId xmlns:a16="http://schemas.microsoft.com/office/drawing/2014/main" id="{A4B60301-F7A9-4AD0-9906-F642DB09914D}"/>
              </a:ext>
            </a:extLst>
          </p:cNvPr>
          <p:cNvSpPr>
            <a:spLocks noGrp="1"/>
          </p:cNvSpPr>
          <p:nvPr>
            <p:ph type="subTitle" idx="1"/>
          </p:nvPr>
        </p:nvSpPr>
        <p:spPr>
          <a:xfrm>
            <a:off x="951270" y="3602038"/>
            <a:ext cx="10338620" cy="1655762"/>
          </a:xfrm>
        </p:spPr>
        <p:txBody>
          <a:bodyPr anchor="ct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08889E99-6664-40A1-87CE-FEA9EB3D0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54575" y="299520"/>
            <a:ext cx="1645675" cy="443977"/>
          </a:xfrm>
          <a:prstGeom prst="rect">
            <a:avLst/>
          </a:prstGeom>
        </p:spPr>
      </p:pic>
    </p:spTree>
    <p:extLst>
      <p:ext uri="{BB962C8B-B14F-4D97-AF65-F5344CB8AC3E}">
        <p14:creationId xmlns:p14="http://schemas.microsoft.com/office/powerpoint/2010/main" val="100375242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2403987" y="188150"/>
            <a:ext cx="9264137"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798CFC65-6B2D-4306-AD39-23FD79AB17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5299" y="210538"/>
            <a:ext cx="1645675" cy="443977"/>
          </a:xfrm>
          <a:prstGeom prst="rect">
            <a:avLst/>
          </a:prstGeom>
        </p:spPr>
      </p:pic>
    </p:spTree>
    <p:extLst>
      <p:ext uri="{BB962C8B-B14F-4D97-AF65-F5344CB8AC3E}">
        <p14:creationId xmlns:p14="http://schemas.microsoft.com/office/powerpoint/2010/main" val="8780345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6719189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2A233-49F4-4BCE-A165-AC5B91EA3B51}"/>
              </a:ext>
            </a:extLst>
          </p:cNvPr>
          <p:cNvSpPr>
            <a:spLocks noGrp="1"/>
          </p:cNvSpPr>
          <p:nvPr>
            <p:ph type="title"/>
          </p:nvPr>
        </p:nvSpPr>
        <p:spPr>
          <a:xfrm>
            <a:off x="495299" y="188150"/>
            <a:ext cx="9629469" cy="932730"/>
          </a:xfrm>
        </p:spPr>
        <p:txBody>
          <a:bodyPr anchor="ctr">
            <a:normAutofit/>
          </a:bodyPr>
          <a:lstStyle>
            <a:lvl1pPr>
              <a:defRPr sz="28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A12B6493-BDAB-4956-AF82-978E0BA121FF}"/>
              </a:ext>
            </a:extLst>
          </p:cNvPr>
          <p:cNvSpPr>
            <a:spLocks noGrp="1"/>
          </p:cNvSpPr>
          <p:nvPr>
            <p:ph idx="1"/>
          </p:nvPr>
        </p:nvSpPr>
        <p:spPr>
          <a:xfrm>
            <a:off x="495299" y="1216742"/>
            <a:ext cx="11172825" cy="521355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93CDE-4182-4542-AABC-DD467D3241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8841EB7A-1342-43EF-9040-821164D00AEA}"/>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D043E638-C45D-49F5-9926-E72EDCE7AFD7}"/>
              </a:ext>
            </a:extLst>
          </p:cNvPr>
          <p:cNvSpPr>
            <a:spLocks noGrp="1"/>
          </p:cNvSpPr>
          <p:nvPr>
            <p:ph type="sldNum" sz="quarter" idx="12"/>
          </p:nvPr>
        </p:nvSpPr>
        <p:spPr/>
        <p:txBody>
          <a:bodyPr/>
          <a:lstStyle/>
          <a:p>
            <a:fld id="{BD9BE37A-1E7F-4D0B-9D7E-C3C1D28A8A72}" type="slidenum">
              <a:rPr lang="en-GB" smtClean="0"/>
              <a:t>‹#›</a:t>
            </a:fld>
            <a:endParaRPr lang="en-GB"/>
          </a:p>
        </p:txBody>
      </p:sp>
      <p:pic>
        <p:nvPicPr>
          <p:cNvPr id="8" name="Picture 7">
            <a:extLst>
              <a:ext uri="{FF2B5EF4-FFF2-40B4-BE49-F238E27FC236}">
                <a16:creationId xmlns:a16="http://schemas.microsoft.com/office/drawing/2014/main" id="{FFFEB01B-892C-4FA3-9AC5-0C4821E0591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308200" y="427703"/>
            <a:ext cx="1645675" cy="443977"/>
          </a:xfrm>
          <a:prstGeom prst="rect">
            <a:avLst/>
          </a:prstGeom>
        </p:spPr>
      </p:pic>
    </p:spTree>
    <p:extLst>
      <p:ext uri="{BB962C8B-B14F-4D97-AF65-F5344CB8AC3E}">
        <p14:creationId xmlns:p14="http://schemas.microsoft.com/office/powerpoint/2010/main" val="207603979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5994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999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847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74895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644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8689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510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30630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148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844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2205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40919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972754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56661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4076556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87789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02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95016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6197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1076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429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2876902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128059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72960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683859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474534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293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3148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84434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4429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10597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5572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a:xfrm>
            <a:off x="0" y="0"/>
            <a:ext cx="12192000" cy="964734"/>
          </a:xfrm>
          <a:prstGeom prst="rect">
            <a:avLst/>
          </a:prstGeom>
        </p:spPr>
      </p:pic>
      <p:sp>
        <p:nvSpPr>
          <p:cNvPr id="20" name="Picture Placeholder 144"/>
          <p:cNvSpPr>
            <a:spLocks noGrp="1"/>
          </p:cNvSpPr>
          <p:nvPr>
            <p:ph type="pic" sz="quarter" idx="20" hasCustomPrompt="1"/>
          </p:nvPr>
        </p:nvSpPr>
        <p:spPr>
          <a:xfrm>
            <a:off x="0" y="1"/>
            <a:ext cx="12192000" cy="1082179"/>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7" name="Text Placeholder 136"/>
          <p:cNvSpPr>
            <a:spLocks noGrp="1"/>
          </p:cNvSpPr>
          <p:nvPr>
            <p:ph type="body" sz="quarter" idx="31"/>
          </p:nvPr>
        </p:nvSpPr>
        <p:spPr>
          <a:xfrm>
            <a:off x="6986393" y="6177833"/>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77833"/>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4231"/>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46" name="TextBox 45"/>
          <p:cNvSpPr txBox="1"/>
          <p:nvPr userDrawn="1"/>
        </p:nvSpPr>
        <p:spPr>
          <a:xfrm>
            <a:off x="4320162" y="5914231"/>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6008722"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Industry</a:t>
            </a:r>
          </a:p>
        </p:txBody>
      </p:sp>
      <p:sp>
        <p:nvSpPr>
          <p:cNvPr id="48" name="TextBox 47"/>
          <p:cNvSpPr txBox="1"/>
          <p:nvPr userDrawn="1"/>
        </p:nvSpPr>
        <p:spPr>
          <a:xfrm>
            <a:off x="7380478"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Country</a:t>
            </a:r>
          </a:p>
        </p:txBody>
      </p:sp>
    </p:spTree>
    <p:extLst>
      <p:ext uri="{BB962C8B-B14F-4D97-AF65-F5344CB8AC3E}">
        <p14:creationId xmlns:p14="http://schemas.microsoft.com/office/powerpoint/2010/main" val="207958287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970986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7131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2587115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886474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72001871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19594017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10306761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8677795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24884126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544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97229511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77507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05156941"/>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42144990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659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8606050"/>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585183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4082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11844445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42337840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159722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3005" y="3429000"/>
            <a:ext cx="8574451" cy="1180195"/>
          </a:xfrm>
          <a:prstGeom prst="rect">
            <a:avLst/>
          </a:prstGeom>
        </p:spPr>
        <p:txBody>
          <a:bodyPr wrap="square">
            <a:spAutoFit/>
          </a:bodyPr>
          <a:lstStyle/>
          <a:p>
            <a:pPr lvl="1">
              <a:lnSpc>
                <a:spcPct val="120000"/>
              </a:lnSpc>
            </a:pPr>
            <a:r>
              <a:rPr lang="en-US" sz="6600" b="1" dirty="0">
                <a:solidFill>
                  <a:srgbClr val="3C4252"/>
                </a:solidFill>
                <a:latin typeface="Proxima Nova Semibold" panose="02000506030000020004" pitchFamily="50" charset="0"/>
                <a:ea typeface="Proxima Nova" charset="0"/>
                <a:cs typeface="Proxima Nova" charset="0"/>
              </a:rPr>
              <a:t>Thank You</a:t>
            </a:r>
          </a:p>
        </p:txBody>
      </p:sp>
      <p:pic>
        <p:nvPicPr>
          <p:cNvPr id="3" name="Picture 2" descr="A close up of a logo&#10;&#10;Description automatically generated">
            <a:extLst>
              <a:ext uri="{FF2B5EF4-FFF2-40B4-BE49-F238E27FC236}">
                <a16:creationId xmlns:a16="http://schemas.microsoft.com/office/drawing/2014/main" id="{55CCC642-EC10-438F-957C-A763C0CA6E6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34870" y="296838"/>
            <a:ext cx="3722259" cy="3722259"/>
          </a:xfrm>
          <a:prstGeom prst="rect">
            <a:avLst/>
          </a:prstGeom>
        </p:spPr>
      </p:pic>
    </p:spTree>
    <p:extLst>
      <p:ext uri="{BB962C8B-B14F-4D97-AF65-F5344CB8AC3E}">
        <p14:creationId xmlns:p14="http://schemas.microsoft.com/office/powerpoint/2010/main" val="2290185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3338111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3792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1995" y="458165"/>
            <a:ext cx="11748008" cy="206819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500887" y="5031130"/>
            <a:ext cx="11190224" cy="124587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1259616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6118796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17386388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7581566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327459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53675" y="6562725"/>
            <a:ext cx="1733550" cy="266700"/>
          </a:xfrm>
          <a:prstGeom prst="rect">
            <a:avLst/>
          </a:prstGeom>
        </p:spPr>
      </p:pic>
      <p:sp>
        <p:nvSpPr>
          <p:cNvPr id="5" name="Title 1">
            <a:extLst>
              <a:ext uri="{FF2B5EF4-FFF2-40B4-BE49-F238E27FC236}">
                <a16:creationId xmlns:a16="http://schemas.microsoft.com/office/drawing/2014/main" id="{D65BF983-284E-4380-B6DD-BA4226AA25AC}"/>
              </a:ext>
            </a:extLst>
          </p:cNvPr>
          <p:cNvSpPr>
            <a:spLocks noGrp="1"/>
          </p:cNvSpPr>
          <p:nvPr>
            <p:ph type="title"/>
          </p:nvPr>
        </p:nvSpPr>
        <p:spPr>
          <a:xfrm>
            <a:off x="838200" y="365125"/>
            <a:ext cx="10515600" cy="1325563"/>
          </a:xfrm>
        </p:spPr>
        <p:txBody>
          <a:bodyPr/>
          <a:lstStyle/>
          <a:p>
            <a:endParaRPr lang="en-GB"/>
          </a:p>
        </p:txBody>
      </p:sp>
      <p:sp>
        <p:nvSpPr>
          <p:cNvPr id="6" name="Content Placeholder 2">
            <a:extLst>
              <a:ext uri="{FF2B5EF4-FFF2-40B4-BE49-F238E27FC236}">
                <a16:creationId xmlns:a16="http://schemas.microsoft.com/office/drawing/2014/main" id="{FB8A4B12-15C3-448C-863B-9E0F956E17C6}"/>
              </a:ext>
            </a:extLst>
          </p:cNvPr>
          <p:cNvSpPr>
            <a:spLocks noGrp="1"/>
          </p:cNvSpPr>
          <p:nvPr>
            <p:ph idx="1"/>
          </p:nvPr>
        </p:nvSpPr>
        <p:spPr>
          <a:xfrm>
            <a:off x="838200" y="1825625"/>
            <a:ext cx="10515600" cy="4351338"/>
          </a:xfrm>
        </p:spPr>
        <p:txBody>
          <a:bodyPr/>
          <a:lstStyle/>
          <a:p>
            <a:endParaRPr lang="en-GB" dirty="0"/>
          </a:p>
        </p:txBody>
      </p:sp>
    </p:spTree>
    <p:extLst>
      <p:ext uri="{BB962C8B-B14F-4D97-AF65-F5344CB8AC3E}">
        <p14:creationId xmlns:p14="http://schemas.microsoft.com/office/powerpoint/2010/main" val="217615580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796431978"/>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160572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3A271-34AE-4FE3-8AAE-540C4FCDEEC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A8973A3-13D4-4AD0-B032-D720FDAEA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D9298A-9A5D-4147-A02D-CC398380A800}"/>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E3893891-7DE9-4ED4-8ED9-A694B5865A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45E750-C7BD-4404-AC6A-8963E0241E7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32822391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05438DE-68BC-4837-B9AF-134C2B0301F1}"/>
              </a:ext>
            </a:extLst>
          </p:cNvPr>
          <p:cNvGrpSpPr/>
          <p:nvPr userDrawn="1"/>
        </p:nvGrpSpPr>
        <p:grpSpPr>
          <a:xfrm>
            <a:off x="0" y="4104000"/>
            <a:ext cx="12192000" cy="1991636"/>
            <a:chOff x="0" y="3429000"/>
            <a:chExt cx="12192000" cy="3429000"/>
          </a:xfrm>
          <a:solidFill>
            <a:srgbClr val="732674"/>
          </a:solidFill>
        </p:grpSpPr>
        <p:sp>
          <p:nvSpPr>
            <p:cNvPr id="8" name="Rectangle 7">
              <a:extLst>
                <a:ext uri="{FF2B5EF4-FFF2-40B4-BE49-F238E27FC236}">
                  <a16:creationId xmlns:a16="http://schemas.microsoft.com/office/drawing/2014/main" id="{31222313-E9FB-4A21-AC86-AD4C912175E0}"/>
                </a:ext>
              </a:extLst>
            </p:cNvPr>
            <p:cNvSpPr/>
            <p:nvPr userDrawn="1"/>
          </p:nvSpPr>
          <p:spPr>
            <a:xfrm>
              <a:off x="0" y="3429000"/>
              <a:ext cx="12192000" cy="3429000"/>
            </a:xfrm>
            <a:prstGeom prst="rect">
              <a:avLst/>
            </a:prstGeom>
            <a:solidFill>
              <a:srgbClr val="114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nvGrpSpPr>
            <p:cNvPr id="10" name="Group 9">
              <a:extLst>
                <a:ext uri="{FF2B5EF4-FFF2-40B4-BE49-F238E27FC236}">
                  <a16:creationId xmlns:a16="http://schemas.microsoft.com/office/drawing/2014/main" id="{440CC45D-7252-410D-AFE8-42D87D75A1E4}"/>
                </a:ext>
              </a:extLst>
            </p:cNvPr>
            <p:cNvGrpSpPr/>
            <p:nvPr userDrawn="1"/>
          </p:nvGrpSpPr>
          <p:grpSpPr>
            <a:xfrm>
              <a:off x="11631000" y="6264000"/>
              <a:ext cx="225000" cy="225000"/>
              <a:chOff x="1776000" y="1269000"/>
              <a:chExt cx="1530000" cy="1530000"/>
            </a:xfrm>
            <a:grpFill/>
          </p:grpSpPr>
          <p:sp>
            <p:nvSpPr>
              <p:cNvPr id="12" name="Rectangle 11">
                <a:extLst>
                  <a:ext uri="{FF2B5EF4-FFF2-40B4-BE49-F238E27FC236}">
                    <a16:creationId xmlns:a16="http://schemas.microsoft.com/office/drawing/2014/main" id="{CCC46402-9103-4CBC-B621-5FA8F872B92A}"/>
                  </a:ext>
                </a:extLst>
              </p:cNvPr>
              <p:cNvSpPr/>
              <p:nvPr userDrawn="1"/>
            </p:nvSpPr>
            <p:spPr>
              <a:xfrm>
                <a:off x="177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3" name="Rectangle 12">
                <a:extLst>
                  <a:ext uri="{FF2B5EF4-FFF2-40B4-BE49-F238E27FC236}">
                    <a16:creationId xmlns:a16="http://schemas.microsoft.com/office/drawing/2014/main" id="{52FFD2A1-329C-478E-B333-EA975DA96FDD}"/>
                  </a:ext>
                </a:extLst>
              </p:cNvPr>
              <p:cNvSpPr/>
              <p:nvPr userDrawn="1"/>
            </p:nvSpPr>
            <p:spPr>
              <a:xfrm>
                <a:off x="2586000" y="126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sp>
            <p:nvSpPr>
              <p:cNvPr id="14" name="Rectangle 13">
                <a:extLst>
                  <a:ext uri="{FF2B5EF4-FFF2-40B4-BE49-F238E27FC236}">
                    <a16:creationId xmlns:a16="http://schemas.microsoft.com/office/drawing/2014/main" id="{DDF0DBB4-C9E5-4832-B3C3-A83B8FA08934}"/>
                  </a:ext>
                </a:extLst>
              </p:cNvPr>
              <p:cNvSpPr/>
              <p:nvPr userDrawn="1"/>
            </p:nvSpPr>
            <p:spPr>
              <a:xfrm>
                <a:off x="2586000" y="2079000"/>
                <a:ext cx="720000" cy="72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25000"/>
                    </a:schemeClr>
                  </a:solidFill>
                </a:endParaRPr>
              </a:p>
            </p:txBody>
          </p:sp>
        </p:grpSp>
      </p:grpSp>
      <p:sp>
        <p:nvSpPr>
          <p:cNvPr id="15" name="Title 1">
            <a:extLst>
              <a:ext uri="{FF2B5EF4-FFF2-40B4-BE49-F238E27FC236}">
                <a16:creationId xmlns:a16="http://schemas.microsoft.com/office/drawing/2014/main" id="{00B99161-FEF9-4320-9145-BA413BBD2350}"/>
              </a:ext>
            </a:extLst>
          </p:cNvPr>
          <p:cNvSpPr>
            <a:spLocks noGrp="1"/>
          </p:cNvSpPr>
          <p:nvPr>
            <p:ph type="ctrTitle" hasCustomPrompt="1"/>
          </p:nvPr>
        </p:nvSpPr>
        <p:spPr>
          <a:xfrm>
            <a:off x="336000" y="4149000"/>
            <a:ext cx="11520000" cy="1305000"/>
          </a:xfrm>
          <a:prstGeom prst="rect">
            <a:avLst/>
          </a:prstGeom>
        </p:spPr>
        <p:txBody>
          <a:bodyPr anchor="b">
            <a:normAutofit/>
          </a:bodyPr>
          <a:lstStyle>
            <a:lvl1pPr algn="l">
              <a:defRPr sz="4800">
                <a:solidFill>
                  <a:srgbClr val="F2F2F2"/>
                </a:solidFill>
                <a:latin typeface="Segoe UI Semibold" panose="020B0702040204020203" pitchFamily="34" charset="0"/>
                <a:cs typeface="Segoe UI Semibold" panose="020B0702040204020203" pitchFamily="34" charset="0"/>
              </a:defRPr>
            </a:lvl1pPr>
          </a:lstStyle>
          <a:p>
            <a:r>
              <a:rPr lang="en-US" dirty="0"/>
              <a:t>[Next session name]</a:t>
            </a:r>
          </a:p>
        </p:txBody>
      </p:sp>
      <p:sp>
        <p:nvSpPr>
          <p:cNvPr id="17" name="Subtitle 2">
            <a:extLst>
              <a:ext uri="{FF2B5EF4-FFF2-40B4-BE49-F238E27FC236}">
                <a16:creationId xmlns:a16="http://schemas.microsoft.com/office/drawing/2014/main" id="{56E4AFAD-9EA5-4993-BE92-E334D136F881}"/>
              </a:ext>
            </a:extLst>
          </p:cNvPr>
          <p:cNvSpPr txBox="1">
            <a:spLocks/>
          </p:cNvSpPr>
          <p:nvPr userDrawn="1"/>
        </p:nvSpPr>
        <p:spPr>
          <a:xfrm>
            <a:off x="256101" y="3140706"/>
            <a:ext cx="3401499" cy="3600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4000" b="1" dirty="0">
                <a:solidFill>
                  <a:srgbClr val="002060"/>
                </a:solidFill>
                <a:latin typeface="Segoe UI Semibold" panose="020B0702040204020203" pitchFamily="34" charset="0"/>
                <a:cs typeface="Segoe UI Semibold" panose="020B0702040204020203" pitchFamily="34" charset="0"/>
              </a:rPr>
              <a:t>Next up…</a:t>
            </a:r>
          </a:p>
        </p:txBody>
      </p:sp>
      <p:pic>
        <p:nvPicPr>
          <p:cNvPr id="3" name="Picture 2" descr="A close up of a logo&#10;&#10;Description automatically generated">
            <a:extLst>
              <a:ext uri="{FF2B5EF4-FFF2-40B4-BE49-F238E27FC236}">
                <a16:creationId xmlns:a16="http://schemas.microsoft.com/office/drawing/2014/main" id="{975A8B72-EC12-421B-9B88-E43DA18846B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7996" y="103154"/>
            <a:ext cx="4236007" cy="4236007"/>
          </a:xfrm>
          <a:prstGeom prst="rect">
            <a:avLst/>
          </a:prstGeom>
        </p:spPr>
      </p:pic>
    </p:spTree>
    <p:extLst>
      <p:ext uri="{BB962C8B-B14F-4D97-AF65-F5344CB8AC3E}">
        <p14:creationId xmlns:p14="http://schemas.microsoft.com/office/powerpoint/2010/main" val="169166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42" presetClass="entr" presetSubtype="0"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750"/>
                                        <p:tgtEl>
                                          <p:spTgt spid="15"/>
                                        </p:tgtEl>
                                      </p:cBhvr>
                                    </p:animEffect>
                                    <p:anim calcmode="lin" valueType="num">
                                      <p:cBhvr>
                                        <p:cTn id="15" dur="750" fill="hold"/>
                                        <p:tgtEl>
                                          <p:spTgt spid="15"/>
                                        </p:tgtEl>
                                        <p:attrNameLst>
                                          <p:attrName>ppt_x</p:attrName>
                                        </p:attrNameLst>
                                      </p:cBhvr>
                                      <p:tavLst>
                                        <p:tav tm="0">
                                          <p:val>
                                            <p:strVal val="#ppt_x"/>
                                          </p:val>
                                        </p:tav>
                                        <p:tav tm="100000">
                                          <p:val>
                                            <p:strVal val="#ppt_x"/>
                                          </p:val>
                                        </p:tav>
                                      </p:tavLst>
                                    </p:anim>
                                    <p:anim calcmode="lin" valueType="num">
                                      <p:cBhvr>
                                        <p:cTn id="1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00181623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793CBFFF-679B-4BE9-9DC5-54D20F4DE911}" type="datetimeFigureOut">
              <a:rPr lang="en-IN" smtClean="0"/>
              <a:t>18-05-2020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89760448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793CBFFF-679B-4BE9-9DC5-54D20F4DE911}" type="datetimeFigureOut">
              <a:rPr lang="en-IN" smtClean="0"/>
              <a:t>18-05-2020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0886660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3CBFFF-679B-4BE9-9DC5-54D20F4DE911}" type="datetimeFigureOut">
              <a:rPr lang="en-IN" smtClean="0"/>
              <a:t>18-05-2020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297255265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49782684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93CBFFF-679B-4BE9-9DC5-54D20F4DE911}" type="datetimeFigureOut">
              <a:rPr lang="en-IN" smtClean="0"/>
              <a:t>18-05-2020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182651319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314726061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793CBFFF-679B-4BE9-9DC5-54D20F4DE911}" type="datetimeFigureOut">
              <a:rPr lang="en-IN" smtClean="0"/>
              <a:t>18-05-2020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C6A88D-E63B-41EB-88A6-C38024BF15C7}" type="slidenum">
              <a:rPr lang="en-IN" smtClean="0"/>
              <a:t>‹#›</a:t>
            </a:fld>
            <a:endParaRPr lang="en-IN"/>
          </a:p>
        </p:txBody>
      </p:sp>
    </p:spTree>
    <p:extLst>
      <p:ext uri="{BB962C8B-B14F-4D97-AF65-F5344CB8AC3E}">
        <p14:creationId xmlns:p14="http://schemas.microsoft.com/office/powerpoint/2010/main" val="412864252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45D606A-F4E6-45CB-8266-4A9C4CAE0F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gradFill>
            <a:gsLst>
              <a:gs pos="39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dist="50800" dir="5400000" algn="ctr" rotWithShape="0">
              <a:srgbClr val="000000">
                <a:alpha val="43137"/>
              </a:srgbClr>
            </a:outerShdw>
          </a:effectLst>
        </p:spPr>
      </p:pic>
      <p:sp>
        <p:nvSpPr>
          <p:cNvPr id="12" name="Rectangle 11">
            <a:extLst>
              <a:ext uri="{FF2B5EF4-FFF2-40B4-BE49-F238E27FC236}">
                <a16:creationId xmlns:a16="http://schemas.microsoft.com/office/drawing/2014/main" id="{74F1DAD4-F9A3-44AE-8205-B5C9E90E8279}"/>
              </a:ext>
            </a:extLst>
          </p:cNvPr>
          <p:cNvSpPr/>
          <p:nvPr userDrawn="1"/>
        </p:nvSpPr>
        <p:spPr bwMode="auto">
          <a:xfrm flipH="1">
            <a:off x="2656572" y="-1"/>
            <a:ext cx="9535425" cy="6930189"/>
          </a:xfrm>
          <a:prstGeom prst="rect">
            <a:avLst/>
          </a:prstGeom>
          <a:gradFill flip="none" rotWithShape="1">
            <a:gsLst>
              <a:gs pos="0">
                <a:schemeClr val="bg2"/>
              </a:gs>
              <a:gs pos="35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group of people sitting at a table using a computer&#10;&#10;Description generated with very high confidence">
            <a:extLst>
              <a:ext uri="{FF2B5EF4-FFF2-40B4-BE49-F238E27FC236}">
                <a16:creationId xmlns:a16="http://schemas.microsoft.com/office/drawing/2014/main" id="{9CC42919-8D21-4780-9F8C-C146256FB1D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14" name="Rectangle 13">
            <a:extLst>
              <a:ext uri="{FF2B5EF4-FFF2-40B4-BE49-F238E27FC236}">
                <a16:creationId xmlns:a16="http://schemas.microsoft.com/office/drawing/2014/main" id="{B3D9AE3D-3A60-40E9-B6B5-917B25C28020}"/>
              </a:ext>
            </a:extLst>
          </p:cNvPr>
          <p:cNvSpPr/>
          <p:nvPr userDrawn="1"/>
        </p:nvSpPr>
        <p:spPr bwMode="auto">
          <a:xfrm>
            <a:off x="0" y="0"/>
            <a:ext cx="9277997" cy="6858000"/>
          </a:xfrm>
          <a:prstGeom prst="rect">
            <a:avLst/>
          </a:prstGeom>
          <a:gradFill flip="none" rotWithShape="1">
            <a:gsLst>
              <a:gs pos="0">
                <a:schemeClr val="bg2"/>
              </a:gs>
              <a:gs pos="100000">
                <a:schemeClr val="bg2">
                  <a:shade val="100000"/>
                  <a:satMod val="115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itle 1">
            <a:extLst>
              <a:ext uri="{FF2B5EF4-FFF2-40B4-BE49-F238E27FC236}">
                <a16:creationId xmlns:a16="http://schemas.microsoft.com/office/drawing/2014/main" id="{09F4F060-0BAF-433D-817D-1D505BC4FA36}"/>
              </a:ext>
            </a:extLst>
          </p:cNvPr>
          <p:cNvSpPr>
            <a:spLocks noGrp="1"/>
          </p:cNvSpPr>
          <p:nvPr>
            <p:ph type="title" hasCustomPrompt="1"/>
          </p:nvPr>
        </p:nvSpPr>
        <p:spPr>
          <a:xfrm>
            <a:off x="455994" y="2714560"/>
            <a:ext cx="5331792" cy="1793104"/>
          </a:xfrm>
          <a:noFill/>
        </p:spPr>
        <p:txBody>
          <a:bodyPr lIns="0" tIns="91440" rIns="146304" bIns="91440" anchor="b" anchorCtr="0"/>
          <a:lstStyle>
            <a:lvl1pPr marL="0" algn="l" defTabSz="896209" rtl="0" eaLnBrk="1" latinLnBrk="0" hangingPunct="1">
              <a:lnSpc>
                <a:spcPct val="90000"/>
              </a:lnSpc>
              <a:spcBef>
                <a:spcPct val="0"/>
              </a:spcBef>
              <a:buNone/>
              <a:defRPr lang="en-US" sz="3921" b="0" kern="1200" cap="none" spc="-147"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Office 365 presentation title or event name</a:t>
            </a:r>
          </a:p>
        </p:txBody>
      </p:sp>
      <p:sp>
        <p:nvSpPr>
          <p:cNvPr id="16" name="Text Placeholder 4">
            <a:extLst>
              <a:ext uri="{FF2B5EF4-FFF2-40B4-BE49-F238E27FC236}">
                <a16:creationId xmlns:a16="http://schemas.microsoft.com/office/drawing/2014/main" id="{D287F4E7-FA17-4EE9-95E9-086B8BAD1603}"/>
              </a:ext>
            </a:extLst>
          </p:cNvPr>
          <p:cNvSpPr>
            <a:spLocks noGrp="1"/>
          </p:cNvSpPr>
          <p:nvPr>
            <p:ph type="body" sz="quarter" idx="12" hasCustomPrompt="1"/>
          </p:nvPr>
        </p:nvSpPr>
        <p:spPr>
          <a:xfrm>
            <a:off x="462753" y="4736474"/>
            <a:ext cx="8359808" cy="715931"/>
          </a:xfrm>
          <a:noFill/>
        </p:spPr>
        <p:txBody>
          <a:bodyPr lIns="0" tIns="109728" rIns="164592" bIns="109728">
            <a:noAutofit/>
          </a:bodyPr>
          <a:lstStyle>
            <a:lvl1pPr marL="0" indent="0">
              <a:spcBef>
                <a:spcPts val="0"/>
              </a:spcBef>
              <a:buNone/>
              <a:defRPr sz="1961"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9D8622AF-F1F6-481F-B30C-296F144EA3D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404716" y="6530139"/>
            <a:ext cx="1733550" cy="266700"/>
          </a:xfrm>
          <a:prstGeom prst="rect">
            <a:avLst/>
          </a:prstGeom>
        </p:spPr>
      </p:pic>
    </p:spTree>
    <p:extLst>
      <p:ext uri="{BB962C8B-B14F-4D97-AF65-F5344CB8AC3E}">
        <p14:creationId xmlns:p14="http://schemas.microsoft.com/office/powerpoint/2010/main" val="315827185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003B62-1A1E-4D35-BDB3-B4329D7726D7}"/>
              </a:ext>
            </a:extLst>
          </p:cNvPr>
          <p:cNvSpPr txBox="1"/>
          <p:nvPr userDrawn="1"/>
        </p:nvSpPr>
        <p:spPr>
          <a:xfrm>
            <a:off x="0" y="1041400"/>
            <a:ext cx="12192000" cy="1569660"/>
          </a:xfrm>
          <a:prstGeom prst="rect">
            <a:avLst/>
          </a:prstGeom>
          <a:noFill/>
        </p:spPr>
        <p:txBody>
          <a:bodyPr wrap="square" rtlCol="0">
            <a:spAutoFit/>
          </a:bodyPr>
          <a:lstStyle/>
          <a:p>
            <a:pPr algn="ctr"/>
            <a:r>
              <a:rPr lang="en-GB" sz="9600" dirty="0">
                <a:latin typeface="Arial" panose="020B0604020202020204" pitchFamily="34" charset="0"/>
                <a:cs typeface="Arial" panose="020B0604020202020204" pitchFamily="34" charset="0"/>
              </a:rPr>
              <a:t>thank you</a:t>
            </a:r>
          </a:p>
        </p:txBody>
      </p:sp>
      <p:pic>
        <p:nvPicPr>
          <p:cNvPr id="4" name="Picture 3">
            <a:extLst>
              <a:ext uri="{FF2B5EF4-FFF2-40B4-BE49-F238E27FC236}">
                <a16:creationId xmlns:a16="http://schemas.microsoft.com/office/drawing/2014/main" id="{66E314EC-56EE-49F7-9492-06A674B62E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7575" y="3295649"/>
            <a:ext cx="5334000" cy="785446"/>
          </a:xfrm>
          <a:prstGeom prst="rect">
            <a:avLst/>
          </a:prstGeom>
        </p:spPr>
      </p:pic>
    </p:spTree>
    <p:extLst>
      <p:ext uri="{BB962C8B-B14F-4D97-AF65-F5344CB8AC3E}">
        <p14:creationId xmlns:p14="http://schemas.microsoft.com/office/powerpoint/2010/main" val="2259760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800">
                <a:solidFill>
                  <a:srgbClr val="2F2F2F"/>
                </a:solidFill>
              </a:defRPr>
            </a:lvl1pPr>
          </a:lstStyle>
          <a:p>
            <a:r>
              <a:rPr lang="en-US"/>
              <a:t>Text option 2: two columns copy heavy</a:t>
            </a:r>
          </a:p>
        </p:txBody>
      </p:sp>
      <p:sp>
        <p:nvSpPr>
          <p:cNvPr id="5" name="Text Placeholder 4"/>
          <p:cNvSpPr>
            <a:spLocks noGrp="1"/>
          </p:cNvSpPr>
          <p:nvPr>
            <p:ph type="body" sz="quarter" idx="11" hasCustomPrompt="1"/>
          </p:nvPr>
        </p:nvSpPr>
        <p:spPr>
          <a:xfrm>
            <a:off x="455996" y="1966314"/>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
        <p:nvSpPr>
          <p:cNvPr id="7" name="Text Placeholder 4"/>
          <p:cNvSpPr>
            <a:spLocks noGrp="1"/>
          </p:cNvSpPr>
          <p:nvPr>
            <p:ph type="body" sz="quarter" idx="12" hasCustomPrompt="1"/>
          </p:nvPr>
        </p:nvSpPr>
        <p:spPr>
          <a:xfrm>
            <a:off x="6229843" y="1956352"/>
            <a:ext cx="5541959" cy="3847207"/>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Pa </a:t>
            </a:r>
            <a:r>
              <a:rPr lang="en-US" err="1"/>
              <a:t>consed</a:t>
            </a:r>
            <a:r>
              <a:rPr lang="en-US"/>
              <a:t> et </a:t>
            </a:r>
            <a:r>
              <a:rPr lang="en-US" err="1"/>
              <a:t>atur</a:t>
            </a:r>
            <a:r>
              <a:rPr lang="en-US"/>
              <a:t>. </a:t>
            </a:r>
            <a:r>
              <a:rPr lang="en-US" err="1"/>
              <a:t>Serion</a:t>
            </a:r>
            <a:r>
              <a:rPr lang="en-US"/>
              <a:t> </a:t>
            </a:r>
            <a:r>
              <a:rPr lang="en-US" err="1"/>
              <a:t>corepudi</a:t>
            </a:r>
            <a:r>
              <a:rPr lang="en-US"/>
              <a:t> dolor </a:t>
            </a:r>
            <a:r>
              <a:rPr lang="en-US" err="1"/>
              <a:t>adionse</a:t>
            </a:r>
            <a:r>
              <a:rPr lang="en-US"/>
              <a:t> </a:t>
            </a:r>
            <a:r>
              <a:rPr lang="en-US" err="1"/>
              <a:t>quibusame</a:t>
            </a:r>
            <a:r>
              <a:rPr lang="en-US"/>
              <a:t> </a:t>
            </a:r>
            <a:r>
              <a:rPr lang="en-US" err="1"/>
              <a:t>nullabora</a:t>
            </a:r>
            <a:r>
              <a:rPr lang="en-US"/>
              <a:t> </a:t>
            </a:r>
            <a:r>
              <a:rPr lang="en-US" err="1"/>
              <a:t>volent</a:t>
            </a:r>
            <a:r>
              <a:rPr lang="en-US"/>
              <a:t> </a:t>
            </a:r>
            <a:r>
              <a:rPr lang="en-US" err="1"/>
              <a:t>lignam</a:t>
            </a:r>
            <a:r>
              <a:rPr lang="en-US"/>
              <a:t> </a:t>
            </a:r>
            <a:r>
              <a:rPr lang="en-US" err="1"/>
              <a:t>entis</a:t>
            </a:r>
            <a:r>
              <a:rPr lang="en-US"/>
              <a:t> ape </a:t>
            </a:r>
            <a:r>
              <a:rPr lang="en-US" err="1"/>
              <a:t>dolores</a:t>
            </a:r>
            <a:r>
              <a:rPr lang="en-US"/>
              <a:t> se </a:t>
            </a:r>
            <a:r>
              <a:rPr lang="en-US" err="1"/>
              <a:t>voluptae</a:t>
            </a:r>
            <a:r>
              <a:rPr lang="en-US"/>
              <a:t> </a:t>
            </a:r>
            <a:r>
              <a:rPr lang="en-US" err="1"/>
              <a:t>nimolupti</a:t>
            </a:r>
            <a:r>
              <a:rPr lang="en-US"/>
              <a:t> </a:t>
            </a:r>
            <a:r>
              <a:rPr lang="en-US" err="1"/>
              <a:t>quam</a:t>
            </a:r>
            <a:r>
              <a:rPr lang="en-US"/>
              <a:t> </a:t>
            </a:r>
            <a:r>
              <a:rPr lang="en-US" err="1"/>
              <a:t>ium</a:t>
            </a:r>
            <a:r>
              <a:rPr lang="en-US"/>
              <a:t> </a:t>
            </a:r>
            <a:r>
              <a:rPr lang="en-US" err="1"/>
              <a:t>simusa</a:t>
            </a:r>
            <a:r>
              <a:rPr lang="en-US"/>
              <a:t> </a:t>
            </a:r>
            <a:r>
              <a:rPr lang="en-US" err="1"/>
              <a:t>doluptur</a:t>
            </a:r>
            <a:r>
              <a:rPr lang="en-US"/>
              <a:t>, sum hic </a:t>
            </a:r>
            <a:r>
              <a:rPr lang="en-US" err="1"/>
              <a:t>tem</a:t>
            </a:r>
            <a:r>
              <a:rPr lang="en-US"/>
              <a:t> qui cum </a:t>
            </a:r>
            <a:r>
              <a:rPr lang="en-US" err="1"/>
              <a:t>evelest</a:t>
            </a:r>
            <a:r>
              <a:rPr lang="en-US"/>
              <a:t>, </a:t>
            </a:r>
            <a:r>
              <a:rPr lang="en-US" err="1"/>
              <a:t>cusapel</a:t>
            </a:r>
            <a:r>
              <a:rPr lang="en-US"/>
              <a:t> et </a:t>
            </a:r>
            <a:r>
              <a:rPr lang="en-US" err="1"/>
              <a:t>unt</a:t>
            </a:r>
            <a:r>
              <a:rPr lang="en-US"/>
              <a:t> et </a:t>
            </a:r>
            <a:r>
              <a:rPr lang="en-US" err="1"/>
              <a:t>hiciisciume</a:t>
            </a:r>
            <a:r>
              <a:rPr lang="en-US"/>
              <a:t> </a:t>
            </a:r>
            <a:r>
              <a:rPr lang="en-US" err="1"/>
              <a:t>vernatiore</a:t>
            </a:r>
            <a:r>
              <a:rPr lang="en-US"/>
              <a:t> </a:t>
            </a:r>
            <a:r>
              <a:rPr lang="en-US" err="1"/>
              <a:t>volenecabor</a:t>
            </a:r>
            <a:r>
              <a:rPr lang="en-US"/>
              <a:t> </a:t>
            </a:r>
            <a:r>
              <a:rPr lang="en-US" err="1"/>
              <a:t>seque</a:t>
            </a:r>
            <a:r>
              <a:rPr lang="en-US"/>
              <a:t> </a:t>
            </a:r>
            <a:r>
              <a:rPr lang="en-US" err="1"/>
              <a:t>officient</a:t>
            </a:r>
            <a:r>
              <a:rPr lang="en-US"/>
              <a:t>, </a:t>
            </a:r>
            <a:r>
              <a:rPr lang="en-US" err="1"/>
              <a:t>quamus</a:t>
            </a:r>
            <a:r>
              <a:rPr lang="en-US"/>
              <a:t> </a:t>
            </a:r>
            <a:r>
              <a:rPr lang="en-US" err="1"/>
              <a:t>voluptium</a:t>
            </a:r>
            <a:r>
              <a:rPr lang="en-US"/>
              <a:t> </a:t>
            </a:r>
            <a:r>
              <a:rPr lang="en-US" err="1"/>
              <a:t>natur</a:t>
            </a:r>
            <a:r>
              <a:rPr lang="en-US"/>
              <a:t> </a:t>
            </a:r>
            <a:r>
              <a:rPr lang="en-US" err="1"/>
              <a:t>maio</a:t>
            </a:r>
            <a:r>
              <a:rPr lang="en-US"/>
              <a:t> </a:t>
            </a:r>
            <a:r>
              <a:rPr lang="en-US" err="1"/>
              <a:t>volupta</a:t>
            </a:r>
            <a:r>
              <a:rPr lang="en-US"/>
              <a:t> </a:t>
            </a:r>
            <a:r>
              <a:rPr lang="en-US" err="1"/>
              <a:t>tioria</a:t>
            </a:r>
            <a:r>
              <a:rPr lang="en-US"/>
              <a:t> </a:t>
            </a:r>
            <a:r>
              <a:rPr lang="en-US" err="1"/>
              <a:t>venimetur</a:t>
            </a:r>
            <a:r>
              <a:rPr lang="en-US"/>
              <a:t> re </a:t>
            </a:r>
            <a:r>
              <a:rPr lang="en-US" err="1"/>
              <a:t>vel</a:t>
            </a:r>
            <a:r>
              <a:rPr lang="en-US"/>
              <a:t> </a:t>
            </a:r>
            <a:r>
              <a:rPr lang="en-US" err="1"/>
              <a:t>ent</a:t>
            </a:r>
            <a:r>
              <a:rPr lang="en-US"/>
              <a:t>, </a:t>
            </a:r>
            <a:r>
              <a:rPr lang="en-US" err="1"/>
              <a:t>quae</a:t>
            </a:r>
            <a:r>
              <a:rPr lang="en-US"/>
              <a:t> </a:t>
            </a:r>
            <a:r>
              <a:rPr lang="en-US" err="1"/>
              <a:t>liqui</a:t>
            </a:r>
            <a:r>
              <a:rPr lang="en-US"/>
              <a:t> </a:t>
            </a:r>
            <a:r>
              <a:rPr lang="en-US" err="1"/>
              <a:t>tem</a:t>
            </a:r>
            <a:r>
              <a:rPr lang="en-US"/>
              <a:t> sin con re </a:t>
            </a:r>
            <a:r>
              <a:rPr lang="en-US" err="1"/>
              <a:t>laut</a:t>
            </a:r>
            <a:r>
              <a:rPr lang="en-US"/>
              <a:t> </a:t>
            </a:r>
            <a:r>
              <a:rPr lang="en-US" err="1"/>
              <a:t>aut</a:t>
            </a:r>
            <a:r>
              <a:rPr lang="en-US"/>
              <a:t> </a:t>
            </a:r>
            <a:r>
              <a:rPr lang="en-US" err="1"/>
              <a:t>volupietur</a:t>
            </a:r>
            <a:r>
              <a:rPr lang="en-US"/>
              <a:t>.</a:t>
            </a:r>
          </a:p>
          <a:p>
            <a:pPr lvl="1"/>
            <a:endParaRPr lang="en-US"/>
          </a:p>
          <a:p>
            <a:pPr lvl="1"/>
            <a:r>
              <a:rPr lang="en-US" err="1"/>
              <a:t>Henestios</a:t>
            </a:r>
            <a:r>
              <a:rPr lang="en-US"/>
              <a:t> </a:t>
            </a:r>
            <a:r>
              <a:rPr lang="en-US" err="1"/>
              <a:t>vellantium</a:t>
            </a:r>
            <a:r>
              <a:rPr lang="en-US"/>
              <a:t> </a:t>
            </a:r>
            <a:r>
              <a:rPr lang="en-US" err="1"/>
              <a:t>simi</a:t>
            </a:r>
            <a:r>
              <a:rPr lang="en-US"/>
              <a:t>, </a:t>
            </a:r>
            <a:r>
              <a:rPr lang="en-US" err="1"/>
              <a:t>quassenime</a:t>
            </a:r>
            <a:r>
              <a:rPr lang="en-US"/>
              <a:t> consent </a:t>
            </a:r>
            <a:r>
              <a:rPr lang="en-US" err="1"/>
              <a:t>emquatincti</a:t>
            </a:r>
            <a:r>
              <a:rPr lang="en-US"/>
              <a:t> to doles </a:t>
            </a:r>
            <a:r>
              <a:rPr lang="en-US" err="1"/>
              <a:t>cium</a:t>
            </a:r>
            <a:r>
              <a:rPr lang="en-US"/>
              <a:t> </a:t>
            </a:r>
            <a:r>
              <a:rPr lang="en-US" err="1"/>
              <a:t>nectur</a:t>
            </a:r>
            <a:r>
              <a:rPr lang="en-US"/>
              <a:t>. </a:t>
            </a:r>
            <a:r>
              <a:rPr lang="en-US" err="1"/>
              <a:t>Experit</a:t>
            </a:r>
            <a:r>
              <a:rPr lang="en-US"/>
              <a:t> </a:t>
            </a:r>
            <a:r>
              <a:rPr lang="en-US" err="1"/>
              <a:t>occus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a:t>
            </a:r>
            <a:r>
              <a:rPr lang="en-US" err="1"/>
              <a:t>ipsuntius</a:t>
            </a:r>
            <a:r>
              <a:rPr lang="en-US"/>
              <a:t> </a:t>
            </a:r>
            <a:r>
              <a:rPr lang="en-US" err="1"/>
              <a:t>quideli</a:t>
            </a:r>
            <a:r>
              <a:rPr lang="en-US"/>
              <a:t> </a:t>
            </a:r>
            <a:r>
              <a:rPr lang="en-US" err="1"/>
              <a:t>tatiis</a:t>
            </a:r>
            <a:r>
              <a:rPr lang="en-US"/>
              <a:t> rem </a:t>
            </a:r>
            <a:r>
              <a:rPr lang="en-US" err="1"/>
              <a:t>restis</a:t>
            </a:r>
            <a:r>
              <a:rPr lang="en-US"/>
              <a:t> pro </a:t>
            </a:r>
            <a:r>
              <a:rPr lang="en-US" err="1"/>
              <a:t>ium</a:t>
            </a:r>
            <a:r>
              <a:rPr lang="en-US"/>
              <a:t> qui </a:t>
            </a:r>
            <a:r>
              <a:rPr lang="en-US" err="1"/>
              <a:t>ra</a:t>
            </a:r>
            <a:r>
              <a:rPr lang="en-US"/>
              <a:t> </a:t>
            </a:r>
            <a:r>
              <a:rPr lang="en-US" err="1"/>
              <a:t>debist</a:t>
            </a:r>
            <a:r>
              <a:rPr lang="en-US"/>
              <a:t> at </a:t>
            </a:r>
            <a:r>
              <a:rPr lang="en-US" err="1"/>
              <a:t>ilit</a:t>
            </a:r>
            <a:r>
              <a:rPr lang="en-US"/>
              <a:t> </a:t>
            </a:r>
            <a:r>
              <a:rPr lang="en-US" err="1"/>
              <a:t>est</a:t>
            </a:r>
            <a:r>
              <a:rPr lang="en-US"/>
              <a:t>, </a:t>
            </a:r>
            <a:r>
              <a:rPr lang="en-US" err="1"/>
              <a:t>cus</a:t>
            </a:r>
            <a:r>
              <a:rPr lang="en-US"/>
              <a:t> </a:t>
            </a:r>
            <a:r>
              <a:rPr lang="en-US" err="1"/>
              <a:t>invenim</a:t>
            </a:r>
            <a:r>
              <a:rPr lang="en-US"/>
              <a:t> </a:t>
            </a:r>
            <a:r>
              <a:rPr lang="en-US" err="1"/>
              <a:t>laborro</a:t>
            </a:r>
            <a:r>
              <a:rPr lang="en-US"/>
              <a:t> </a:t>
            </a:r>
            <a:r>
              <a:rPr lang="en-US" err="1"/>
              <a:t>tem</a:t>
            </a:r>
            <a:r>
              <a:rPr lang="en-US"/>
              <a:t> </a:t>
            </a:r>
            <a:r>
              <a:rPr lang="en-US" err="1"/>
              <a:t>rectiissunt</a:t>
            </a:r>
            <a:r>
              <a:rPr lang="en-US"/>
              <a:t> et, </a:t>
            </a:r>
            <a:r>
              <a:rPr lang="en-US" err="1"/>
              <a:t>nos</a:t>
            </a:r>
            <a:r>
              <a:rPr lang="en-US"/>
              <a:t> </a:t>
            </a:r>
            <a:r>
              <a:rPr lang="en-US" err="1"/>
              <a:t>doloratia</a:t>
            </a:r>
            <a:r>
              <a:rPr lang="en-US"/>
              <a:t> et </a:t>
            </a:r>
            <a:r>
              <a:rPr lang="en-US" err="1"/>
              <a:t>opta</a:t>
            </a:r>
            <a:r>
              <a:rPr lang="en-US"/>
              <a:t> dis </a:t>
            </a:r>
            <a:r>
              <a:rPr lang="en-US" err="1"/>
              <a:t>aut</a:t>
            </a:r>
            <a:r>
              <a:rPr lang="en-US"/>
              <a:t> </a:t>
            </a:r>
            <a:r>
              <a:rPr lang="en-US" err="1"/>
              <a:t>modis</a:t>
            </a:r>
            <a:r>
              <a:rPr lang="en-US"/>
              <a:t> </a:t>
            </a:r>
            <a:r>
              <a:rPr lang="en-US" err="1"/>
              <a:t>rerat</a:t>
            </a:r>
            <a:r>
              <a:rPr lang="en-US"/>
              <a:t> </a:t>
            </a:r>
            <a:r>
              <a:rPr lang="en-US" err="1"/>
              <a:t>oditatu</a:t>
            </a:r>
            <a:r>
              <a:rPr lang="en-US"/>
              <a:t> </a:t>
            </a:r>
            <a:r>
              <a:rPr lang="en-US" err="1"/>
              <a:t>reseque</a:t>
            </a:r>
            <a:r>
              <a:rPr lang="en-US"/>
              <a:t> </a:t>
            </a:r>
            <a:r>
              <a:rPr lang="en-US" err="1"/>
              <a:t>nisque</a:t>
            </a:r>
            <a:r>
              <a:rPr lang="en-US"/>
              <a:t> rem </a:t>
            </a:r>
            <a:r>
              <a:rPr lang="en-US" err="1"/>
              <a:t>rempores</a:t>
            </a:r>
            <a:r>
              <a:rPr lang="en-US"/>
              <a:t>. </a:t>
            </a:r>
            <a:r>
              <a:rPr lang="en-US" err="1"/>
              <a:t>Anduntus</a:t>
            </a:r>
            <a:r>
              <a:rPr lang="en-US"/>
              <a:t> </a:t>
            </a:r>
            <a:r>
              <a:rPr lang="en-US" err="1"/>
              <a:t>dolecta</a:t>
            </a:r>
            <a:r>
              <a:rPr lang="en-US"/>
              <a:t> </a:t>
            </a:r>
            <a:r>
              <a:rPr lang="en-US" err="1"/>
              <a:t>tiusam</a:t>
            </a:r>
            <a:r>
              <a:rPr lang="en-US"/>
              <a:t> </a:t>
            </a:r>
            <a:r>
              <a:rPr lang="en-US" err="1"/>
              <a:t>esto</a:t>
            </a:r>
            <a:r>
              <a:rPr lang="en-US"/>
              <a:t> </a:t>
            </a:r>
            <a:r>
              <a:rPr lang="en-US" err="1"/>
              <a:t>eos</a:t>
            </a:r>
            <a:r>
              <a:rPr lang="en-US"/>
              <a:t> </a:t>
            </a:r>
            <a:r>
              <a:rPr lang="en-US" err="1"/>
              <a:t>delit</a:t>
            </a:r>
            <a:r>
              <a:rPr lang="en-US"/>
              <a:t>, at. </a:t>
            </a:r>
            <a:r>
              <a:rPr lang="en-US" err="1"/>
              <a:t>Haria</a:t>
            </a:r>
            <a:r>
              <a:rPr lang="en-US"/>
              <a:t> dis </a:t>
            </a:r>
            <a:r>
              <a:rPr lang="en-US" err="1"/>
              <a:t>eum</a:t>
            </a:r>
            <a:r>
              <a:rPr lang="en-US"/>
              <a:t> a </a:t>
            </a:r>
            <a:r>
              <a:rPr lang="en-US" err="1"/>
              <a:t>sitibus</a:t>
            </a:r>
            <a:r>
              <a:rPr lang="en-US"/>
              <a:t> </a:t>
            </a:r>
            <a:r>
              <a:rPr lang="en-US" err="1"/>
              <a:t>volorib</a:t>
            </a:r>
            <a:r>
              <a:rPr lang="en-US"/>
              <a:t> </a:t>
            </a:r>
            <a:r>
              <a:rPr lang="en-US" err="1"/>
              <a:t>usapere</a:t>
            </a:r>
            <a:r>
              <a:rPr lang="en-US"/>
              <a:t> </a:t>
            </a:r>
            <a:r>
              <a:rPr lang="en-US" err="1"/>
              <a:t>nonse</a:t>
            </a:r>
            <a:r>
              <a:rPr lang="en-US"/>
              <a:t> </a:t>
            </a:r>
            <a:r>
              <a:rPr lang="en-US" err="1"/>
              <a:t>cullit</a:t>
            </a:r>
            <a:r>
              <a:rPr lang="en-US"/>
              <a:t> </a:t>
            </a:r>
            <a:r>
              <a:rPr lang="en-US" err="1"/>
              <a:t>iditatquam</a:t>
            </a:r>
            <a:r>
              <a:rPr lang="en-US"/>
              <a:t> </a:t>
            </a:r>
            <a:r>
              <a:rPr lang="en-US" err="1"/>
              <a:t>hil</a:t>
            </a:r>
            <a:r>
              <a:rPr lang="en-US"/>
              <a:t> </a:t>
            </a:r>
            <a:r>
              <a:rPr lang="en-US" err="1"/>
              <a:t>mincius</a:t>
            </a:r>
            <a:r>
              <a:rPr lang="en-US"/>
              <a:t> </a:t>
            </a:r>
            <a:r>
              <a:rPr lang="en-US" err="1"/>
              <a:t>ea</a:t>
            </a:r>
            <a:r>
              <a:rPr lang="en-US"/>
              <a:t> debit </a:t>
            </a:r>
            <a:r>
              <a:rPr lang="en-US" err="1"/>
              <a:t>quae</a:t>
            </a:r>
            <a:r>
              <a:rPr lang="en-US"/>
              <a:t> sit.</a:t>
            </a:r>
          </a:p>
        </p:txBody>
      </p:sp>
    </p:spTree>
    <p:extLst>
      <p:ext uri="{BB962C8B-B14F-4D97-AF65-F5344CB8AC3E}">
        <p14:creationId xmlns:p14="http://schemas.microsoft.com/office/powerpoint/2010/main" val="99607761"/>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3" name="Rectangle 22"/>
          <p:cNvSpPr/>
          <p:nvPr userDrawn="1"/>
        </p:nvSpPr>
        <p:spPr>
          <a:xfrm>
            <a:off x="11105322" y="6415893"/>
            <a:ext cx="1086678" cy="444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304800" y="82464"/>
            <a:ext cx="11704902" cy="510934"/>
          </a:xfrm>
        </p:spPr>
        <p:txBody>
          <a:bodyPr>
            <a:normAutofit/>
          </a:bodyPr>
          <a:lstStyle>
            <a:lvl1pPr>
              <a:defRPr sz="2400">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186655345"/>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1692403476"/>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type="obj">
  <p:cSld name="2_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4F5080"/>
          </a:solidFill>
        </p:spPr>
        <p:txBody>
          <a:bodyPr wrap="square" lIns="0" tIns="0" rIns="0" bIns="0" rtlCol="0"/>
          <a:lstStyle/>
          <a:p>
            <a:endParaRPr/>
          </a:p>
        </p:txBody>
      </p:sp>
      <p:sp>
        <p:nvSpPr>
          <p:cNvPr id="17" name="bk object 17"/>
          <p:cNvSpPr/>
          <p:nvPr/>
        </p:nvSpPr>
        <p:spPr>
          <a:xfrm>
            <a:off x="1892807" y="1441702"/>
            <a:ext cx="10299191" cy="5416296"/>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682244" y="1797761"/>
            <a:ext cx="10827511" cy="207454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8490122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64603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matchingName="Title slide" type="title">
  <p:cSld name="3_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en-US"/>
              <a:t>Click to edit Master title style</a:t>
            </a:r>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r>
              <a:rPr lang="en-US"/>
              <a:t>Click to edit Master subtitle style</a:t>
            </a:r>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7363468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r>
              <a:rPr lang="en-US"/>
              <a:t>Click to edit Master title style</a:t>
            </a:r>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pPr lvl="0"/>
            <a:r>
              <a:rPr lang="en-US"/>
              <a:t>Edit Master text styles</a:t>
            </a: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7683895"/>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464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55994" y="2977054"/>
            <a:ext cx="8067823" cy="1793104"/>
          </a:xfrm>
          <a:noFill/>
        </p:spPr>
        <p:txBody>
          <a:bodyPr lIns="0" tIns="91440" rIns="146304" bIns="91440" anchor="b" anchorCtr="0"/>
          <a:lstStyle>
            <a:lvl1pPr>
              <a:defRPr sz="5294" strike="noStrike" spc="-147"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62753" y="4736473"/>
            <a:ext cx="8359808" cy="715931"/>
          </a:xfrm>
          <a:noFill/>
        </p:spPr>
        <p:txBody>
          <a:bodyPr lIns="0" tIns="109728" rIns="164592" bIns="109728">
            <a:noAutofit/>
          </a:bodyPr>
          <a:lstStyle>
            <a:lvl1pPr marL="0" indent="0">
              <a:spcBef>
                <a:spcPts val="0"/>
              </a:spcBef>
              <a:buNone/>
              <a:defRPr sz="1765"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5996" y="440497"/>
            <a:ext cx="917173" cy="196431"/>
          </a:xfrm>
          <a:prstGeom prst="rect">
            <a:avLst/>
          </a:prstGeom>
        </p:spPr>
      </p:pic>
    </p:spTree>
    <p:extLst>
      <p:ext uri="{BB962C8B-B14F-4D97-AF65-F5344CB8AC3E}">
        <p14:creationId xmlns:p14="http://schemas.microsoft.com/office/powerpoint/2010/main" val="2475788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2745">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1"/>
            <a:ext cx="7454644" cy="923330"/>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1"/>
            <a:ext cx="3618381" cy="2693045"/>
          </a:xfrm>
        </p:spPr>
        <p:txBody>
          <a:bodyPr lIns="0" tIns="0" rIns="0" bIns="0"/>
          <a:lstStyle>
            <a:lvl1pPr marL="0" indent="0">
              <a:lnSpc>
                <a:spcPts val="1765"/>
              </a:lnSpc>
              <a:spcBef>
                <a:spcPts val="882"/>
              </a:spcBef>
              <a:buNone/>
              <a:defRPr sz="1372" b="1">
                <a:solidFill>
                  <a:schemeClr val="accent1"/>
                </a:solidFill>
                <a:latin typeface="+mn-lt"/>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1" y="3160784"/>
            <a:ext cx="3597528" cy="269304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7" y="3151391"/>
            <a:ext cx="3622117" cy="2693045"/>
          </a:xfrm>
        </p:spPr>
        <p:txBody>
          <a:bodyPr lIns="0" tIns="0" rIns="0" bIns="0"/>
          <a:lstStyle>
            <a:lvl1pPr marL="0" indent="0">
              <a:lnSpc>
                <a:spcPts val="1765"/>
              </a:lnSpc>
              <a:spcBef>
                <a:spcPts val="882"/>
              </a:spcBef>
              <a:buNone/>
              <a:defRPr lang="en-US" sz="1372" b="1" kern="1200" spc="0" baseline="0" dirty="0">
                <a:solidFill>
                  <a:schemeClr val="accent1"/>
                </a:solidFill>
                <a:latin typeface="+mn-lt"/>
                <a:ea typeface="+mn-ea"/>
                <a:cs typeface="+mn-cs"/>
              </a:defRPr>
            </a:lvl1pPr>
            <a:lvl2pPr marL="280121" marR="0" indent="-280121" algn="l" defTabSz="914367" rtl="0" eaLnBrk="1" fontAlgn="auto" latinLnBrk="0" hangingPunct="1">
              <a:lnSpc>
                <a:spcPts val="1765"/>
              </a:lnSpc>
              <a:spcBef>
                <a:spcPts val="441"/>
              </a:spcBef>
              <a:spcAft>
                <a:spcPts val="0"/>
              </a:spcAft>
              <a:buClrTx/>
              <a:buSzPct val="90000"/>
              <a:buFont typeface="Arial" panose="020B0604020202020204" pitchFamily="34" charset="0"/>
              <a:buChar char="•"/>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0121" marR="0" lvl="1" indent="-280121" algn="l" defTabSz="914367" rtl="0" eaLnBrk="1" fontAlgn="auto" latinLnBrk="0" hangingPunct="1">
              <a:lnSpc>
                <a:spcPts val="1765"/>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1493176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30"/>
            <a:ext cx="11306469" cy="403137"/>
          </a:xfrm>
        </p:spPr>
        <p:txBody>
          <a:bodyPr wrap="square" lIns="0" tIns="0" rIns="0" bIns="0">
            <a:spAutoFit/>
          </a:bodyPr>
          <a:lstStyle>
            <a:lvl1pPr>
              <a:lnSpc>
                <a:spcPts val="3137"/>
              </a:lnSpc>
              <a:defRPr sz="4400" strike="noStrike">
                <a:solidFill>
                  <a:srgbClr val="2F2F2F"/>
                </a:solidFill>
              </a:defRPr>
            </a:lvl1pPr>
          </a:lstStyle>
          <a:p>
            <a:r>
              <a:rPr lang="en-US"/>
              <a:t>Title</a:t>
            </a:r>
          </a:p>
        </p:txBody>
      </p:sp>
    </p:spTree>
    <p:extLst>
      <p:ext uri="{BB962C8B-B14F-4D97-AF65-F5344CB8AC3E}">
        <p14:creationId xmlns:p14="http://schemas.microsoft.com/office/powerpoint/2010/main" val="8239833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307EF-70D9-48C5-8EFC-6818320E86D0}"/>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4855B71-1B82-4C4C-94D7-A5EEE95A3E0A}" type="datetimeFigureOut">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5/18/2020</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3" name="Footer Placeholder 2">
            <a:extLst>
              <a:ext uri="{FF2B5EF4-FFF2-40B4-BE49-F238E27FC236}">
                <a16:creationId xmlns:a16="http://schemas.microsoft.com/office/drawing/2014/main" id="{D4CD43EB-66A3-4BC3-B84C-2A97CB6A221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 name="Slide Number Placeholder 3">
            <a:extLst>
              <a:ext uri="{FF2B5EF4-FFF2-40B4-BE49-F238E27FC236}">
                <a16:creationId xmlns:a16="http://schemas.microsoft.com/office/drawing/2014/main" id="{A8E11D55-5DFD-42D5-BCD3-E371B9CB4379}"/>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ED2FB5-7453-4B0F-B1E0-2F4F5F3D69BB}" type="slidenum">
              <a:rPr kumimoji="0" lang="en-US" sz="1800" b="0" i="0" u="none" strike="noStrike" kern="1200" cap="none" spc="0" normalizeH="0" baseline="0" noProof="0" smtClean="0">
                <a:ln>
                  <a:noFill/>
                </a:ln>
                <a:solidFill>
                  <a:srgbClr val="2F2F2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2142317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3504" y="2743200"/>
            <a:ext cx="10515600" cy="1146875"/>
          </a:xfrm>
          <a:prstGeom prst="rect">
            <a:avLst/>
          </a:prstGeom>
        </p:spPr>
        <p:txBody>
          <a:bodyPr/>
          <a:lstStyle>
            <a:lvl1pPr>
              <a:defRPr sz="4800" b="0" i="0">
                <a:solidFill>
                  <a:schemeClr val="bg1"/>
                </a:soli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Divider</a:t>
            </a:r>
          </a:p>
        </p:txBody>
      </p:sp>
    </p:spTree>
    <p:extLst>
      <p:ext uri="{BB962C8B-B14F-4D97-AF65-F5344CB8AC3E}">
        <p14:creationId xmlns:p14="http://schemas.microsoft.com/office/powerpoint/2010/main" val="31862792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5/18/2020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26772964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137"/>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4" y="1161160"/>
            <a:ext cx="7278947" cy="5696841"/>
          </a:xfrm>
          <a:prstGeom prst="rect">
            <a:avLst/>
          </a:prstGeom>
        </p:spPr>
      </p:pic>
    </p:spTree>
    <p:extLst>
      <p:ext uri="{BB962C8B-B14F-4D97-AF65-F5344CB8AC3E}">
        <p14:creationId xmlns:p14="http://schemas.microsoft.com/office/powerpoint/2010/main" val="3894819674"/>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01456"/>
            <a:ext cx="3902485" cy="339833"/>
          </a:xfrm>
          <a:prstGeom prst="rect">
            <a:avLst/>
          </a:prstGeom>
        </p:spPr>
        <p:txBody>
          <a:bodyPr tIns="0" bIns="0">
            <a:noAutofit/>
          </a:bodyPr>
          <a:lstStyle>
            <a:lvl1pPr marL="0" indent="0" algn="l">
              <a:lnSpc>
                <a:spcPct val="100000"/>
              </a:lnSpc>
              <a:buNone/>
              <a:defRPr sz="1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639211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E94E-F23B-4872-B9BF-559EB05CA9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F55AFF-DA91-42B6-8941-4A2DFB61DA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5C2BB6-E856-41E9-96F4-D826BD6CAD7A}"/>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6D75E336-7D55-4704-A7D2-F1CA68A247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3D867A-8985-4247-8679-7804D8251C2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7108174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Type3-Empty-Custom">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36115" y="235321"/>
            <a:ext cx="3902485" cy="467411"/>
          </a:xfrm>
          <a:prstGeom prst="rect">
            <a:avLst/>
          </a:prstGeom>
        </p:spPr>
        <p:txBody>
          <a:bodyPr tIns="0" bIns="0">
            <a:noAutofit/>
          </a:bodyPr>
          <a:lstStyle>
            <a:lvl1pPr marL="0" indent="0" algn="l">
              <a:lnSpc>
                <a:spcPct val="100000"/>
              </a:lnSpc>
              <a:buNone/>
              <a:defRPr sz="2800" b="0" i="0" baseline="0">
                <a:solidFill>
                  <a:srgbClr val="5558AF"/>
                </a:solidFill>
                <a:latin typeface="Segoe UI" charset="0"/>
                <a:ea typeface="Segoe UI" charset="0"/>
                <a:cs typeface="Segoe U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US"/>
          </a:p>
        </p:txBody>
      </p:sp>
    </p:spTree>
    <p:extLst>
      <p:ext uri="{BB962C8B-B14F-4D97-AF65-F5344CB8AC3E}">
        <p14:creationId xmlns:p14="http://schemas.microsoft.com/office/powerpoint/2010/main" val="27056312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070C3F2B-E3AC-5040-A01B-C3524FB413E6}" type="datetimeFigureOut">
              <a:rPr lang="en-US" smtClean="0"/>
              <a:t>5/18/2020</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34168AF-2389-C949-8A4E-0A342DB36584}" type="slidenum">
              <a:rPr lang="en-US" smtClean="0"/>
              <a:t>‹#›</a:t>
            </a:fld>
            <a:endParaRPr lang="en-US"/>
          </a:p>
        </p:txBody>
      </p:sp>
    </p:spTree>
    <p:extLst>
      <p:ext uri="{BB962C8B-B14F-4D97-AF65-F5344CB8AC3E}">
        <p14:creationId xmlns:p14="http://schemas.microsoft.com/office/powerpoint/2010/main" val="259187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_dark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D5EF2-DAF5-4277-84D2-69FF03CD7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3808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90587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97847"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80404"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dirty="0"/>
          </a:p>
        </p:txBody>
      </p:sp>
    </p:spTree>
    <p:extLst>
      <p:ext uri="{BB962C8B-B14F-4D97-AF65-F5344CB8AC3E}">
        <p14:creationId xmlns:p14="http://schemas.microsoft.com/office/powerpoint/2010/main" val="36096703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221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dirty="0"/>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81041"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17998" y="3240256"/>
            <a:ext cx="1905338" cy="307777"/>
          </a:xfrm>
          <a:prstGeom prst="rect">
            <a:avLst/>
          </a:prstGeom>
          <a:noFill/>
          <a:ln>
            <a:noFill/>
          </a:ln>
        </p:spPr>
        <p:txBody>
          <a:bodyPr wrap="square" lIns="0" r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2519390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9"/>
            <a:ext cx="11306469" cy="410369"/>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3"/>
            <a:ext cx="11586711" cy="118296"/>
          </a:xfrm>
          <a:prstGeom prst="rect">
            <a:avLst/>
          </a:prstGeom>
        </p:spPr>
        <p:txBody>
          <a:bodyPr vert="horz" lIns="91440" tIns="45720" rIns="91440" bIns="45720" numCol="2" rtlCol="0" anchor="ctr"/>
          <a:lstStyle>
            <a:lvl1pPr algn="l">
              <a:defRPr sz="687">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7482152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1181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693E1-5BDE-4839-862F-1A2A7BB52C04}"/>
              </a:ext>
            </a:extLst>
          </p:cNvPr>
          <p:cNvSpPr>
            <a:spLocks noGrp="1"/>
          </p:cNvSpPr>
          <p:nvPr>
            <p:ph type="ctrTitle"/>
          </p:nvPr>
        </p:nvSpPr>
        <p:spPr>
          <a:xfrm>
            <a:off x="0" y="1640114"/>
            <a:ext cx="12192000" cy="3933371"/>
          </a:xfrm>
        </p:spPr>
        <p:txBody>
          <a:bodyPr anchor="ctr">
            <a:normAutofit/>
          </a:bodyPr>
          <a:lstStyle>
            <a:lvl1pPr algn="ctr">
              <a:defRPr sz="1800" b="1"/>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5D21A878-5B26-4FAD-9E59-912AB5986D7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B65E08D-53BD-4744-9133-9A151F6473F4}"/>
              </a:ext>
            </a:extLst>
          </p:cNvPr>
          <p:cNvSpPr>
            <a:spLocks noGrp="1"/>
          </p:cNvSpPr>
          <p:nvPr>
            <p:ph type="ftr" sz="quarter" idx="11"/>
          </p:nvPr>
        </p:nvSpPr>
        <p:spPr/>
        <p:txBody>
          <a:body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6D507934-6664-4AC8-95CB-8914A7AD700C}"/>
              </a:ext>
            </a:extLst>
          </p:cNvPr>
          <p:cNvSpPr>
            <a:spLocks noGrp="1"/>
          </p:cNvSpPr>
          <p:nvPr>
            <p:ph type="sldNum" sz="quarter" idx="12"/>
          </p:nvPr>
        </p:nvSpPr>
        <p:spPr/>
        <p:txBody>
          <a:bodyPr/>
          <a:lstStyle/>
          <a:p>
            <a:fld id="{BD9BE37A-1E7F-4D0B-9D7E-C3C1D28A8A72}" type="slidenum">
              <a:rPr lang="en-GB" smtClean="0"/>
              <a:t>‹#›</a:t>
            </a:fld>
            <a:endParaRPr lang="en-GB"/>
          </a:p>
        </p:txBody>
      </p:sp>
    </p:spTree>
    <p:extLst>
      <p:ext uri="{BB962C8B-B14F-4D97-AF65-F5344CB8AC3E}">
        <p14:creationId xmlns:p14="http://schemas.microsoft.com/office/powerpoint/2010/main" val="29224525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0449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E474-ED6B-4CCA-A0D4-81AB90FC4EC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A3A1B64-7CF1-4740-9C67-5BF22CB20A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A67F6ED-0316-49D2-A69F-213AEDF034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B980A41-FEDD-43A7-8C46-7B217F18A1EB}"/>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912801BB-A612-4EB6-BCF8-C000509134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73B21B8-2689-4860-A4A4-2529DC22D9FF}"/>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2201047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5808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wo columns special">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961">
                <a:solidFill>
                  <a:schemeClr val="bg2"/>
                </a:solidFill>
                <a:latin typeface="+mj-lt"/>
              </a:defRPr>
            </a:lvl1pPr>
          </a:lstStyle>
          <a:p>
            <a:r>
              <a:rPr lang="en-US"/>
              <a:t>Drop photo here</a:t>
            </a:r>
          </a:p>
        </p:txBody>
      </p:sp>
      <p:sp>
        <p:nvSpPr>
          <p:cNvPr id="7" name="Content Placeholder 15">
            <a:extLst>
              <a:ext uri="{FF2B5EF4-FFF2-40B4-BE49-F238E27FC236}">
                <a16:creationId xmlns:a16="http://schemas.microsoft.com/office/drawing/2014/main" id="{08775E9A-E243-2046-B8DC-0221199E061E}"/>
              </a:ext>
            </a:extLst>
          </p:cNvPr>
          <p:cNvSpPr>
            <a:spLocks noGrp="1"/>
          </p:cNvSpPr>
          <p:nvPr>
            <p:ph sz="quarter" idx="20" hasCustomPrompt="1"/>
          </p:nvPr>
        </p:nvSpPr>
        <p:spPr>
          <a:xfrm>
            <a:off x="600064" y="3451157"/>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6164B16A-A73D-9847-81E2-E7435B449125}"/>
              </a:ext>
            </a:extLst>
          </p:cNvPr>
          <p:cNvSpPr>
            <a:spLocks noGrp="1"/>
          </p:cNvSpPr>
          <p:nvPr>
            <p:ph sz="quarter" idx="21" hasCustomPrompt="1"/>
          </p:nvPr>
        </p:nvSpPr>
        <p:spPr>
          <a:xfrm>
            <a:off x="600064" y="4635395"/>
            <a:ext cx="541812" cy="453011"/>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A8BDB077-8E90-5947-9714-212B96762141}"/>
              </a:ext>
            </a:extLst>
          </p:cNvPr>
          <p:cNvSpPr>
            <a:spLocks noGrp="1"/>
          </p:cNvSpPr>
          <p:nvPr>
            <p:ph sz="quarter" idx="22" hasCustomPrompt="1"/>
          </p:nvPr>
        </p:nvSpPr>
        <p:spPr>
          <a:xfrm>
            <a:off x="600064" y="5810505"/>
            <a:ext cx="541812" cy="457575"/>
          </a:xfrm>
          <a:solidFill>
            <a:schemeClr val="bg1">
              <a:lumMod val="85000"/>
            </a:schemeClr>
          </a:solidFill>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itle Placeholder 1">
            <a:extLst>
              <a:ext uri="{FF2B5EF4-FFF2-40B4-BE49-F238E27FC236}">
                <a16:creationId xmlns:a16="http://schemas.microsoft.com/office/drawing/2014/main" id="{9770FDFA-95F7-A740-B648-82C4E6B49EE8}"/>
              </a:ext>
            </a:extLst>
          </p:cNvPr>
          <p:cNvSpPr>
            <a:spLocks noGrp="1"/>
          </p:cNvSpPr>
          <p:nvPr>
            <p:ph type="title" hasCustomPrompt="1"/>
          </p:nvPr>
        </p:nvSpPr>
        <p:spPr>
          <a:xfrm>
            <a:off x="568048" y="589921"/>
            <a:ext cx="4482124" cy="600791"/>
          </a:xfrm>
          <a:prstGeom prst="rect">
            <a:avLst/>
          </a:prstGeom>
        </p:spPr>
        <p:txBody>
          <a:bodyPr vert="horz" wrap="square" lIns="0" tIns="164592" rIns="0" bIns="0" rtlCol="0" anchor="b">
            <a:noAutofit/>
          </a:bodyPr>
          <a:lstStyle>
            <a:lvl1pPr>
              <a:lnSpc>
                <a:spcPct val="100000"/>
              </a:lnSpc>
              <a:defRPr sz="2745"/>
            </a:lvl1pPr>
          </a:lstStyle>
          <a:p>
            <a:r>
              <a:rPr lang="en-US"/>
              <a:t>Title 2 columns option 28pts</a:t>
            </a:r>
          </a:p>
        </p:txBody>
      </p:sp>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1494042" y="3451158"/>
            <a:ext cx="3556129" cy="2816922"/>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Tree>
    <p:extLst>
      <p:ext uri="{BB962C8B-B14F-4D97-AF65-F5344CB8AC3E}">
        <p14:creationId xmlns:p14="http://schemas.microsoft.com/office/powerpoint/2010/main" val="2551064233"/>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20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141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49027-D38A-490A-8CCA-B235844C038C}"/>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FCBE9E41-4420-4527-AD37-99A6D7964471}"/>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4CB0F3-F5FE-4B4E-ACCA-D4BC80F66362}"/>
              </a:ext>
            </a:extLst>
          </p:cNvPr>
          <p:cNvSpPr>
            <a:spLocks noGrp="1"/>
          </p:cNvSpPr>
          <p:nvPr>
            <p:ph type="dt" sz="half" idx="10"/>
          </p:nvPr>
        </p:nvSpPr>
        <p:spPr/>
        <p:txBody>
          <a:bodyPr/>
          <a:lstStyle/>
          <a:p>
            <a:fld id="{A610A8EB-A800-40F6-ACCF-F582413C30B5}" type="datetimeFigureOut">
              <a:rPr lang="en-US" smtClean="0"/>
              <a:t>5/18/2020</a:t>
            </a:fld>
            <a:endParaRPr lang="en-US"/>
          </a:p>
        </p:txBody>
      </p:sp>
      <p:sp>
        <p:nvSpPr>
          <p:cNvPr id="5" name="Footer Placeholder 4">
            <a:extLst>
              <a:ext uri="{FF2B5EF4-FFF2-40B4-BE49-F238E27FC236}">
                <a16:creationId xmlns:a16="http://schemas.microsoft.com/office/drawing/2014/main" id="{9956A250-A5C0-49D5-9A98-0B58118DC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FA7D9B-A882-4A9F-8375-D07AD4BF1CAB}"/>
              </a:ext>
            </a:extLst>
          </p:cNvPr>
          <p:cNvSpPr>
            <a:spLocks noGrp="1"/>
          </p:cNvSpPr>
          <p:nvPr>
            <p:ph type="sldNum" sz="quarter" idx="12"/>
          </p:nvPr>
        </p:nvSpPr>
        <p:spPr/>
        <p:txBody>
          <a:bodyPr/>
          <a:lstStyle/>
          <a:p>
            <a:fld id="{52BBFF41-E924-46EB-9F07-448C357F6D7E}" type="slidenum">
              <a:rPr lang="en-US" smtClean="0"/>
              <a:t>‹#›</a:t>
            </a:fld>
            <a:endParaRPr lang="en-US"/>
          </a:p>
        </p:txBody>
      </p:sp>
    </p:spTree>
    <p:extLst>
      <p:ext uri="{BB962C8B-B14F-4D97-AF65-F5344CB8AC3E}">
        <p14:creationId xmlns:p14="http://schemas.microsoft.com/office/powerpoint/2010/main" val="982341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987387CF-E2F2-4E48-8F09-E30CDCC13083}" type="datetimeFigureOut">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5/18/2020</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8527CDF-4BA6-472A-86E2-64C4DE83FAAE}"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40910911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4903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890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69698501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467CE4CD-90A5-4980-8AE8-0B35C710CE63}"/>
              </a:ext>
            </a:extLst>
          </p:cNvPr>
          <p:cNvSpPr>
            <a:spLocks noGrp="1"/>
          </p:cNvSpPr>
          <p:nvPr>
            <p:ph type="title" hasCustomPrompt="1"/>
          </p:nvPr>
        </p:nvSpPr>
        <p:spPr>
          <a:xfrm>
            <a:off x="261257"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5960177D-638E-4A99-8B63-DA9A0ACE64B8}"/>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Arrow: Right 10">
            <a:extLst>
              <a:ext uri="{FF2B5EF4-FFF2-40B4-BE49-F238E27FC236}">
                <a16:creationId xmlns:a16="http://schemas.microsoft.com/office/drawing/2014/main" id="{407A57B6-510E-4A3E-920D-47374BA5C37E}"/>
              </a:ext>
            </a:extLst>
          </p:cNvPr>
          <p:cNvSpPr/>
          <p:nvPr userDrawn="1"/>
        </p:nvSpPr>
        <p:spPr bwMode="auto">
          <a:xfrm>
            <a:off x="261257"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0" name="Group 4" descr="Microsoft Ignite The Tour logo">
            <a:extLst>
              <a:ext uri="{FF2B5EF4-FFF2-40B4-BE49-F238E27FC236}">
                <a16:creationId xmlns:a16="http://schemas.microsoft.com/office/drawing/2014/main" id="{3780C35E-3191-48C0-A897-5DC0EB9D48AD}"/>
              </a:ext>
            </a:extLst>
          </p:cNvPr>
          <p:cNvGrpSpPr>
            <a:grpSpLocks noChangeAspect="1"/>
          </p:cNvGrpSpPr>
          <p:nvPr userDrawn="1"/>
        </p:nvGrpSpPr>
        <p:grpSpPr bwMode="black">
          <a:xfrm>
            <a:off x="534627" y="2809086"/>
            <a:ext cx="4655288" cy="1284967"/>
            <a:chOff x="342" y="1465"/>
            <a:chExt cx="2565" cy="708"/>
          </a:xfrm>
        </p:grpSpPr>
        <p:sp>
          <p:nvSpPr>
            <p:cNvPr id="15" name="Freeform 5">
              <a:extLst>
                <a:ext uri="{FF2B5EF4-FFF2-40B4-BE49-F238E27FC236}">
                  <a16:creationId xmlns:a16="http://schemas.microsoft.com/office/drawing/2014/main" id="{F82575FD-5C30-4FB1-BD8B-AFAF047C6A15}"/>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6">
              <a:extLst>
                <a:ext uri="{FF2B5EF4-FFF2-40B4-BE49-F238E27FC236}">
                  <a16:creationId xmlns:a16="http://schemas.microsoft.com/office/drawing/2014/main" id="{9D8C7DDD-ECF3-4355-8ABC-665E9586B10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770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77B50C8B-1D89-4BAD-B83B-8DF7AC303984}"/>
              </a:ext>
            </a:extLst>
          </p:cNvPr>
          <p:cNvSpPr>
            <a:spLocks noGrp="1"/>
          </p:cNvSpPr>
          <p:nvPr>
            <p:ph type="body" sz="quarter" idx="14" hasCustomPrompt="1"/>
          </p:nvPr>
        </p:nvSpPr>
        <p:spPr>
          <a:xfrm>
            <a:off x="585216"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213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DE30-FAEB-4D87-A488-6E444263D23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E7B662F-BD2E-4202-827B-A17C763DE1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7F480-605A-416F-BA61-B053B5F0F1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B20EAD4-2989-49F7-AA97-1177A93456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D293F-0A8F-4423-85DB-C3B648CF05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56AB25-7CA1-45E8-B74D-7817FAA5787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8" name="Footer Placeholder 7">
            <a:extLst>
              <a:ext uri="{FF2B5EF4-FFF2-40B4-BE49-F238E27FC236}">
                <a16:creationId xmlns:a16="http://schemas.microsoft.com/office/drawing/2014/main" id="{61CB9AB9-4723-44EE-9BE5-884DE9C21A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A133C4-78E8-46B9-8C2D-0F1A449D3A36}"/>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260193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FF628101-5035-47F5-8F47-AF723FAE9FB9}"/>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268826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 Placeholder 4">
            <a:extLst>
              <a:ext uri="{FF2B5EF4-FFF2-40B4-BE49-F238E27FC236}">
                <a16:creationId xmlns:a16="http://schemas.microsoft.com/office/drawing/2014/main" id="{376D9BBE-B735-458B-ABAC-679C67EB1807}"/>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83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4163B43-807C-446C-A02D-D4C892EE0615}"/>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63737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8128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7496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1896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929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0183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763974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78227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66833-DF32-40BA-8129-12D19CB89BA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FE4149E-F870-4DA3-9CFD-11AC9CFE8587}"/>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4" name="Footer Placeholder 3">
            <a:extLst>
              <a:ext uri="{FF2B5EF4-FFF2-40B4-BE49-F238E27FC236}">
                <a16:creationId xmlns:a16="http://schemas.microsoft.com/office/drawing/2014/main" id="{AE4F332F-7F07-4CC6-8BD3-261FDBFCCCA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6F5600F-8FEC-4B32-923D-F0B50CBD2977}"/>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4515731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35581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85180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76639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85495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931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5271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013537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33434928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4740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667551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75A9BF-C6D3-4517-B16F-782261BCAC6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3" name="Footer Placeholder 2">
            <a:extLst>
              <a:ext uri="{FF2B5EF4-FFF2-40B4-BE49-F238E27FC236}">
                <a16:creationId xmlns:a16="http://schemas.microsoft.com/office/drawing/2014/main" id="{2E1781E7-A5FA-4758-A445-BB72CBBAEB4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6D817DF-8FF3-4A85-A541-417EA08295E5}"/>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94832606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2743443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6371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189988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28634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784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44900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98710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03059941"/>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6173494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435218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344B6-05A6-40AD-A0D5-84415341A7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CE0FD1A-7A7B-4F2B-B0FA-C078F2F6EF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C5C5ED-61A5-438A-ADF2-543BEB3637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AD750B-F51F-4C18-B128-31025C13497E}"/>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BD5044FD-7E93-42F7-A997-882BB91ABE2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4472C20-07DB-477A-87DF-09531BF2B089}"/>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20650625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2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1692771"/>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19480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4400548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4078164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374478974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6620402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3C1B051-FED4-4D0F-B7EC-EB203975237A}"/>
              </a:ext>
            </a:extLst>
          </p:cNvPr>
          <p:cNvSpPr>
            <a:spLocks noGrp="1"/>
          </p:cNvSpPr>
          <p:nvPr>
            <p:ph type="title" hasCustomPrompt="1"/>
          </p:nvPr>
        </p:nvSpPr>
        <p:spPr>
          <a:xfrm>
            <a:off x="261256" y="-261724"/>
            <a:ext cx="2834640" cy="215444"/>
          </a:xfrm>
        </p:spPr>
        <p:txBody>
          <a:bodyPr/>
          <a:lstStyle>
            <a:lvl1pPr>
              <a:defRPr sz="1400" spc="0">
                <a:solidFill>
                  <a:srgbClr val="000000"/>
                </a:solidFill>
              </a:defRPr>
            </a:lvl1pPr>
          </a:lstStyle>
          <a:p>
            <a:r>
              <a:rPr lang="en-US" dirty="0"/>
              <a:t>Microsoft Ignite The Tour</a:t>
            </a:r>
          </a:p>
        </p:txBody>
      </p:sp>
      <p:sp>
        <p:nvSpPr>
          <p:cNvPr id="7" name="Text Placeholder 4">
            <a:extLst>
              <a:ext uri="{FF2B5EF4-FFF2-40B4-BE49-F238E27FC236}">
                <a16:creationId xmlns:a16="http://schemas.microsoft.com/office/drawing/2014/main" id="{29164D66-675E-4ABA-A378-052BDC22C92B}"/>
              </a:ext>
            </a:extLst>
          </p:cNvPr>
          <p:cNvSpPr>
            <a:spLocks noGrp="1"/>
          </p:cNvSpPr>
          <p:nvPr>
            <p:ph type="body" sz="quarter" idx="12" hasCustomPrompt="1"/>
          </p:nvPr>
        </p:nvSpPr>
        <p:spPr>
          <a:xfrm>
            <a:off x="584201" y="4581797"/>
            <a:ext cx="4851400" cy="369332"/>
          </a:xfr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spc="0" baseline="0" dirty="0">
                <a:gradFill>
                  <a:gsLst>
                    <a:gs pos="5128">
                      <a:schemeClr val="tx1"/>
                    </a:gs>
                    <a:gs pos="65000">
                      <a:schemeClr val="tx1"/>
                    </a:gs>
                  </a:gsLst>
                  <a:lin ang="5400000" scaled="1"/>
                </a:gradFill>
                <a:latin typeface="+mj-lt"/>
                <a:ea typeface="+mn-ea"/>
                <a:cs typeface="Segoe UI" panose="020B0502040204020203" pitchFamily="34" charset="0"/>
              </a:defRPr>
            </a:lvl1pPr>
          </a:lstStyle>
          <a:p>
            <a:pPr lvl="0"/>
            <a:r>
              <a:rPr lang="en-US" dirty="0"/>
              <a:t>City</a:t>
            </a:r>
          </a:p>
        </p:txBody>
      </p:sp>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5" name="Arrow: Right 14">
            <a:extLst>
              <a:ext uri="{FF2B5EF4-FFF2-40B4-BE49-F238E27FC236}">
                <a16:creationId xmlns:a16="http://schemas.microsoft.com/office/drawing/2014/main" id="{CB256F11-E3EC-4D8B-B76D-58A712905F4B}"/>
              </a:ext>
            </a:extLst>
          </p:cNvPr>
          <p:cNvSpPr/>
          <p:nvPr userDrawn="1"/>
        </p:nvSpPr>
        <p:spPr bwMode="auto">
          <a:xfrm>
            <a:off x="261256" y="-723247"/>
            <a:ext cx="3200400" cy="676967"/>
          </a:xfrm>
          <a:prstGeom prst="rightArrow">
            <a:avLst>
              <a:gd name="adj1" fmla="val 100000"/>
              <a:gd name="adj2" fmla="val 50000"/>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indent="0" algn="l" defTabSz="932472" fontAlgn="base">
              <a:spcBef>
                <a:spcPct val="0"/>
              </a:spcBef>
              <a:spcAft>
                <a:spcPct val="0"/>
              </a:spcAft>
            </a:pPr>
            <a:r>
              <a:rPr lang="en-US" sz="1400" dirty="0">
                <a:solidFill>
                  <a:srgbClr val="FFFFFF"/>
                </a:solidFill>
                <a:ea typeface="Segoe UI" pitchFamily="34" charset="0"/>
                <a:cs typeface="Segoe UI" pitchFamily="34" charset="0"/>
              </a:rPr>
              <a:t>UPDATE CITY FOR YOUR EVENT</a:t>
            </a:r>
          </a:p>
        </p:txBody>
      </p:sp>
      <p:grpSp>
        <p:nvGrpSpPr>
          <p:cNvPr id="12" name="Group 4" descr="Microsoft Ignite The Tour logo">
            <a:extLst>
              <a:ext uri="{FF2B5EF4-FFF2-40B4-BE49-F238E27FC236}">
                <a16:creationId xmlns:a16="http://schemas.microsoft.com/office/drawing/2014/main" id="{BB844257-C0F3-4EEF-858F-C0F0EB14C035}"/>
              </a:ext>
            </a:extLst>
          </p:cNvPr>
          <p:cNvGrpSpPr>
            <a:grpSpLocks noChangeAspect="1"/>
          </p:cNvGrpSpPr>
          <p:nvPr userDrawn="1"/>
        </p:nvGrpSpPr>
        <p:grpSpPr bwMode="black">
          <a:xfrm>
            <a:off x="534627" y="2809086"/>
            <a:ext cx="4655288" cy="1284967"/>
            <a:chOff x="342" y="1465"/>
            <a:chExt cx="2565" cy="708"/>
          </a:xfrm>
        </p:grpSpPr>
        <p:sp>
          <p:nvSpPr>
            <p:cNvPr id="13" name="Freeform 5">
              <a:extLst>
                <a:ext uri="{FF2B5EF4-FFF2-40B4-BE49-F238E27FC236}">
                  <a16:creationId xmlns:a16="http://schemas.microsoft.com/office/drawing/2014/main" id="{60B122FE-A0C7-4A72-B247-100ACFD2B7A1}"/>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6">
              <a:extLst>
                <a:ext uri="{FF2B5EF4-FFF2-40B4-BE49-F238E27FC236}">
                  <a16:creationId xmlns:a16="http://schemas.microsoft.com/office/drawing/2014/main" id="{990E81CC-C484-4431-8CB7-ED400869414E}"/>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41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1FC2526B-B2B3-4BA5-AC17-B1AAD1FF4B5D}"/>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91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33510880-83DD-48A9-A111-05C52DE11113}"/>
              </a:ext>
            </a:extLst>
          </p:cNvPr>
          <p:cNvSpPr>
            <a:spLocks noGrp="1"/>
          </p:cNvSpPr>
          <p:nvPr>
            <p:ph type="body" sz="quarter" idx="14" hasCustomPrompt="1"/>
          </p:nvPr>
        </p:nvSpPr>
        <p:spPr>
          <a:xfrm>
            <a:off x="584200" y="6016752"/>
            <a:ext cx="2743200"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8635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9DABB7D0-35E4-4977-B6DF-FC6413167548}"/>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6947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6" name="Text Placeholder 4">
            <a:extLst>
              <a:ext uri="{FF2B5EF4-FFF2-40B4-BE49-F238E27FC236}">
                <a16:creationId xmlns:a16="http://schemas.microsoft.com/office/drawing/2014/main" id="{057C73B5-0E5D-44A8-AE3C-5A0E30422215}"/>
              </a:ext>
            </a:extLst>
          </p:cNvPr>
          <p:cNvSpPr>
            <a:spLocks noGrp="1"/>
          </p:cNvSpPr>
          <p:nvPr>
            <p:ph type="body" sz="quarter" idx="13" hasCustomPrompt="1"/>
          </p:nvPr>
        </p:nvSpPr>
        <p:spPr>
          <a:xfrm>
            <a:off x="585216" y="6047530"/>
            <a:ext cx="4174108" cy="276999"/>
          </a:xfrm>
          <a:noFill/>
        </p:spPr>
        <p:txBody>
          <a:bodyPr wrap="square" lIns="0" tIns="0" rIns="0" bIns="0" anchor="b">
            <a:sp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147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FAE-9827-478A-8F6B-A43B2DADA4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AC0A7314-648C-4A5A-9F1B-48D905626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90F1FFD-6CCD-4095-92A2-9CCC3FC0C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31865F-0544-41A7-91AD-522E086C58E9}"/>
              </a:ext>
            </a:extLst>
          </p:cNvPr>
          <p:cNvSpPr>
            <a:spLocks noGrp="1"/>
          </p:cNvSpPr>
          <p:nvPr>
            <p:ph type="dt" sz="half" idx="10"/>
          </p:nvPr>
        </p:nvSpPr>
        <p:spPr/>
        <p:txBody>
          <a:bodyPr/>
          <a:lstStyle/>
          <a:p>
            <a:fld id="{894C087B-338C-4182-AF63-7FDC88A654E5}" type="datetimeFigureOut">
              <a:rPr lang="en-GB" smtClean="0"/>
              <a:t>18/05/2020</a:t>
            </a:fld>
            <a:endParaRPr lang="en-GB"/>
          </a:p>
        </p:txBody>
      </p:sp>
      <p:sp>
        <p:nvSpPr>
          <p:cNvPr id="6" name="Footer Placeholder 5">
            <a:extLst>
              <a:ext uri="{FF2B5EF4-FFF2-40B4-BE49-F238E27FC236}">
                <a16:creationId xmlns:a16="http://schemas.microsoft.com/office/drawing/2014/main" id="{86C8F60B-37F7-43C1-980C-4782A5D1B1E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0881E98-6B33-48D6-8267-8D7B35721353}"/>
              </a:ext>
            </a:extLst>
          </p:cNvPr>
          <p:cNvSpPr>
            <a:spLocks noGrp="1"/>
          </p:cNvSpPr>
          <p:nvPr>
            <p:ph type="sldNum" sz="quarter" idx="12"/>
          </p:nvPr>
        </p:nvSpPr>
        <p:spPr/>
        <p:txBody>
          <a:bodyPr/>
          <a:lstStyle/>
          <a:p>
            <a:fld id="{F02F0A34-BAD1-4950-8C8E-B7187CF3EDFA}" type="slidenum">
              <a:rPr lang="en-GB" smtClean="0"/>
              <a:t>‹#›</a:t>
            </a:fld>
            <a:endParaRPr lang="en-GB"/>
          </a:p>
        </p:txBody>
      </p:sp>
    </p:spTree>
    <p:extLst>
      <p:ext uri="{BB962C8B-B14F-4D97-AF65-F5344CB8AC3E}">
        <p14:creationId xmlns:p14="http://schemas.microsoft.com/office/powerpoint/2010/main" val="1308080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78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68162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41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36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1880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00923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217038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4479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23491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8841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3" Type="http://schemas.openxmlformats.org/officeDocument/2006/relationships/slideLayout" Target="../slideLayouts/slideLayout199.xml"/><Relationship Id="rId21" Type="http://schemas.openxmlformats.org/officeDocument/2006/relationships/theme" Target="../theme/theme10.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9.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3.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image" Target="../media/image16.emf"/><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theme" Target="../theme/theme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image" Target="../media/image16.emf"/><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theme" Target="../theme/theme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theme" Target="../theme/theme6.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 Type="http://schemas.openxmlformats.org/officeDocument/2006/relationships/slideLayout" Target="../slideLayouts/slideLayout143.xml"/><Relationship Id="rId21" Type="http://schemas.openxmlformats.org/officeDocument/2006/relationships/slideLayout" Target="../slideLayouts/slideLayout161.xml"/><Relationship Id="rId34" Type="http://schemas.openxmlformats.org/officeDocument/2006/relationships/image" Target="../media/image16.emf"/><Relationship Id="rId7" Type="http://schemas.openxmlformats.org/officeDocument/2006/relationships/slideLayout" Target="../slideLayouts/slideLayout147.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theme" Target="../theme/theme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0" Type="http://schemas.openxmlformats.org/officeDocument/2006/relationships/slideLayout" Target="../slideLayouts/slideLayout160.xml"/><Relationship Id="rId29" Type="http://schemas.openxmlformats.org/officeDocument/2006/relationships/slideLayout" Target="../slideLayouts/slideLayout169.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0.xml"/><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3" Type="http://schemas.openxmlformats.org/officeDocument/2006/relationships/slideLayout" Target="../slideLayouts/slideLayout175.xml"/><Relationship Id="rId21" Type="http://schemas.openxmlformats.org/officeDocument/2006/relationships/image" Target="../media/image46.png"/><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theme" Target="../theme/theme8.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94.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theme" Target="../theme/theme9.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A3D687-A5EA-4D96-A85D-D2D9D04AD7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1AAEAB5-DC0C-426A-B60D-5262A15FE1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F65D7CD-6EA3-4722-A34D-7411B979EE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4C087B-338C-4182-AF63-7FDC88A654E5}" type="datetimeFigureOut">
              <a:rPr lang="en-GB" smtClean="0"/>
              <a:t>18/05/2020</a:t>
            </a:fld>
            <a:endParaRPr lang="en-GB"/>
          </a:p>
        </p:txBody>
      </p:sp>
      <p:sp>
        <p:nvSpPr>
          <p:cNvPr id="5" name="Footer Placeholder 4">
            <a:extLst>
              <a:ext uri="{FF2B5EF4-FFF2-40B4-BE49-F238E27FC236}">
                <a16:creationId xmlns:a16="http://schemas.microsoft.com/office/drawing/2014/main" id="{B38C7240-C5F2-45C9-B23A-C12308473B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F05E035-D116-4AEA-AD4B-404CAA7A95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F0A34-BAD1-4950-8C8E-B7187CF3EDFA}" type="slidenum">
              <a:rPr lang="en-GB" smtClean="0"/>
              <a:t>‹#›</a:t>
            </a:fld>
            <a:endParaRPr lang="en-GB"/>
          </a:p>
        </p:txBody>
      </p:sp>
    </p:spTree>
    <p:extLst>
      <p:ext uri="{BB962C8B-B14F-4D97-AF65-F5344CB8AC3E}">
        <p14:creationId xmlns:p14="http://schemas.microsoft.com/office/powerpoint/2010/main" val="33534024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759" r:id="rId15"/>
    <p:sldLayoutId id="2147483789" r:id="rId16"/>
    <p:sldLayoutId id="2147483790" r:id="rId17"/>
    <p:sldLayoutId id="2147483791" r:id="rId18"/>
    <p:sldLayoutId id="2147483792" r:id="rId19"/>
    <p:sldLayoutId id="2147483793"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3CBFFF-679B-4BE9-9DC5-54D20F4DE911}" type="datetimeFigureOut">
              <a:rPr lang="en-IN" smtClean="0"/>
              <a:t>18-05-2020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6A88D-E63B-41EB-88A6-C38024BF15C7}" type="slidenum">
              <a:rPr lang="en-IN" smtClean="0"/>
              <a:t>‹#›</a:t>
            </a:fld>
            <a:endParaRPr lang="en-IN"/>
          </a:p>
        </p:txBody>
      </p:sp>
    </p:spTree>
    <p:extLst>
      <p:ext uri="{BB962C8B-B14F-4D97-AF65-F5344CB8AC3E}">
        <p14:creationId xmlns:p14="http://schemas.microsoft.com/office/powerpoint/2010/main" val="2731486791"/>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 id="2147483880" r:id="rId18"/>
    <p:sldLayoutId id="2147483881" r:id="rId19"/>
    <p:sldLayoutId id="2147483882"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rot="5400000">
            <a:off x="9179299" y="3012080"/>
            <a:ext cx="6858623" cy="833219"/>
          </a:xfrm>
          <a:prstGeom prst="rect">
            <a:avLst/>
          </a:prstGeom>
        </p:spPr>
      </p:pic>
    </p:spTree>
    <p:extLst>
      <p:ext uri="{BB962C8B-B14F-4D97-AF65-F5344CB8AC3E}">
        <p14:creationId xmlns:p14="http://schemas.microsoft.com/office/powerpoint/2010/main" val="225174193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787" r:id="rId13"/>
  </p:sldLayoutIdLst>
  <p:transition>
    <p:fade/>
  </p:transition>
  <p:txStyles>
    <p:titleStyle>
      <a:lvl1pPr algn="l" defTabSz="914367" rtl="0" eaLnBrk="1" latinLnBrk="0" hangingPunct="1">
        <a:lnSpc>
          <a:spcPct val="90000"/>
        </a:lnSpc>
        <a:spcBef>
          <a:spcPct val="0"/>
        </a:spcBef>
        <a:buNone/>
        <a:defRPr lang="en-US" sz="4705" b="0" kern="1200" cap="none" spc="-14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9">
          <p15:clr>
            <a:srgbClr val="C35EA4"/>
          </p15:clr>
        </p15:guide>
        <p15:guide id="6" pos="2765">
          <p15:clr>
            <a:srgbClr val="C35EA4"/>
          </p15:clr>
        </p15:guide>
        <p15:guide id="7" pos="3855">
          <p15:clr>
            <a:srgbClr val="C35EA4"/>
          </p15:clr>
        </p15:guide>
        <p15:guide id="8" pos="4003">
          <p15:clr>
            <a:srgbClr val="C35EA4"/>
          </p15:clr>
        </p15:guide>
        <p15:guide id="9" pos="5083">
          <p15:clr>
            <a:srgbClr val="C35EA4"/>
          </p15:clr>
        </p15:guide>
        <p15:guide id="10" pos="5231">
          <p15:clr>
            <a:srgbClr val="C35EA4"/>
          </p15:clr>
        </p15:guide>
        <p15:guide id="11" pos="6323">
          <p15:clr>
            <a:srgbClr val="C35EA4"/>
          </p15:clr>
        </p15:guide>
        <p15:guide id="12" pos="6469">
          <p15:clr>
            <a:srgbClr val="C35EA4"/>
          </p15:clr>
        </p15:guide>
        <p15:guide id="16" pos="293">
          <p15:clr>
            <a:srgbClr val="F26B43"/>
          </p15:clr>
        </p15:guide>
        <p15:guide id="17" pos="7392">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8">
          <p15:clr>
            <a:srgbClr val="F26B43"/>
          </p15:clr>
        </p15:guide>
        <p15:guide id="26" orient="horz" pos="4014">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4732945"/>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3" r:id="rId3"/>
    <p:sldLayoutId id="2147483684" r:id="rId4"/>
    <p:sldLayoutId id="2147483788"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5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986705886"/>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 id="2147483720" r:id="rId33"/>
    <p:sldLayoutId id="2147483721" r:id="rId34"/>
    <p:sldLayoutId id="2147483722" r:id="rId35"/>
    <p:sldLayoutId id="2147483723" r:id="rId36"/>
    <p:sldLayoutId id="214748372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61497129"/>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31EC0C-B5FF-4D33-9603-35FBD62908DA}"/>
              </a:ext>
            </a:extLst>
          </p:cNvPr>
          <p:cNvSpPr>
            <a:spLocks noGrp="1"/>
          </p:cNvSpPr>
          <p:nvPr>
            <p:ph type="title"/>
          </p:nvPr>
        </p:nvSpPr>
        <p:spPr>
          <a:xfrm>
            <a:off x="495299" y="269264"/>
            <a:ext cx="11172825" cy="1006474"/>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91DEF9-5106-48E2-8419-B4E3592F5D9A}"/>
              </a:ext>
            </a:extLst>
          </p:cNvPr>
          <p:cNvSpPr>
            <a:spLocks noGrp="1"/>
          </p:cNvSpPr>
          <p:nvPr>
            <p:ph type="body" idx="1"/>
          </p:nvPr>
        </p:nvSpPr>
        <p:spPr>
          <a:xfrm>
            <a:off x="495299" y="1408471"/>
            <a:ext cx="11172825" cy="50218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8F8DF6-70D4-4E59-B3EF-566AC0E35048}"/>
              </a:ext>
            </a:extLst>
          </p:cNvPr>
          <p:cNvSpPr>
            <a:spLocks noGrp="1"/>
          </p:cNvSpPr>
          <p:nvPr>
            <p:ph type="dt" sz="half" idx="2"/>
          </p:nvPr>
        </p:nvSpPr>
        <p:spPr>
          <a:xfrm>
            <a:off x="209550" y="6551866"/>
            <a:ext cx="2743200" cy="22860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a:extLst>
              <a:ext uri="{FF2B5EF4-FFF2-40B4-BE49-F238E27FC236}">
                <a16:creationId xmlns:a16="http://schemas.microsoft.com/office/drawing/2014/main" id="{F5A8A9E9-1662-4536-B04A-943ACC678EE0}"/>
              </a:ext>
            </a:extLst>
          </p:cNvPr>
          <p:cNvSpPr>
            <a:spLocks noGrp="1"/>
          </p:cNvSpPr>
          <p:nvPr>
            <p:ph type="ftr" sz="quarter" idx="3"/>
          </p:nvPr>
        </p:nvSpPr>
        <p:spPr>
          <a:xfrm>
            <a:off x="4038600" y="6551866"/>
            <a:ext cx="4114800" cy="228601"/>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FOR MICROSOFT INTERNAL &amp; MANAGED PARTNERS ONLY</a:t>
            </a:r>
            <a:endParaRPr lang="en-GB"/>
          </a:p>
        </p:txBody>
      </p:sp>
      <p:sp>
        <p:nvSpPr>
          <p:cNvPr id="6" name="Slide Number Placeholder 5">
            <a:extLst>
              <a:ext uri="{FF2B5EF4-FFF2-40B4-BE49-F238E27FC236}">
                <a16:creationId xmlns:a16="http://schemas.microsoft.com/office/drawing/2014/main" id="{E7FD3B19-EE12-46B3-9609-5CE8C61978F8}"/>
              </a:ext>
            </a:extLst>
          </p:cNvPr>
          <p:cNvSpPr>
            <a:spLocks noGrp="1"/>
          </p:cNvSpPr>
          <p:nvPr>
            <p:ph type="sldNum" sz="quarter" idx="4"/>
          </p:nvPr>
        </p:nvSpPr>
        <p:spPr>
          <a:xfrm>
            <a:off x="9210675" y="6551866"/>
            <a:ext cx="2743200" cy="228601"/>
          </a:xfrm>
          <a:prstGeom prst="rect">
            <a:avLst/>
          </a:prstGeom>
        </p:spPr>
        <p:txBody>
          <a:bodyPr vert="horz" lIns="91440" tIns="45720" rIns="91440" bIns="45720" rtlCol="0" anchor="ctr"/>
          <a:lstStyle>
            <a:lvl1pPr algn="r">
              <a:defRPr sz="1200">
                <a:solidFill>
                  <a:schemeClr val="tx1">
                    <a:tint val="75000"/>
                  </a:schemeClr>
                </a:solidFill>
              </a:defRPr>
            </a:lvl1pPr>
          </a:lstStyle>
          <a:p>
            <a:fld id="{BD9BE37A-1E7F-4D0B-9D7E-C3C1D28A8A72}" type="slidenum">
              <a:rPr lang="en-GB" smtClean="0"/>
              <a:t>‹#›</a:t>
            </a:fld>
            <a:endParaRPr lang="en-GB"/>
          </a:p>
        </p:txBody>
      </p:sp>
    </p:spTree>
    <p:extLst>
      <p:ext uri="{BB962C8B-B14F-4D97-AF65-F5344CB8AC3E}">
        <p14:creationId xmlns:p14="http://schemas.microsoft.com/office/powerpoint/2010/main" val="283662059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Lst>
  <p:hf sldNum="0" hdr="0" ftr="0" dt="0"/>
  <p:txStyles>
    <p:titleStyle>
      <a:lvl1pPr algn="l" defTabSz="914400" rtl="0" eaLnBrk="1" latinLnBrk="0" hangingPunct="1">
        <a:lnSpc>
          <a:spcPct val="90000"/>
        </a:lnSpc>
        <a:spcBef>
          <a:spcPct val="0"/>
        </a:spcBef>
        <a:buNone/>
        <a:defRPr sz="32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90161313"/>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 id="2147483832" r:id="rId30"/>
    <p:sldLayoutId id="2147483833" r:id="rId31"/>
    <p:sldLayoutId id="214748383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1"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2058122081"/>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00887" y="153365"/>
            <a:ext cx="11190224" cy="2465705"/>
          </a:xfrm>
          <a:prstGeom prst="rect">
            <a:avLst/>
          </a:prstGeom>
        </p:spPr>
        <p:txBody>
          <a:bodyPr wrap="square" lIns="0" tIns="0" rIns="0" bIns="0">
            <a:spAutoFit/>
          </a:bodyPr>
          <a:lstStyle>
            <a:lvl1pPr>
              <a:defRPr sz="8000" b="1" i="0">
                <a:solidFill>
                  <a:schemeClr val="tx1"/>
                </a:solidFill>
                <a:latin typeface="Arial"/>
                <a:cs typeface="Arial"/>
              </a:defRPr>
            </a:lvl1pPr>
          </a:lstStyle>
          <a:p>
            <a:endParaRPr/>
          </a:p>
        </p:txBody>
      </p:sp>
      <p:sp>
        <p:nvSpPr>
          <p:cNvPr id="3" name="Holder 3"/>
          <p:cNvSpPr>
            <a:spLocks noGrp="1"/>
          </p:cNvSpPr>
          <p:nvPr>
            <p:ph type="body" idx="1"/>
          </p:nvPr>
        </p:nvSpPr>
        <p:spPr>
          <a:xfrm>
            <a:off x="440842" y="3160852"/>
            <a:ext cx="6886575" cy="3318510"/>
          </a:xfrm>
          <a:prstGeom prst="rect">
            <a:avLst/>
          </a:prstGeom>
        </p:spPr>
        <p:txBody>
          <a:bodyPr wrap="square" lIns="0" tIns="0" rIns="0" bIns="0">
            <a:spAutoFit/>
          </a:bodyPr>
          <a:lstStyle>
            <a:lvl1pPr>
              <a:defRPr sz="3600" b="0" i="0">
                <a:solidFill>
                  <a:schemeClr val="tx1"/>
                </a:solidFill>
                <a:latin typeface="Arial Black"/>
                <a:cs typeface="Arial Black"/>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5/18/2020</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5733608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2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notesSlide" Target="../notesSlides/notesSlide12.xml"/><Relationship Id="rId7" Type="http://schemas.openxmlformats.org/officeDocument/2006/relationships/image" Target="../media/image82.png"/><Relationship Id="rId2" Type="http://schemas.openxmlformats.org/officeDocument/2006/relationships/slideLayout" Target="../slideLayouts/slideLayout14.xml"/><Relationship Id="rId1" Type="http://schemas.openxmlformats.org/officeDocument/2006/relationships/themeOverride" Target="../theme/themeOverride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39.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39.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18" Type="http://schemas.openxmlformats.org/officeDocument/2006/relationships/hyperlink" Target="https://github.com/jenkinsns" TargetMode="Externa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hyperlink" Target="https://www.linkedin.com/in/jenkinsns/" TargetMode="External"/><Relationship Id="rId17" Type="http://schemas.openxmlformats.org/officeDocument/2006/relationships/image" Target="../media/image61.png"/><Relationship Id="rId2" Type="http://schemas.openxmlformats.org/officeDocument/2006/relationships/image" Target="../media/image5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jpg"/><Relationship Id="rId5" Type="http://schemas.openxmlformats.org/officeDocument/2006/relationships/image" Target="../media/image53.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hyperlink" Target="https://www.facebook.com/spfxinfo/" TargetMode="External"/><Relationship Id="rId4" Type="http://schemas.openxmlformats.org/officeDocument/2006/relationships/image" Target="../media/image5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sv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image" Target="../media/image87.svg"/><Relationship Id="rId11" Type="http://schemas.openxmlformats.org/officeDocument/2006/relationships/image" Target="../media/image92.pn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3" Type="http://schemas.openxmlformats.org/officeDocument/2006/relationships/image" Target="../media/image95.svg"/><Relationship Id="rId2" Type="http://schemas.openxmlformats.org/officeDocument/2006/relationships/image" Target="../media/image94.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18" Type="http://schemas.microsoft.com/office/2007/relationships/hdphoto" Target="../media/hdphoto4.wdp"/><Relationship Id="rId26" Type="http://schemas.openxmlformats.org/officeDocument/2006/relationships/image" Target="../media/image118.png"/><Relationship Id="rId3" Type="http://schemas.openxmlformats.org/officeDocument/2006/relationships/image" Target="../media/image98.png"/><Relationship Id="rId21" Type="http://schemas.openxmlformats.org/officeDocument/2006/relationships/image" Target="../media/image114.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1.png"/><Relationship Id="rId25" Type="http://schemas.openxmlformats.org/officeDocument/2006/relationships/image" Target="../media/image117.png"/><Relationship Id="rId2" Type="http://schemas.openxmlformats.org/officeDocument/2006/relationships/notesSlide" Target="../notesSlides/notesSlide23.xml"/><Relationship Id="rId16" Type="http://schemas.openxmlformats.org/officeDocument/2006/relationships/image" Target="../media/image110.png"/><Relationship Id="rId20" Type="http://schemas.openxmlformats.org/officeDocument/2006/relationships/image" Target="../media/image113.png"/><Relationship Id="rId29" Type="http://schemas.openxmlformats.org/officeDocument/2006/relationships/image" Target="../media/image121.png"/><Relationship Id="rId1" Type="http://schemas.openxmlformats.org/officeDocument/2006/relationships/slideLayout" Target="../slideLayouts/slideLayout39.xml"/><Relationship Id="rId6" Type="http://schemas.openxmlformats.org/officeDocument/2006/relationships/image" Target="../media/image101.png"/><Relationship Id="rId11" Type="http://schemas.openxmlformats.org/officeDocument/2006/relationships/image" Target="../media/image106.png"/><Relationship Id="rId24" Type="http://schemas.openxmlformats.org/officeDocument/2006/relationships/image" Target="../media/image116.png"/><Relationship Id="rId5" Type="http://schemas.openxmlformats.org/officeDocument/2006/relationships/image" Target="../media/image100.png"/><Relationship Id="rId15" Type="http://schemas.openxmlformats.org/officeDocument/2006/relationships/image" Target="../media/image109.png"/><Relationship Id="rId23" Type="http://schemas.microsoft.com/office/2007/relationships/hdphoto" Target="../media/hdphoto5.wdp"/><Relationship Id="rId28" Type="http://schemas.openxmlformats.org/officeDocument/2006/relationships/image" Target="../media/image120.svg"/><Relationship Id="rId10" Type="http://schemas.openxmlformats.org/officeDocument/2006/relationships/image" Target="../media/image105.png"/><Relationship Id="rId19" Type="http://schemas.openxmlformats.org/officeDocument/2006/relationships/image" Target="../media/image112.png"/><Relationship Id="rId4" Type="http://schemas.openxmlformats.org/officeDocument/2006/relationships/image" Target="../media/image99.png"/><Relationship Id="rId9" Type="http://schemas.openxmlformats.org/officeDocument/2006/relationships/image" Target="../media/image104.png"/><Relationship Id="rId14" Type="http://schemas.microsoft.com/office/2007/relationships/hdphoto" Target="../media/hdphoto3.wdp"/><Relationship Id="rId22" Type="http://schemas.openxmlformats.org/officeDocument/2006/relationships/image" Target="../media/image115.png"/><Relationship Id="rId27" Type="http://schemas.openxmlformats.org/officeDocument/2006/relationships/image" Target="../media/image119.png"/><Relationship Id="rId30" Type="http://schemas.openxmlformats.org/officeDocument/2006/relationships/image" Target="../media/image1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3" Type="http://schemas.openxmlformats.org/officeDocument/2006/relationships/image" Target="../media/image123.png"/><Relationship Id="rId21" Type="http://schemas.openxmlformats.org/officeDocument/2006/relationships/image" Target="../media/image141.png"/><Relationship Id="rId34" Type="http://schemas.openxmlformats.org/officeDocument/2006/relationships/image" Target="../media/image154.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3.png"/><Relationship Id="rId2" Type="http://schemas.openxmlformats.org/officeDocument/2006/relationships/notesSlide" Target="../notesSlides/notesSlide24.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png"/><Relationship Id="rId1" Type="http://schemas.openxmlformats.org/officeDocument/2006/relationships/slideLayout" Target="../slideLayouts/slideLayout43.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pn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10" Type="http://schemas.openxmlformats.org/officeDocument/2006/relationships/image" Target="../media/image130.pn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57.png"/><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164.gif"/><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39.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svg"/><Relationship Id="rId2" Type="http://schemas.openxmlformats.org/officeDocument/2006/relationships/notesSlide" Target="../notesSlides/notesSlide25.xml"/><Relationship Id="rId1" Type="http://schemas.openxmlformats.org/officeDocument/2006/relationships/slideLayout" Target="../slideLayouts/slideLayout39.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svg"/><Relationship Id="rId4" Type="http://schemas.openxmlformats.org/officeDocument/2006/relationships/image" Target="../media/image167.png"/><Relationship Id="rId9" Type="http://schemas.openxmlformats.org/officeDocument/2006/relationships/image" Target="../media/image172.png"/></Relationships>
</file>

<file path=ppt/slides/_rels/slide4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6.xml"/><Relationship Id="rId1" Type="http://schemas.openxmlformats.org/officeDocument/2006/relationships/slideLayout" Target="../slideLayouts/slideLayout46.xml"/><Relationship Id="rId5" Type="http://schemas.openxmlformats.org/officeDocument/2006/relationships/image" Target="../media/image178.png"/><Relationship Id="rId4" Type="http://schemas.openxmlformats.org/officeDocument/2006/relationships/image" Target="../media/image177.png"/></Relationships>
</file>

<file path=ppt/slides/_rels/slide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43.xml"/><Relationship Id="rId5" Type="http://schemas.openxmlformats.org/officeDocument/2006/relationships/image" Target="../media/image181.png"/><Relationship Id="rId4" Type="http://schemas.openxmlformats.org/officeDocument/2006/relationships/hyperlink" Target="https://powerapps.microsoft.com/en-us/tutorials/connections-lis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3" Type="http://schemas.openxmlformats.org/officeDocument/2006/relationships/image" Target="../media/image185.jpg"/><Relationship Id="rId2" Type="http://schemas.openxmlformats.org/officeDocument/2006/relationships/notesSlide" Target="../notesSlides/notesSlide27.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9.xml"/><Relationship Id="rId1" Type="http://schemas.openxmlformats.org/officeDocument/2006/relationships/slideLayout" Target="../slideLayouts/slideLayout47.xml"/><Relationship Id="rId4" Type="http://schemas.openxmlformats.org/officeDocument/2006/relationships/image" Target="../media/image187.png"/></Relationships>
</file>

<file path=ppt/slides/_rels/slide51.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jpg"/><Relationship Id="rId7" Type="http://schemas.openxmlformats.org/officeDocument/2006/relationships/image" Target="../media/image192.png"/><Relationship Id="rId2" Type="http://schemas.openxmlformats.org/officeDocument/2006/relationships/notesSlide" Target="../notesSlides/notesSlide30.xml"/><Relationship Id="rId1" Type="http://schemas.openxmlformats.org/officeDocument/2006/relationships/slideLayout" Target="../slideLayouts/slideLayout4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1.xml"/><Relationship Id="rId1" Type="http://schemas.openxmlformats.org/officeDocument/2006/relationships/slideLayout" Target="../slideLayouts/slideLayout47.xml"/><Relationship Id="rId4" Type="http://schemas.openxmlformats.org/officeDocument/2006/relationships/image" Target="../media/image195.png"/></Relationships>
</file>

<file path=ppt/slides/_rels/slide5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33.xml"/><Relationship Id="rId1" Type="http://schemas.openxmlformats.org/officeDocument/2006/relationships/slideLayout" Target="../slideLayouts/slideLayout47.xml"/><Relationship Id="rId4" Type="http://schemas.openxmlformats.org/officeDocument/2006/relationships/image" Target="../media/image198.png"/></Relationships>
</file>

<file path=ppt/slides/_rels/slide55.xml.rels><?xml version="1.0" encoding="UTF-8" standalone="yes"?>
<Relationships xmlns="http://schemas.openxmlformats.org/package/2006/relationships"><Relationship Id="rId2" Type="http://schemas.openxmlformats.org/officeDocument/2006/relationships/image" Target="../media/image199.jpe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image" Target="../media/image200.png"/><Relationship Id="rId16" Type="http://schemas.openxmlformats.org/officeDocument/2006/relationships/image" Target="../media/image214.png"/><Relationship Id="rId1" Type="http://schemas.openxmlformats.org/officeDocument/2006/relationships/slideLayout" Target="../slideLayouts/slideLayout195.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5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jpg"/><Relationship Id="rId1" Type="http://schemas.openxmlformats.org/officeDocument/2006/relationships/slideLayout" Target="../slideLayouts/slideLayout192.xml"/><Relationship Id="rId4" Type="http://schemas.openxmlformats.org/officeDocument/2006/relationships/hyperlink" Target="https://flow.microsoft.com/"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197.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slideLayout" Target="../slideLayouts/slideLayout197.xml"/><Relationship Id="rId1" Type="http://schemas.openxmlformats.org/officeDocument/2006/relationships/themeOverride" Target="../theme/themeOverride2.xml"/><Relationship Id="rId4" Type="http://schemas.openxmlformats.org/officeDocument/2006/relationships/image" Target="../media/image221.png"/></Relationships>
</file>

<file path=ppt/slides/_rels/slide61.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67.xml"/><Relationship Id="rId1" Type="http://schemas.openxmlformats.org/officeDocument/2006/relationships/tags" Target="../tags/tag3.xml"/><Relationship Id="rId5" Type="http://schemas.openxmlformats.org/officeDocument/2006/relationships/image" Target="../media/image223.emf"/><Relationship Id="rId4" Type="http://schemas.openxmlformats.org/officeDocument/2006/relationships/image" Target="../media/image74.png"/><Relationship Id="rId9" Type="http://schemas.microsoft.com/office/2018/10/relationships/comments" Target="../comments/modernComment_7BBF5833_E855211E.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1.xml"/></Relationships>
</file>

<file path=ppt/slides/_rels/slide6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8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microsoft.com/office/2018/10/relationships/comments" Target="../comments/modernComment_7BBF582C_7916BD30.xml"/></Relationships>
</file>

<file path=ppt/slides/_rels/slide66.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37.xml"/><Relationship Id="rId1" Type="http://schemas.openxmlformats.org/officeDocument/2006/relationships/slideLayout" Target="../slideLayouts/slideLayout182.xml"/><Relationship Id="rId6" Type="http://schemas.microsoft.com/office/2018/10/relationships/comments" Target="../comments/modernComment_7BBF56CE_FAE02A9C.xml"/><Relationship Id="rId5" Type="http://schemas.openxmlformats.org/officeDocument/2006/relationships/image" Target="../media/image226.svg"/><Relationship Id="rId4" Type="http://schemas.openxmlformats.org/officeDocument/2006/relationships/image" Target="../media/image225.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50.xml"/><Relationship Id="rId1" Type="http://schemas.openxmlformats.org/officeDocument/2006/relationships/tags" Target="../tags/tag4.xml"/><Relationship Id="rId4" Type="http://schemas.openxmlformats.org/officeDocument/2006/relationships/image" Target="../media/image223.emf"/></Relationships>
</file>

<file path=ppt/slides/_rels/slide68.xml.rels><?xml version="1.0" encoding="UTF-8" standalone="yes"?>
<Relationships xmlns="http://schemas.openxmlformats.org/package/2006/relationships"><Relationship Id="rId2" Type="http://schemas.microsoft.com/office/2018/10/relationships/comments" Target="../comments/modernComment_7BBF5831_90A4E7C0.xml"/><Relationship Id="rId1" Type="http://schemas.openxmlformats.org/officeDocument/2006/relationships/slideLayout" Target="../slideLayouts/slideLayout150.xml"/></Relationships>
</file>

<file path=ppt/slides/_rels/slide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39.xml"/><Relationship Id="rId1" Type="http://schemas.openxmlformats.org/officeDocument/2006/relationships/slideLayout" Target="../slideLayouts/slideLayout150.xml"/><Relationship Id="rId4" Type="http://schemas.microsoft.com/office/2018/10/relationships/comments" Target="../comments/modernComment_7BBF555C_1D4579CB.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0.xml"/></Relationships>
</file>

<file path=ppt/slides/_rels/slide70.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0.xml"/><Relationship Id="rId1" Type="http://schemas.openxmlformats.org/officeDocument/2006/relationships/slideLayout" Target="../slideLayouts/slideLayout150.xml"/></Relationships>
</file>

<file path=ppt/slides/_rels/slide71.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1.xml"/><Relationship Id="rId1" Type="http://schemas.openxmlformats.org/officeDocument/2006/relationships/slideLayout" Target="../slideLayouts/slideLayout150.xml"/></Relationships>
</file>

<file path=ppt/slides/_rels/slide7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150.xml"/></Relationships>
</file>

<file path=ppt/slides/_rels/slide73.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3.xml"/><Relationship Id="rId1" Type="http://schemas.openxmlformats.org/officeDocument/2006/relationships/slideLayout" Target="../slideLayouts/slideLayout150.xml"/></Relationships>
</file>

<file path=ppt/slides/_rels/slide74.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4.xml"/><Relationship Id="rId1" Type="http://schemas.openxmlformats.org/officeDocument/2006/relationships/slideLayout" Target="../slideLayouts/slideLayout197.xml"/><Relationship Id="rId4" Type="http://schemas.openxmlformats.org/officeDocument/2006/relationships/image" Target="../media/image2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7.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hyperlink" Target="https://customers.microsoft.com/en-us/story/gj-pepsi-consumer-goods-powerapps" TargetMode="External"/><Relationship Id="rId5" Type="http://schemas.openxmlformats.org/officeDocument/2006/relationships/image" Target="../media/image237.png"/><Relationship Id="rId4" Type="http://schemas.openxmlformats.org/officeDocument/2006/relationships/image" Target="../media/image236.png"/></Relationships>
</file>

<file path=ppt/slides/_rels/slide7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hyperlink" Target="https://customers.microsoft.com/en-us/story/761660-miami-heat-media-and-entertainment-dynamics-365" TargetMode="External"/><Relationship Id="rId1" Type="http://schemas.openxmlformats.org/officeDocument/2006/relationships/slideLayout" Target="../slideLayouts/slideLayout16.xml"/><Relationship Id="rId5" Type="http://schemas.openxmlformats.org/officeDocument/2006/relationships/image" Target="../media/image240.png"/><Relationship Id="rId4" Type="http://schemas.openxmlformats.org/officeDocument/2006/relationships/image" Target="../media/image239.jpeg"/></Relationships>
</file>

<file path=ppt/slides/_rels/slide7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jpeg"/><Relationship Id="rId1" Type="http://schemas.openxmlformats.org/officeDocument/2006/relationships/slideLayout" Target="../slideLayouts/slideLayout14.xml"/><Relationship Id="rId5" Type="http://schemas.openxmlformats.org/officeDocument/2006/relationships/hyperlink" Target="https://customers.microsoft.com/en-US/story/virgin-atlantic-travel-and-transportation-power-apps" TargetMode="External"/><Relationship Id="rId4" Type="http://schemas.openxmlformats.org/officeDocument/2006/relationships/image" Target="../media/image24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67.jpeg"/><Relationship Id="rId2" Type="http://schemas.openxmlformats.org/officeDocument/2006/relationships/slideLayout" Target="../slideLayouts/slideLayout126.xml"/><Relationship Id="rId1" Type="http://schemas.openxmlformats.org/officeDocument/2006/relationships/tags" Target="../tags/tag1.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png"/></Relationships>
</file>

<file path=ppt/slides/_rels/slide80.xml.rels><?xml version="1.0" encoding="UTF-8" standalone="yes"?>
<Relationships xmlns="http://schemas.openxmlformats.org/package/2006/relationships"><Relationship Id="rId8" Type="http://schemas.openxmlformats.org/officeDocument/2006/relationships/image" Target="../media/image248.jpeg"/><Relationship Id="rId3" Type="http://schemas.openxmlformats.org/officeDocument/2006/relationships/image" Target="../media/image244.jpg"/><Relationship Id="rId7" Type="http://schemas.openxmlformats.org/officeDocument/2006/relationships/image" Target="../media/image247.jpg"/><Relationship Id="rId2" Type="http://schemas.openxmlformats.org/officeDocument/2006/relationships/notesSlide" Target="../notesSlides/notesSlide46.xml"/><Relationship Id="rId1" Type="http://schemas.openxmlformats.org/officeDocument/2006/relationships/slideLayout" Target="../slideLayouts/slideLayout17.xml"/><Relationship Id="rId6" Type="http://schemas.openxmlformats.org/officeDocument/2006/relationships/image" Target="../media/image246.emf"/><Relationship Id="rId5" Type="http://schemas.openxmlformats.org/officeDocument/2006/relationships/hyperlink" Target="https://customers.microsoft.com/en-us/story/belron-autoglass-consumer-goods-powerapps" TargetMode="External"/><Relationship Id="rId4" Type="http://schemas.openxmlformats.org/officeDocument/2006/relationships/image" Target="../media/image245.png"/></Relationships>
</file>

<file path=ppt/slides/_rels/slide81.xml.rels><?xml version="1.0" encoding="UTF-8" standalone="yes"?>
<Relationships xmlns="http://schemas.openxmlformats.org/package/2006/relationships"><Relationship Id="rId8" Type="http://schemas.openxmlformats.org/officeDocument/2006/relationships/image" Target="../media/image250.jpeg"/><Relationship Id="rId3" Type="http://schemas.openxmlformats.org/officeDocument/2006/relationships/image" Target="../media/image245.png"/><Relationship Id="rId7" Type="http://schemas.openxmlformats.org/officeDocument/2006/relationships/image" Target="../media/image249.jpeg"/><Relationship Id="rId2" Type="http://schemas.openxmlformats.org/officeDocument/2006/relationships/notesSlide" Target="../notesSlides/notesSlide47.xml"/><Relationship Id="rId1" Type="http://schemas.openxmlformats.org/officeDocument/2006/relationships/slideLayout" Target="../slideLayouts/slideLayout17.xml"/><Relationship Id="rId6" Type="http://schemas.openxmlformats.org/officeDocument/2006/relationships/image" Target="../media/image248.jpeg"/><Relationship Id="rId11" Type="http://schemas.openxmlformats.org/officeDocument/2006/relationships/image" Target="../media/image253.jpeg"/><Relationship Id="rId5" Type="http://schemas.openxmlformats.org/officeDocument/2006/relationships/image" Target="../media/image246.emf"/><Relationship Id="rId10" Type="http://schemas.openxmlformats.org/officeDocument/2006/relationships/image" Target="../media/image252.jpeg"/><Relationship Id="rId4" Type="http://schemas.openxmlformats.org/officeDocument/2006/relationships/hyperlink" Target="https://customers.microsoft.com/en-us/story/belron-autoglass-consumer-goods-powerapps" TargetMode="External"/><Relationship Id="rId9" Type="http://schemas.openxmlformats.org/officeDocument/2006/relationships/image" Target="../media/image251.jpeg"/></Relationships>
</file>

<file path=ppt/slides/_rels/slide8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hyperlink" Target="https://customers.microsoft.com/en-us/story/sncf-travel-transportation-power-apps" TargetMode="External"/><Relationship Id="rId1" Type="http://schemas.openxmlformats.org/officeDocument/2006/relationships/slideLayout" Target="../slideLayouts/slideLayout16.xml"/><Relationship Id="rId4" Type="http://schemas.openxmlformats.org/officeDocument/2006/relationships/image" Target="../media/image255.jpeg"/></Relationships>
</file>

<file path=ppt/slides/_rels/slide8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18" Type="http://schemas.openxmlformats.org/officeDocument/2006/relationships/hyperlink" Target="https://github.com/jenkinsns" TargetMode="Externa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hyperlink" Target="https://www.linkedin.com/in/jenkinsns/" TargetMode="External"/><Relationship Id="rId17" Type="http://schemas.openxmlformats.org/officeDocument/2006/relationships/image" Target="../media/image61.png"/><Relationship Id="rId2" Type="http://schemas.openxmlformats.org/officeDocument/2006/relationships/image" Target="../media/image50.jpg"/><Relationship Id="rId16" Type="http://schemas.openxmlformats.org/officeDocument/2006/relationships/hyperlink" Target="http://www.jenkinsblogs.com/" TargetMode="Externa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8.jpg"/><Relationship Id="rId5" Type="http://schemas.openxmlformats.org/officeDocument/2006/relationships/image" Target="../media/image53.png"/><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hyperlink" Target="https://www.facebook.com/spfxinfo/" TargetMode="External"/><Relationship Id="rId4" Type="http://schemas.openxmlformats.org/officeDocument/2006/relationships/image" Target="../media/image52.png"/><Relationship Id="rId9" Type="http://schemas.openxmlformats.org/officeDocument/2006/relationships/hyperlink" Target="https://www.facebook.com/msteamsinfo" TargetMode="External"/><Relationship Id="rId14" Type="http://schemas.openxmlformats.org/officeDocument/2006/relationships/hyperlink" Target="mailto:jenkinsns@gmail.com"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6.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1">
            <a:extLst>
              <a:ext uri="{FF2B5EF4-FFF2-40B4-BE49-F238E27FC236}">
                <a16:creationId xmlns:a16="http://schemas.microsoft.com/office/drawing/2014/main" id="{18BEC758-C63F-4A86-8510-25B6A8D23EB6}"/>
              </a:ext>
            </a:extLst>
          </p:cNvPr>
          <p:cNvSpPr txBox="1">
            <a:spLocks/>
          </p:cNvSpPr>
          <p:nvPr/>
        </p:nvSpPr>
        <p:spPr>
          <a:xfrm>
            <a:off x="0" y="0"/>
            <a:ext cx="12192000" cy="6857999"/>
          </a:xfrm>
          <a:prstGeom prst="rect">
            <a:avLst/>
          </a:prstGeom>
          <a:solidFill>
            <a:schemeClr val="bg1">
              <a:alpha val="2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r>
              <a:rPr lang="en-US" sz="4000" b="1" dirty="0">
                <a:solidFill>
                  <a:srgbClr val="124548"/>
                </a:solidFill>
              </a:rPr>
              <a:t>Microsoft Power </a:t>
            </a:r>
            <a:r>
              <a:rPr lang="en-US" sz="4000" b="1">
                <a:solidFill>
                  <a:srgbClr val="124548"/>
                </a:solidFill>
              </a:rPr>
              <a:t>Automate Empowerment </a:t>
            </a:r>
            <a:endParaRPr lang="en-US" sz="40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a:p>
            <a:endParaRPr lang="en-US" sz="3600" b="1" dirty="0">
              <a:solidFill>
                <a:srgbClr val="124548"/>
              </a:solidFill>
            </a:endParaRPr>
          </a:p>
        </p:txBody>
      </p:sp>
    </p:spTree>
    <p:extLst>
      <p:ext uri="{BB962C8B-B14F-4D97-AF65-F5344CB8AC3E}">
        <p14:creationId xmlns:p14="http://schemas.microsoft.com/office/powerpoint/2010/main" val="3897276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AAC-69E2-444B-8003-93FF92C67267}"/>
              </a:ext>
            </a:extLst>
          </p:cNvPr>
          <p:cNvSpPr>
            <a:spLocks noGrp="1"/>
          </p:cNvSpPr>
          <p:nvPr>
            <p:ph type="title"/>
          </p:nvPr>
        </p:nvSpPr>
        <p:spPr/>
        <p:txBody>
          <a:bodyPr/>
          <a:lstStyle/>
          <a:p>
            <a:r>
              <a:rPr lang="en-US" dirty="0"/>
              <a:t>Who buys Power Platform?</a:t>
            </a:r>
          </a:p>
        </p:txBody>
      </p:sp>
      <p:grpSp>
        <p:nvGrpSpPr>
          <p:cNvPr id="54" name="Group 53">
            <a:extLst>
              <a:ext uri="{FF2B5EF4-FFF2-40B4-BE49-F238E27FC236}">
                <a16:creationId xmlns:a16="http://schemas.microsoft.com/office/drawing/2014/main" id="{1B7D745D-22A9-4C29-AD28-E4E93DD7F1D7}"/>
              </a:ext>
            </a:extLst>
          </p:cNvPr>
          <p:cNvGrpSpPr/>
          <p:nvPr/>
        </p:nvGrpSpPr>
        <p:grpSpPr>
          <a:xfrm>
            <a:off x="689335" y="1594306"/>
            <a:ext cx="626005" cy="911952"/>
            <a:chOff x="896164" y="2270815"/>
            <a:chExt cx="626005" cy="911952"/>
          </a:xfrm>
        </p:grpSpPr>
        <p:pic>
          <p:nvPicPr>
            <p:cNvPr id="36" name="Picture 35">
              <a:extLst>
                <a:ext uri="{FF2B5EF4-FFF2-40B4-BE49-F238E27FC236}">
                  <a16:creationId xmlns:a16="http://schemas.microsoft.com/office/drawing/2014/main" id="{44F22F53-145A-44AD-A766-80C953CEB6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059" y="2270815"/>
              <a:ext cx="474214" cy="667675"/>
            </a:xfrm>
            <a:prstGeom prst="rect">
              <a:avLst/>
            </a:prstGeom>
          </p:spPr>
        </p:pic>
        <p:sp>
          <p:nvSpPr>
            <p:cNvPr id="10" name="TextBox 9">
              <a:extLst>
                <a:ext uri="{FF2B5EF4-FFF2-40B4-BE49-F238E27FC236}">
                  <a16:creationId xmlns:a16="http://schemas.microsoft.com/office/drawing/2014/main" id="{4B6C8261-2803-4E35-B85A-6854EDE1E066}"/>
                </a:ext>
              </a:extLst>
            </p:cNvPr>
            <p:cNvSpPr txBox="1"/>
            <p:nvPr/>
          </p:nvSpPr>
          <p:spPr>
            <a:xfrm>
              <a:off x="896164" y="2874990"/>
              <a:ext cx="626005"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CXOs</a:t>
              </a:r>
            </a:p>
          </p:txBody>
        </p:sp>
      </p:grpSp>
      <p:sp>
        <p:nvSpPr>
          <p:cNvPr id="41" name="TextBox 40">
            <a:extLst>
              <a:ext uri="{FF2B5EF4-FFF2-40B4-BE49-F238E27FC236}">
                <a16:creationId xmlns:a16="http://schemas.microsoft.com/office/drawing/2014/main" id="{6397A263-A898-4EF2-AEE2-47774D4E4DE2}"/>
              </a:ext>
            </a:extLst>
          </p:cNvPr>
          <p:cNvSpPr txBox="1"/>
          <p:nvPr/>
        </p:nvSpPr>
        <p:spPr>
          <a:xfrm>
            <a:off x="1458105" y="1881005"/>
            <a:ext cx="4074747" cy="338554"/>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need faster growth.”</a:t>
            </a:r>
          </a:p>
        </p:txBody>
      </p:sp>
      <p:grpSp>
        <p:nvGrpSpPr>
          <p:cNvPr id="53" name="Group 52">
            <a:extLst>
              <a:ext uri="{FF2B5EF4-FFF2-40B4-BE49-F238E27FC236}">
                <a16:creationId xmlns:a16="http://schemas.microsoft.com/office/drawing/2014/main" id="{402ADF44-14EA-4C65-8AF0-14BDB03B030B}"/>
              </a:ext>
            </a:extLst>
          </p:cNvPr>
          <p:cNvGrpSpPr/>
          <p:nvPr/>
        </p:nvGrpSpPr>
        <p:grpSpPr>
          <a:xfrm>
            <a:off x="729607" y="2791288"/>
            <a:ext cx="567784" cy="922179"/>
            <a:chOff x="925274" y="3361077"/>
            <a:chExt cx="567784" cy="922179"/>
          </a:xfrm>
        </p:grpSpPr>
        <p:pic>
          <p:nvPicPr>
            <p:cNvPr id="38" name="Picture 37">
              <a:extLst>
                <a:ext uri="{FF2B5EF4-FFF2-40B4-BE49-F238E27FC236}">
                  <a16:creationId xmlns:a16="http://schemas.microsoft.com/office/drawing/2014/main" id="{F2E15108-F978-4D5E-A6DF-83D9159C390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42" name="TextBox 41">
              <a:extLst>
                <a:ext uri="{FF2B5EF4-FFF2-40B4-BE49-F238E27FC236}">
                  <a16:creationId xmlns:a16="http://schemas.microsoft.com/office/drawing/2014/main" id="{602A5BD4-4B3B-4AAC-9108-AABF28A10925}"/>
                </a:ext>
              </a:extLst>
            </p:cNvPr>
            <p:cNvSpPr txBox="1"/>
            <p:nvPr/>
          </p:nvSpPr>
          <p:spPr>
            <a:xfrm>
              <a:off x="925274" y="3975479"/>
              <a:ext cx="56778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CIOs</a:t>
              </a:r>
            </a:p>
          </p:txBody>
        </p:sp>
      </p:grpSp>
      <p:sp>
        <p:nvSpPr>
          <p:cNvPr id="44" name="TextBox 43">
            <a:extLst>
              <a:ext uri="{FF2B5EF4-FFF2-40B4-BE49-F238E27FC236}">
                <a16:creationId xmlns:a16="http://schemas.microsoft.com/office/drawing/2014/main" id="{C3AE6601-070A-459B-8D60-AC2F7F6A8627}"/>
              </a:ext>
            </a:extLst>
          </p:cNvPr>
          <p:cNvSpPr txBox="1"/>
          <p:nvPr/>
        </p:nvSpPr>
        <p:spPr>
          <a:xfrm>
            <a:off x="1452369" y="2959990"/>
            <a:ext cx="4074746"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“We are shackled by our legacy tech. &amp; it’s too risky to migrate!”</a:t>
            </a:r>
          </a:p>
        </p:txBody>
      </p:sp>
      <p:grpSp>
        <p:nvGrpSpPr>
          <p:cNvPr id="55" name="Group 54">
            <a:extLst>
              <a:ext uri="{FF2B5EF4-FFF2-40B4-BE49-F238E27FC236}">
                <a16:creationId xmlns:a16="http://schemas.microsoft.com/office/drawing/2014/main" id="{CCF0AB8D-8119-4091-9783-12A0B341137A}"/>
              </a:ext>
            </a:extLst>
          </p:cNvPr>
          <p:cNvGrpSpPr/>
          <p:nvPr/>
        </p:nvGrpSpPr>
        <p:grpSpPr>
          <a:xfrm>
            <a:off x="6220328" y="2778241"/>
            <a:ext cx="677300" cy="948273"/>
            <a:chOff x="6576200" y="2216429"/>
            <a:chExt cx="677300" cy="948273"/>
          </a:xfrm>
        </p:grpSpPr>
        <p:pic>
          <p:nvPicPr>
            <p:cNvPr id="30" name="Picture 29">
              <a:extLst>
                <a:ext uri="{FF2B5EF4-FFF2-40B4-BE49-F238E27FC236}">
                  <a16:creationId xmlns:a16="http://schemas.microsoft.com/office/drawing/2014/main" id="{127FCB49-554E-4F5B-81C6-934CEC5A6EC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7743" y="2216429"/>
              <a:ext cx="474214" cy="667675"/>
            </a:xfrm>
            <a:prstGeom prst="rect">
              <a:avLst/>
            </a:prstGeom>
          </p:spPr>
        </p:pic>
        <p:sp>
          <p:nvSpPr>
            <p:cNvPr id="45" name="TextBox 44">
              <a:extLst>
                <a:ext uri="{FF2B5EF4-FFF2-40B4-BE49-F238E27FC236}">
                  <a16:creationId xmlns:a16="http://schemas.microsoft.com/office/drawing/2014/main" id="{1CDEFBDC-9C9D-41AF-8F2C-425B1E36248C}"/>
                </a:ext>
              </a:extLst>
            </p:cNvPr>
            <p:cNvSpPr txBox="1"/>
            <p:nvPr/>
          </p:nvSpPr>
          <p:spPr>
            <a:xfrm>
              <a:off x="6576200" y="285692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BDMs</a:t>
              </a:r>
            </a:p>
          </p:txBody>
        </p:sp>
      </p:grpSp>
      <p:sp>
        <p:nvSpPr>
          <p:cNvPr id="46" name="TextBox 45">
            <a:extLst>
              <a:ext uri="{FF2B5EF4-FFF2-40B4-BE49-F238E27FC236}">
                <a16:creationId xmlns:a16="http://schemas.microsoft.com/office/drawing/2014/main" id="{3227E2E7-3989-4D48-8607-FB74E9107B52}"/>
              </a:ext>
            </a:extLst>
          </p:cNvPr>
          <p:cNvSpPr txBox="1"/>
          <p:nvPr/>
        </p:nvSpPr>
        <p:spPr>
          <a:xfrm>
            <a:off x="6992574" y="2959990"/>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“Most of my employees are not desk-bound nor IT-savvy”</a:t>
            </a:r>
          </a:p>
        </p:txBody>
      </p:sp>
      <p:sp>
        <p:nvSpPr>
          <p:cNvPr id="48" name="TextBox 47">
            <a:extLst>
              <a:ext uri="{FF2B5EF4-FFF2-40B4-BE49-F238E27FC236}">
                <a16:creationId xmlns:a16="http://schemas.microsoft.com/office/drawing/2014/main" id="{E22A2228-5917-4FED-BF35-E6D715E2EDAD}"/>
              </a:ext>
            </a:extLst>
          </p:cNvPr>
          <p:cNvSpPr txBox="1"/>
          <p:nvPr/>
        </p:nvSpPr>
        <p:spPr>
          <a:xfrm>
            <a:off x="1511264" y="4170278"/>
            <a:ext cx="4042793"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“So many disparate businesses with M&amp;A, I don’t know how to start to integrate.”</a:t>
            </a:r>
          </a:p>
        </p:txBody>
      </p:sp>
      <p:grpSp>
        <p:nvGrpSpPr>
          <p:cNvPr id="52" name="Group 51">
            <a:extLst>
              <a:ext uri="{FF2B5EF4-FFF2-40B4-BE49-F238E27FC236}">
                <a16:creationId xmlns:a16="http://schemas.microsoft.com/office/drawing/2014/main" id="{0DC2F421-D407-4416-97EB-645D31FC2008}"/>
              </a:ext>
            </a:extLst>
          </p:cNvPr>
          <p:cNvGrpSpPr/>
          <p:nvPr/>
        </p:nvGrpSpPr>
        <p:grpSpPr>
          <a:xfrm>
            <a:off x="729607" y="4075241"/>
            <a:ext cx="645754" cy="919611"/>
            <a:chOff x="937878" y="4528268"/>
            <a:chExt cx="645754" cy="919611"/>
          </a:xfrm>
        </p:grpSpPr>
        <p:pic>
          <p:nvPicPr>
            <p:cNvPr id="47" name="Picture 46">
              <a:extLst>
                <a:ext uri="{FF2B5EF4-FFF2-40B4-BE49-F238E27FC236}">
                  <a16:creationId xmlns:a16="http://schemas.microsoft.com/office/drawing/2014/main" id="{07E0F2CC-A875-4F2C-9E32-DBDA2E10E18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99718" y="4528268"/>
              <a:ext cx="474214" cy="667675"/>
            </a:xfrm>
            <a:prstGeom prst="rect">
              <a:avLst/>
            </a:prstGeom>
          </p:spPr>
        </p:pic>
        <p:sp>
          <p:nvSpPr>
            <p:cNvPr id="49" name="TextBox 48">
              <a:extLst>
                <a:ext uri="{FF2B5EF4-FFF2-40B4-BE49-F238E27FC236}">
                  <a16:creationId xmlns:a16="http://schemas.microsoft.com/office/drawing/2014/main" id="{7C913174-AB6E-49F3-9026-7CA3DAFB8DE5}"/>
                </a:ext>
              </a:extLst>
            </p:cNvPr>
            <p:cNvSpPr txBox="1"/>
            <p:nvPr/>
          </p:nvSpPr>
          <p:spPr>
            <a:xfrm>
              <a:off x="937878" y="5140102"/>
              <a:ext cx="645754"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COOs</a:t>
              </a:r>
            </a:p>
          </p:txBody>
        </p:sp>
      </p:grpSp>
      <p:grpSp>
        <p:nvGrpSpPr>
          <p:cNvPr id="65" name="Group 64">
            <a:extLst>
              <a:ext uri="{FF2B5EF4-FFF2-40B4-BE49-F238E27FC236}">
                <a16:creationId xmlns:a16="http://schemas.microsoft.com/office/drawing/2014/main" id="{E900A777-DAE8-4D60-BA1E-58C5A302EDE1}"/>
              </a:ext>
            </a:extLst>
          </p:cNvPr>
          <p:cNvGrpSpPr/>
          <p:nvPr/>
        </p:nvGrpSpPr>
        <p:grpSpPr>
          <a:xfrm>
            <a:off x="6207724" y="4060486"/>
            <a:ext cx="677300" cy="949121"/>
            <a:chOff x="6415995" y="4526721"/>
            <a:chExt cx="677300" cy="949121"/>
          </a:xfrm>
        </p:grpSpPr>
        <p:sp>
          <p:nvSpPr>
            <p:cNvPr id="58" name="TextBox 57">
              <a:extLst>
                <a:ext uri="{FF2B5EF4-FFF2-40B4-BE49-F238E27FC236}">
                  <a16:creationId xmlns:a16="http://schemas.microsoft.com/office/drawing/2014/main" id="{6896CC54-3C0E-4556-B0AF-17874B596E1D}"/>
                </a:ext>
              </a:extLst>
            </p:cNvPr>
            <p:cNvSpPr txBox="1"/>
            <p:nvPr/>
          </p:nvSpPr>
          <p:spPr>
            <a:xfrm>
              <a:off x="6415995" y="5168065"/>
              <a:ext cx="677300"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Users</a:t>
              </a:r>
            </a:p>
          </p:txBody>
        </p:sp>
        <p:pic>
          <p:nvPicPr>
            <p:cNvPr id="59" name="Picture 58">
              <a:extLst>
                <a:ext uri="{FF2B5EF4-FFF2-40B4-BE49-F238E27FC236}">
                  <a16:creationId xmlns:a16="http://schemas.microsoft.com/office/drawing/2014/main" id="{27AAA0AC-F416-49D1-9294-B1255504A05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517538" y="4526721"/>
              <a:ext cx="474214" cy="667675"/>
            </a:xfrm>
            <a:prstGeom prst="rect">
              <a:avLst/>
            </a:prstGeom>
          </p:spPr>
        </p:pic>
      </p:grpSp>
      <p:sp>
        <p:nvSpPr>
          <p:cNvPr id="60" name="TextBox 59">
            <a:extLst>
              <a:ext uri="{FF2B5EF4-FFF2-40B4-BE49-F238E27FC236}">
                <a16:creationId xmlns:a16="http://schemas.microsoft.com/office/drawing/2014/main" id="{83EC962C-9882-4B13-8E54-2DDA1DD6670C}"/>
              </a:ext>
            </a:extLst>
          </p:cNvPr>
          <p:cNvSpPr txBox="1"/>
          <p:nvPr/>
        </p:nvSpPr>
        <p:spPr>
          <a:xfrm>
            <a:off x="7020927" y="4119548"/>
            <a:ext cx="3825098" cy="830997"/>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“Too many manual or redundant processes because company’s IT or systems don’t work for us.”</a:t>
            </a:r>
          </a:p>
        </p:txBody>
      </p:sp>
      <p:grpSp>
        <p:nvGrpSpPr>
          <p:cNvPr id="61" name="Group 60">
            <a:extLst>
              <a:ext uri="{FF2B5EF4-FFF2-40B4-BE49-F238E27FC236}">
                <a16:creationId xmlns:a16="http://schemas.microsoft.com/office/drawing/2014/main" id="{172957C4-EF62-4258-9C21-7AE9C3872C98}"/>
              </a:ext>
            </a:extLst>
          </p:cNvPr>
          <p:cNvGrpSpPr/>
          <p:nvPr/>
        </p:nvGrpSpPr>
        <p:grpSpPr>
          <a:xfrm>
            <a:off x="6245490" y="1589193"/>
            <a:ext cx="604653" cy="922179"/>
            <a:chOff x="906840" y="3361077"/>
            <a:chExt cx="604653" cy="922179"/>
          </a:xfrm>
        </p:grpSpPr>
        <p:pic>
          <p:nvPicPr>
            <p:cNvPr id="62" name="Picture 61">
              <a:extLst>
                <a:ext uri="{FF2B5EF4-FFF2-40B4-BE49-F238E27FC236}">
                  <a16:creationId xmlns:a16="http://schemas.microsoft.com/office/drawing/2014/main" id="{5B854EF4-51F7-4E43-918F-FA98699793D1}"/>
                </a:ext>
              </a:extLst>
            </p:cNvPr>
            <p:cNvPicPr>
              <a:picLocks noChangeAspect="1"/>
            </p:cNvPicPr>
            <p:nvPr/>
          </p:nvPicPr>
          <p:blipFill>
            <a:blip r:embed="rId8" cstate="email">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a:ext>
              </a:extLst>
            </a:blip>
            <a:stretch>
              <a:fillRect/>
            </a:stretch>
          </p:blipFill>
          <p:spPr>
            <a:xfrm>
              <a:off x="972059" y="3361077"/>
              <a:ext cx="474214" cy="667675"/>
            </a:xfrm>
            <a:prstGeom prst="rect">
              <a:avLst/>
            </a:prstGeom>
          </p:spPr>
        </p:pic>
        <p:sp>
          <p:nvSpPr>
            <p:cNvPr id="63" name="TextBox 62">
              <a:extLst>
                <a:ext uri="{FF2B5EF4-FFF2-40B4-BE49-F238E27FC236}">
                  <a16:creationId xmlns:a16="http://schemas.microsoft.com/office/drawing/2014/main" id="{73872766-E255-45EB-B6C1-7767BE70381B}"/>
                </a:ext>
              </a:extLst>
            </p:cNvPr>
            <p:cNvSpPr txBox="1"/>
            <p:nvPr/>
          </p:nvSpPr>
          <p:spPr>
            <a:xfrm>
              <a:off x="906840" y="3975479"/>
              <a:ext cx="604653" cy="307777"/>
            </a:xfrm>
            <a:prstGeom prst="rect">
              <a:avLst/>
            </a:prstGeom>
            <a:noFill/>
          </p:spPr>
          <p:txBody>
            <a:bodyPr wrap="none" rtlCol="0">
              <a:spAutoFit/>
            </a:bodyPr>
            <a:lstStyle/>
            <a:p>
              <a:pPr algn="ctr"/>
              <a:r>
                <a:rPr lang="en-US" sz="1400" b="1" dirty="0">
                  <a:latin typeface="Segoe UI" panose="020B0502040204020203" pitchFamily="34" charset="0"/>
                  <a:cs typeface="Segoe UI" panose="020B0502040204020203" pitchFamily="34" charset="0"/>
                </a:rPr>
                <a:t>CFOs</a:t>
              </a:r>
            </a:p>
          </p:txBody>
        </p:sp>
      </p:grpSp>
      <p:sp>
        <p:nvSpPr>
          <p:cNvPr id="64" name="TextBox 63">
            <a:extLst>
              <a:ext uri="{FF2B5EF4-FFF2-40B4-BE49-F238E27FC236}">
                <a16:creationId xmlns:a16="http://schemas.microsoft.com/office/drawing/2014/main" id="{41A72FBE-7C1B-4125-899A-D18557773C7B}"/>
              </a:ext>
            </a:extLst>
          </p:cNvPr>
          <p:cNvSpPr txBox="1"/>
          <p:nvPr/>
        </p:nvSpPr>
        <p:spPr>
          <a:xfrm>
            <a:off x="6992574" y="1796967"/>
            <a:ext cx="3825098" cy="584775"/>
          </a:xfrm>
          <a:prstGeom prst="rect">
            <a:avLst/>
          </a:prstGeom>
          <a:noFill/>
        </p:spPr>
        <p:txBody>
          <a:bodyPr wrap="square" rtlCol="0">
            <a:spAutoFit/>
          </a:bodyPr>
          <a:lstStyle/>
          <a:p>
            <a:pPr algn="l"/>
            <a:r>
              <a:rPr lang="en-US" sz="1600" dirty="0">
                <a:latin typeface="Segoe UI" panose="020B0502040204020203" pitchFamily="34" charset="0"/>
                <a:cs typeface="Segoe UI" panose="020B0502040204020203" pitchFamily="34" charset="0"/>
              </a:rPr>
              <a:t>“I need my teams to do a lot more with a lot less.”</a:t>
            </a:r>
          </a:p>
        </p:txBody>
      </p:sp>
      <p:sp>
        <p:nvSpPr>
          <p:cNvPr id="4" name="TextBox 3">
            <a:extLst>
              <a:ext uri="{FF2B5EF4-FFF2-40B4-BE49-F238E27FC236}">
                <a16:creationId xmlns:a16="http://schemas.microsoft.com/office/drawing/2014/main" id="{26029FA3-75EC-460D-AE30-EE857FC9304F}"/>
              </a:ext>
            </a:extLst>
          </p:cNvPr>
          <p:cNvSpPr txBox="1"/>
          <p:nvPr/>
        </p:nvSpPr>
        <p:spPr>
          <a:xfrm>
            <a:off x="2362446" y="2242269"/>
            <a:ext cx="2254592"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GROWTH</a:t>
            </a:r>
            <a:endParaRPr lang="en-GB" sz="3600" b="1" dirty="0">
              <a:solidFill>
                <a:srgbClr val="CCCCFF"/>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99EEEBC4-A447-4789-8760-EF5EB71E2E37}"/>
              </a:ext>
            </a:extLst>
          </p:cNvPr>
          <p:cNvSpPr txBox="1"/>
          <p:nvPr/>
        </p:nvSpPr>
        <p:spPr>
          <a:xfrm>
            <a:off x="2795924" y="3473217"/>
            <a:ext cx="3119700"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INNOVATION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F44C8D4C-B127-4770-B231-CEB203E879E0}"/>
              </a:ext>
            </a:extLst>
          </p:cNvPr>
          <p:cNvSpPr txBox="1"/>
          <p:nvPr/>
        </p:nvSpPr>
        <p:spPr>
          <a:xfrm>
            <a:off x="1760679" y="4784406"/>
            <a:ext cx="3929281"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CONSOLIDATION</a:t>
            </a:r>
            <a:endParaRPr lang="en-GB" sz="3600" b="1" dirty="0">
              <a:solidFill>
                <a:srgbClr val="CCCCFF"/>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84D7DB0A-D3A9-46B5-A280-B0B4813E2464}"/>
              </a:ext>
            </a:extLst>
          </p:cNvPr>
          <p:cNvSpPr txBox="1"/>
          <p:nvPr/>
        </p:nvSpPr>
        <p:spPr>
          <a:xfrm>
            <a:off x="7538691" y="4959405"/>
            <a:ext cx="3405099"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CITIZEN PAINS</a:t>
            </a:r>
            <a:endParaRPr lang="en-GB" sz="3600" b="1" dirty="0">
              <a:solidFill>
                <a:srgbClr val="CCCCFF"/>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60F6FFDE-58DF-44D1-8E52-7F42F00EF961}"/>
              </a:ext>
            </a:extLst>
          </p:cNvPr>
          <p:cNvSpPr txBox="1"/>
          <p:nvPr/>
        </p:nvSpPr>
        <p:spPr>
          <a:xfrm>
            <a:off x="7885640" y="3412503"/>
            <a:ext cx="3771555" cy="646331"/>
          </a:xfrm>
          <a:prstGeom prst="rect">
            <a:avLst/>
          </a:prstGeom>
          <a:noFill/>
        </p:spPr>
        <p:txBody>
          <a:bodyPr wrap="square" rtlCol="0">
            <a:spAutoFit/>
          </a:bodyPr>
          <a:lstStyle/>
          <a:p>
            <a:pPr algn="ctr"/>
            <a:r>
              <a:rPr lang="en-US" sz="3600" b="1" dirty="0">
                <a:solidFill>
                  <a:srgbClr val="CCCCFF"/>
                </a:solidFill>
                <a:latin typeface="Segoe UI" panose="020B0502040204020203" pitchFamily="34" charset="0"/>
                <a:cs typeface="Segoe UI" panose="020B0502040204020203" pitchFamily="34" charset="0"/>
              </a:rPr>
              <a:t>ACCESSIBILITY</a:t>
            </a:r>
            <a:endParaRPr lang="en-GB" sz="3600" b="1" dirty="0">
              <a:solidFill>
                <a:srgbClr val="CCCCFF"/>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D8ED5379-9B55-43A1-BB65-D949EBF31B4F}"/>
              </a:ext>
            </a:extLst>
          </p:cNvPr>
          <p:cNvSpPr txBox="1"/>
          <p:nvPr/>
        </p:nvSpPr>
        <p:spPr>
          <a:xfrm>
            <a:off x="7538691" y="2291434"/>
            <a:ext cx="2232727" cy="646331"/>
          </a:xfrm>
          <a:prstGeom prst="rect">
            <a:avLst/>
          </a:prstGeom>
          <a:noFill/>
        </p:spPr>
        <p:txBody>
          <a:bodyPr wrap="none" rtlCol="0">
            <a:spAutoFit/>
          </a:bodyPr>
          <a:lstStyle/>
          <a:p>
            <a:pPr algn="l"/>
            <a:r>
              <a:rPr lang="en-US" sz="3600" b="1" dirty="0">
                <a:solidFill>
                  <a:srgbClr val="CCCCFF"/>
                </a:solidFill>
                <a:latin typeface="Segoe UI" panose="020B0502040204020203" pitchFamily="34" charset="0"/>
                <a:cs typeface="Segoe UI" panose="020B0502040204020203" pitchFamily="34" charset="0"/>
              </a:rPr>
              <a:t>EFFICACY</a:t>
            </a:r>
            <a:endParaRPr lang="en-GB" sz="3600" b="1" dirty="0">
              <a:solidFill>
                <a:srgbClr val="CCCC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0784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C7D3DDD-960B-4B24-8741-21E68F5841A1}"/>
              </a:ext>
            </a:extLst>
          </p:cNvPr>
          <p:cNvCxnSpPr>
            <a:cxnSpLocks/>
          </p:cNvCxnSpPr>
          <p:nvPr/>
        </p:nvCxnSpPr>
        <p:spPr>
          <a:xfrm flipV="1">
            <a:off x="3505200" y="6241143"/>
            <a:ext cx="6869014" cy="170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C1364-30C4-4662-965D-303D4AB81C37}"/>
              </a:ext>
            </a:extLst>
          </p:cNvPr>
          <p:cNvCxnSpPr>
            <a:cxnSpLocks/>
          </p:cNvCxnSpPr>
          <p:nvPr/>
        </p:nvCxnSpPr>
        <p:spPr>
          <a:xfrm>
            <a:off x="3505200" y="3859464"/>
            <a:ext cx="696530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A7109B-7179-4FE6-8FD1-34DB96CB3FB2}"/>
              </a:ext>
            </a:extLst>
          </p:cNvPr>
          <p:cNvCxnSpPr>
            <a:cxnSpLocks/>
          </p:cNvCxnSpPr>
          <p:nvPr/>
        </p:nvCxnSpPr>
        <p:spPr>
          <a:xfrm>
            <a:off x="3505200" y="1473290"/>
            <a:ext cx="69250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5B19E4F-0D12-4C93-A75C-C9614565C19C}"/>
              </a:ext>
            </a:extLst>
          </p:cNvPr>
          <p:cNvSpPr>
            <a:spLocks noGrp="1"/>
          </p:cNvSpPr>
          <p:nvPr>
            <p:ph type="title"/>
          </p:nvPr>
        </p:nvSpPr>
        <p:spPr/>
        <p:txBody>
          <a:bodyPr/>
          <a:lstStyle/>
          <a:p>
            <a:r>
              <a:rPr lang="en-US" dirty="0"/>
              <a:t>Power Platform loved by businesses in all segments</a:t>
            </a:r>
          </a:p>
        </p:txBody>
      </p:sp>
      <p:graphicFrame>
        <p:nvGraphicFramePr>
          <p:cNvPr id="3" name="Diagram 2">
            <a:extLst>
              <a:ext uri="{FF2B5EF4-FFF2-40B4-BE49-F238E27FC236}">
                <a16:creationId xmlns:a16="http://schemas.microsoft.com/office/drawing/2014/main" id="{B09F69D7-4354-43F6-935E-5DEEDA34BECC}"/>
              </a:ext>
            </a:extLst>
          </p:cNvPr>
          <p:cNvGraphicFramePr/>
          <p:nvPr>
            <p:extLst>
              <p:ext uri="{D42A27DB-BD31-4B8C-83A1-F6EECF244321}">
                <p14:modId xmlns:p14="http://schemas.microsoft.com/office/powerpoint/2010/main" val="1090555270"/>
              </p:ext>
            </p:extLst>
          </p:nvPr>
        </p:nvGraphicFramePr>
        <p:xfrm>
          <a:off x="1464029" y="1485103"/>
          <a:ext cx="4089400" cy="47730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242E36AD-0D2E-41C2-938E-D45BC2A8D9E7}"/>
              </a:ext>
            </a:extLst>
          </p:cNvPr>
          <p:cNvSpPr txBox="1"/>
          <p:nvPr/>
        </p:nvSpPr>
        <p:spPr>
          <a:xfrm>
            <a:off x="4378778" y="1842693"/>
            <a:ext cx="5835650" cy="1692771"/>
          </a:xfrm>
          <a:prstGeom prst="rect">
            <a:avLst/>
          </a:prstGeom>
          <a:noFill/>
        </p:spPr>
        <p:txBody>
          <a:bodyPr wrap="square" rtlCol="0">
            <a:spAutoFit/>
          </a:bodyPr>
          <a:lstStyle/>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Innovation platform</a:t>
            </a:r>
            <a:r>
              <a:rPr lang="en-US" sz="1300" dirty="0">
                <a:latin typeface="Segoe UI" panose="020B0502040204020203" pitchFamily="34" charset="0"/>
                <a:cs typeface="Segoe UI" panose="020B0502040204020203" pitchFamily="34" charset="0"/>
              </a:rPr>
              <a:t> – justify once, unlimited innovations forever</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Easy first step to your digital transformation journey</a:t>
            </a:r>
          </a:p>
          <a:p>
            <a:pPr marL="285750" indent="-285750" algn="l">
              <a:buFont typeface="Arial" panose="020B0604020202020204" pitchFamily="34" charset="0"/>
              <a:buChar char="•"/>
            </a:pPr>
            <a:r>
              <a:rPr lang="en-US" sz="1300" dirty="0">
                <a:latin typeface="Segoe UI" panose="020B0502040204020203" pitchFamily="34" charset="0"/>
                <a:cs typeface="Segoe UI" panose="020B0502040204020203" pitchFamily="34" charset="0"/>
              </a:rPr>
              <a:t>Breeds unique &amp; </a:t>
            </a:r>
            <a:r>
              <a:rPr lang="en-US" sz="1300" b="1" dirty="0">
                <a:solidFill>
                  <a:srgbClr val="0070C0"/>
                </a:solidFill>
                <a:latin typeface="Segoe UI" panose="020B0502040204020203" pitchFamily="34" charset="0"/>
                <a:cs typeface="Segoe UI" panose="020B0502040204020203" pitchFamily="34" charset="0"/>
              </a:rPr>
              <a:t>inclusive IT and Business innovation culture </a:t>
            </a:r>
            <a:r>
              <a:rPr lang="en-US" sz="1300" dirty="0">
                <a:latin typeface="Segoe UI" panose="020B0502040204020203" pitchFamily="34" charset="0"/>
                <a:cs typeface="Segoe UI" panose="020B0502040204020203" pitchFamily="34" charset="0"/>
              </a:rPr>
              <a:t>with citizen development philosophy</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One Microsoft Story – MS understands business of Platforms</a:t>
            </a:r>
          </a:p>
          <a:p>
            <a:pPr marL="285750" indent="-285750">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Company-wide digitized with easy-to-use mobile/IoT enabled applications even for frontline workers</a:t>
            </a:r>
          </a:p>
          <a:p>
            <a:pPr marL="285750" indent="-285750" algn="l">
              <a:buFont typeface="Arial" panose="020B0604020202020204" pitchFamily="34" charset="0"/>
              <a:buChar char="•"/>
            </a:pPr>
            <a:endParaRPr lang="en-US" sz="1300" b="1" dirty="0">
              <a:solidFill>
                <a:srgbClr val="0070C0"/>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9D3CAAF0-B4A5-4081-A1A6-BD1AEBB96FE1}"/>
              </a:ext>
            </a:extLst>
          </p:cNvPr>
          <p:cNvSpPr txBox="1"/>
          <p:nvPr/>
        </p:nvSpPr>
        <p:spPr>
          <a:xfrm>
            <a:off x="5370088" y="4303946"/>
            <a:ext cx="4786284" cy="1092607"/>
          </a:xfrm>
          <a:prstGeom prst="rect">
            <a:avLst/>
          </a:prstGeom>
          <a:noFill/>
        </p:spPr>
        <p:txBody>
          <a:bodyPr wrap="square" rtlCol="0">
            <a:spAutoFit/>
          </a:bodyPr>
          <a:lstStyle/>
          <a:p>
            <a:pPr marL="28575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Significantly lowered cost of automation, digitization and innovation</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Fuss-less continuous innovations </a:t>
            </a:r>
            <a:r>
              <a:rPr lang="en-US" sz="1300" dirty="0">
                <a:latin typeface="Segoe UI" panose="020B0502040204020203" pitchFamily="34" charset="0"/>
                <a:cs typeface="Segoe UI" panose="020B0502040204020203" pitchFamily="34" charset="0"/>
              </a:rPr>
              <a:t>with citizen development capabilities</a:t>
            </a:r>
          </a:p>
          <a:p>
            <a:pPr marL="285750" indent="-285750" algn="l">
              <a:buFont typeface="Arial" panose="020B0604020202020204" pitchFamily="34" charset="0"/>
              <a:buChar char="•"/>
            </a:pPr>
            <a:r>
              <a:rPr lang="en-US" sz="1300" b="1" dirty="0">
                <a:solidFill>
                  <a:srgbClr val="0070C0"/>
                </a:solidFill>
                <a:latin typeface="Segoe UI" panose="020B0502040204020203" pitchFamily="34" charset="0"/>
                <a:cs typeface="Segoe UI" panose="020B0502040204020203" pitchFamily="34" charset="0"/>
              </a:rPr>
              <a:t>Easy to create, easy to retire, easy to change</a:t>
            </a:r>
          </a:p>
        </p:txBody>
      </p:sp>
    </p:spTree>
    <p:extLst>
      <p:ext uri="{BB962C8B-B14F-4D97-AF65-F5344CB8AC3E}">
        <p14:creationId xmlns:p14="http://schemas.microsoft.com/office/powerpoint/2010/main" val="730155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p:cNvCxnSpPr>
          <p:nvPr/>
        </p:nvCxnSpPr>
        <p:spPr>
          <a:xfrm>
            <a:off x="1821698" y="295486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561889" y="456230"/>
            <a:ext cx="81016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1A1A1A"/>
                </a:solidFill>
                <a:effectLst/>
                <a:uLnTx/>
                <a:uFillTx/>
                <a:latin typeface="Segoe UI Semibold"/>
                <a:ea typeface="+mn-ea"/>
                <a:cs typeface="Segoe UI" pitchFamily="34" charset="0"/>
              </a:rPr>
              <a:t>Microsoft Power Platform</a:t>
            </a:r>
          </a:p>
        </p:txBody>
      </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302245" y="2429236"/>
            <a:ext cx="1051262" cy="1051262"/>
            <a:chOff x="5216175" y="2901971"/>
            <a:chExt cx="1715723" cy="1715723"/>
          </a:xfrm>
          <a:effectLst/>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1821698" y="2429235"/>
            <a:ext cx="1051262" cy="1496906"/>
            <a:chOff x="3652520" y="2333616"/>
            <a:chExt cx="1051560" cy="1497330"/>
          </a:xfrm>
          <a:effectLst/>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551857" y="3729348"/>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6528258" y="2417400"/>
            <a:ext cx="1555241" cy="2351956"/>
            <a:chOff x="7233314" y="2333616"/>
            <a:chExt cx="1555682" cy="2352623"/>
          </a:xfrm>
          <a:effectLst/>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41" name="Group 40">
            <a:extLst>
              <a:ext uri="{FF2B5EF4-FFF2-40B4-BE49-F238E27FC236}">
                <a16:creationId xmlns:a16="http://schemas.microsoft.com/office/drawing/2014/main" id="{A6BF7233-3FA0-4E1C-B665-62FB3AD683FE}"/>
              </a:ext>
            </a:extLst>
          </p:cNvPr>
          <p:cNvGrpSpPr/>
          <p:nvPr/>
        </p:nvGrpSpPr>
        <p:grpSpPr>
          <a:xfrm>
            <a:off x="9007564" y="2429235"/>
            <a:ext cx="1555241" cy="2351956"/>
            <a:chOff x="7233314" y="2333616"/>
            <a:chExt cx="1555682" cy="2352623"/>
          </a:xfrm>
          <a:effectLst/>
        </p:grpSpPr>
        <p:sp>
          <p:nvSpPr>
            <p:cNvPr id="44" name="Oval 43">
              <a:extLst>
                <a:ext uri="{FF2B5EF4-FFF2-40B4-BE49-F238E27FC236}">
                  <a16:creationId xmlns:a16="http://schemas.microsoft.com/office/drawing/2014/main" id="{9071C593-1573-4DC0-83E9-F26C60AF6FDA}"/>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36B8F1B8-8FD2-4CD6-803B-E4CC828F4287}"/>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6" name="Picture 5" descr="A picture containing drawing&#10;&#10;Description automatically generated">
            <a:extLst>
              <a:ext uri="{FF2B5EF4-FFF2-40B4-BE49-F238E27FC236}">
                <a16:creationId xmlns:a16="http://schemas.microsoft.com/office/drawing/2014/main" id="{F690597A-6B3C-4A98-B6A1-0FE58ED99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0394" y="2694177"/>
            <a:ext cx="553237" cy="553237"/>
          </a:xfrm>
          <a:prstGeom prst="rect">
            <a:avLst/>
          </a:prstGeom>
        </p:spPr>
      </p:pic>
      <p:sp>
        <p:nvSpPr>
          <p:cNvPr id="49" name="Rectangle 48">
            <a:extLst>
              <a:ext uri="{FF2B5EF4-FFF2-40B4-BE49-F238E27FC236}">
                <a16:creationId xmlns:a16="http://schemas.microsoft.com/office/drawing/2014/main" id="{190B96B7-8807-41BB-BD62-FC84902D23FD}"/>
              </a:ext>
            </a:extLst>
          </p:cNvPr>
          <p:cNvSpPr/>
          <p:nvPr/>
        </p:nvSpPr>
        <p:spPr>
          <a:xfrm>
            <a:off x="599962" y="1074324"/>
            <a:ext cx="10992076" cy="923330"/>
          </a:xfrm>
          <a:prstGeom prst="rect">
            <a:avLst/>
          </a:prstGeom>
          <a:noFill/>
          <a:ln w="9525" cap="flat" cmpd="sng" algn="ctr">
            <a:noFill/>
            <a:prstDash val="dash"/>
          </a:ln>
          <a:effectLst/>
        </p:spPr>
        <p:txBody>
          <a:bodyPr wrap="square" lIns="0" tIns="0" rIns="0" bIns="0" rtlCol="0" anchor="ctr" anchorCtr="0">
            <a:spAutoFit/>
          </a:bodyPr>
          <a:lstStyle/>
          <a:p>
            <a:pPr marL="0" marR="0" lvl="0" indent="0" algn="l" defTabSz="91352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rPr>
              <a:t>The low-code platform that spans Office 365, Azure, Dynamics 365, and standalone applications</a:t>
            </a:r>
          </a:p>
          <a:p>
            <a:pPr marL="0" marR="0" lvl="0" indent="0" algn="l" defTabSz="913523" rtl="0" eaLnBrk="1" fontAlgn="auto" latinLnBrk="0" hangingPunct="1">
              <a:lnSpc>
                <a:spcPct val="100000"/>
              </a:lnSpc>
              <a:spcBef>
                <a:spcPts val="0"/>
              </a:spcBef>
              <a:spcAft>
                <a:spcPts val="0"/>
              </a:spcAft>
              <a:buClrTx/>
              <a:buSzTx/>
              <a:buFontTx/>
              <a:buNone/>
              <a:tabLst/>
              <a:defRPr/>
            </a:pPr>
            <a:endParaRPr lang="en-US" sz="2000" dirty="0">
              <a:solidFill>
                <a:srgbClr val="1A1A1A"/>
              </a:solidFill>
              <a:latin typeface="Segoe UI Semilight"/>
              <a:cs typeface="Segoe UI Semilight"/>
            </a:endParaRPr>
          </a:p>
          <a:p>
            <a:pPr lvl="0" defTabSz="913523">
              <a:defRPr/>
            </a:pPr>
            <a:r>
              <a:rPr lang="en-US" sz="2000" dirty="0">
                <a:solidFill>
                  <a:srgbClr val="1A1A1A"/>
                </a:solidFill>
                <a:latin typeface="Segoe UI Semilight"/>
                <a:cs typeface="Segoe UI Semilight"/>
              </a:rPr>
              <a:t>Innovation anywhere. Unlocks value everywhere.</a:t>
            </a:r>
            <a:endParaRPr kumimoji="0" lang="en-US" sz="2000" b="0" i="0" u="none" strike="noStrike" kern="1200" cap="none" spc="0" normalizeH="0" baseline="0" noProof="0" dirty="0">
              <a:ln>
                <a:noFill/>
              </a:ln>
              <a:solidFill>
                <a:srgbClr val="1A1A1A"/>
              </a:solidFill>
              <a:effectLst/>
              <a:uLnTx/>
              <a:uFillTx/>
              <a:latin typeface="Segoe UI Semilight"/>
              <a:ea typeface="+mn-ea"/>
              <a:cs typeface="Segoe UI Semilight"/>
            </a:endParaRPr>
          </a:p>
        </p:txBody>
      </p:sp>
      <p:grpSp>
        <p:nvGrpSpPr>
          <p:cNvPr id="50" name="Group 49">
            <a:extLst>
              <a:ext uri="{FF2B5EF4-FFF2-40B4-BE49-F238E27FC236}">
                <a16:creationId xmlns:a16="http://schemas.microsoft.com/office/drawing/2014/main" id="{DE5FD4B4-621A-4285-A818-2F7751B45067}"/>
              </a:ext>
            </a:extLst>
          </p:cNvPr>
          <p:cNvGrpSpPr/>
          <p:nvPr/>
        </p:nvGrpSpPr>
        <p:grpSpPr>
          <a:xfrm>
            <a:off x="3062902" y="4618887"/>
            <a:ext cx="6066195" cy="1781913"/>
            <a:chOff x="2900270" y="4854646"/>
            <a:chExt cx="6066195" cy="1781913"/>
          </a:xfrm>
        </p:grpSpPr>
        <p:sp>
          <p:nvSpPr>
            <p:cNvPr id="51" name="Rectangle 42">
              <a:extLst>
                <a:ext uri="{FF2B5EF4-FFF2-40B4-BE49-F238E27FC236}">
                  <a16:creationId xmlns:a16="http://schemas.microsoft.com/office/drawing/2014/main" id="{14BE2CDF-D27E-439C-84A9-0F5F69265905}"/>
                </a:ext>
              </a:extLst>
            </p:cNvPr>
            <p:cNvSpPr/>
            <p:nvPr/>
          </p:nvSpPr>
          <p:spPr bwMode="auto">
            <a:xfrm flipV="1">
              <a:off x="3220285" y="4859169"/>
              <a:ext cx="544325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noFill/>
            <a:ln w="15875" cap="flat" cmpd="sng" algn="ctr">
              <a:solidFill>
                <a:srgbClr val="3C3C41">
                  <a:lumMod val="50000"/>
                  <a:lumOff val="50000"/>
                </a:srgbClr>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defTabSz="932114"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EA9F0438-6386-4BA0-875B-E2B6A443C94D}"/>
                </a:ext>
              </a:extLst>
            </p:cNvPr>
            <p:cNvSpPr/>
            <p:nvPr/>
          </p:nvSpPr>
          <p:spPr bwMode="auto">
            <a:xfrm>
              <a:off x="8414426" y="6072635"/>
              <a:ext cx="552039" cy="19679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Common</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 Service</a:t>
              </a:r>
            </a:p>
          </p:txBody>
        </p:sp>
        <p:sp>
          <p:nvSpPr>
            <p:cNvPr id="54" name="Rectangle 53">
              <a:extLst>
                <a:ext uri="{FF2B5EF4-FFF2-40B4-BE49-F238E27FC236}">
                  <a16:creationId xmlns:a16="http://schemas.microsoft.com/office/drawing/2014/main" id="{CE56ABBA-1646-45AA-BB26-2C52190D38F5}"/>
                </a:ext>
              </a:extLst>
            </p:cNvPr>
            <p:cNvSpPr/>
            <p:nvPr/>
          </p:nvSpPr>
          <p:spPr bwMode="auto">
            <a:xfrm>
              <a:off x="2900270" y="6083906"/>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Data</a:t>
              </a:r>
              <a:b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b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connectors</a:t>
              </a:r>
            </a:p>
          </p:txBody>
        </p:sp>
        <p:pic>
          <p:nvPicPr>
            <p:cNvPr id="55" name="Graphic 54">
              <a:extLst>
                <a:ext uri="{FF2B5EF4-FFF2-40B4-BE49-F238E27FC236}">
                  <a16:creationId xmlns:a16="http://schemas.microsoft.com/office/drawing/2014/main" id="{C92F23BA-D273-41DB-AF69-13B147B257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10760" y="5316505"/>
              <a:ext cx="655705" cy="655705"/>
            </a:xfrm>
            <a:prstGeom prst="rect">
              <a:avLst/>
            </a:prstGeom>
          </p:spPr>
        </p:pic>
        <p:cxnSp>
          <p:nvCxnSpPr>
            <p:cNvPr id="56" name="Straight Connector 55">
              <a:extLst>
                <a:ext uri="{FF2B5EF4-FFF2-40B4-BE49-F238E27FC236}">
                  <a16:creationId xmlns:a16="http://schemas.microsoft.com/office/drawing/2014/main" id="{90C10378-2C06-40E2-9382-BA65C29134A9}"/>
                </a:ext>
              </a:extLst>
            </p:cNvPr>
            <p:cNvCxnSpPr>
              <a:cxnSpLocks/>
            </p:cNvCxnSpPr>
            <p:nvPr/>
          </p:nvCxnSpPr>
          <p:spPr>
            <a:xfrm>
              <a:off x="4990277" y="4859168"/>
              <a:ext cx="0" cy="329848"/>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sp>
          <p:nvSpPr>
            <p:cNvPr id="57" name="plug" title="Icon of a power plug showing an A to B connection">
              <a:extLst>
                <a:ext uri="{FF2B5EF4-FFF2-40B4-BE49-F238E27FC236}">
                  <a16:creationId xmlns:a16="http://schemas.microsoft.com/office/drawing/2014/main" id="{8ADD9D92-F573-461D-9EE3-29D1C81E8A3F}"/>
                </a:ext>
              </a:extLst>
            </p:cNvPr>
            <p:cNvSpPr>
              <a:spLocks noChangeAspect="1" noEditPoints="1"/>
            </p:cNvSpPr>
            <p:nvPr/>
          </p:nvSpPr>
          <p:spPr bwMode="auto">
            <a:xfrm>
              <a:off x="2912543" y="5266130"/>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cmpd="sng" algn="ctr">
              <a:solidFill>
                <a:srgbClr val="3C3C41">
                  <a:lumMod val="50000"/>
                </a:srgbClr>
              </a:solidFill>
              <a:prstDash val="solid"/>
              <a:headEnd/>
              <a:tailEnd/>
            </a:ln>
            <a:effectLst/>
          </p:spPr>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58" name="Graphic 57">
              <a:extLst>
                <a:ext uri="{FF2B5EF4-FFF2-40B4-BE49-F238E27FC236}">
                  <a16:creationId xmlns:a16="http://schemas.microsoft.com/office/drawing/2014/main" id="{FB5FC99E-3933-4511-B3F2-878EF07B50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48964" y="5266130"/>
              <a:ext cx="700873" cy="719646"/>
            </a:xfrm>
            <a:prstGeom prst="rect">
              <a:avLst/>
            </a:prstGeom>
          </p:spPr>
        </p:pic>
        <p:grpSp>
          <p:nvGrpSpPr>
            <p:cNvPr id="59" name="Group 58">
              <a:extLst>
                <a:ext uri="{FF2B5EF4-FFF2-40B4-BE49-F238E27FC236}">
                  <a16:creationId xmlns:a16="http://schemas.microsoft.com/office/drawing/2014/main" id="{DE3E75E1-BC98-43C6-B650-73F2BD4406DF}"/>
                </a:ext>
              </a:extLst>
            </p:cNvPr>
            <p:cNvGrpSpPr/>
            <p:nvPr/>
          </p:nvGrpSpPr>
          <p:grpSpPr>
            <a:xfrm>
              <a:off x="6559575" y="4854646"/>
              <a:ext cx="552039" cy="1542599"/>
              <a:chOff x="5784065" y="4859576"/>
              <a:chExt cx="552196" cy="1543038"/>
            </a:xfrm>
          </p:grpSpPr>
          <p:sp>
            <p:nvSpPr>
              <p:cNvPr id="67" name="Rectangle 66">
                <a:extLst>
                  <a:ext uri="{FF2B5EF4-FFF2-40B4-BE49-F238E27FC236}">
                    <a16:creationId xmlns:a16="http://schemas.microsoft.com/office/drawing/2014/main" id="{723D9FCA-88C4-44A5-969C-6F48C37599D3}"/>
                  </a:ext>
                </a:extLst>
              </p:cNvPr>
              <p:cNvSpPr/>
              <p:nvPr/>
            </p:nvSpPr>
            <p:spPr bwMode="auto">
              <a:xfrm>
                <a:off x="5784065" y="6205764"/>
                <a:ext cx="552196" cy="1968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AI Builder</a:t>
                </a:r>
              </a:p>
            </p:txBody>
          </p:sp>
          <p:cxnSp>
            <p:nvCxnSpPr>
              <p:cNvPr id="68" name="Straight Connector 67">
                <a:extLst>
                  <a:ext uri="{FF2B5EF4-FFF2-40B4-BE49-F238E27FC236}">
                    <a16:creationId xmlns:a16="http://schemas.microsoft.com/office/drawing/2014/main" id="{6169C08A-63B5-4F33-9913-D193F01173E9}"/>
                  </a:ext>
                </a:extLst>
              </p:cNvPr>
              <p:cNvCxnSpPr>
                <a:cxnSpLocks/>
              </p:cNvCxnSpPr>
              <p:nvPr/>
            </p:nvCxnSpPr>
            <p:spPr>
              <a:xfrm>
                <a:off x="6080623" y="4859576"/>
                <a:ext cx="0" cy="329941"/>
              </a:xfrm>
              <a:prstGeom prst="line">
                <a:avLst/>
              </a:prstGeom>
              <a:noFill/>
              <a:ln w="15875" cap="flat" cmpd="sng" algn="ctr">
                <a:solidFill>
                  <a:srgbClr val="3C3C41">
                    <a:lumMod val="50000"/>
                    <a:lumOff val="50000"/>
                  </a:srgbClr>
                </a:solidFill>
                <a:prstDash val="solid"/>
                <a:miter lim="800000"/>
                <a:headEnd type="none" w="lg" len="med"/>
                <a:tailEnd type="none" w="lg" len="med"/>
              </a:ln>
              <a:effectLst/>
            </p:spPr>
          </p:cxnSp>
        </p:grpSp>
        <p:grpSp>
          <p:nvGrpSpPr>
            <p:cNvPr id="60" name="Group 59">
              <a:extLst>
                <a:ext uri="{FF2B5EF4-FFF2-40B4-BE49-F238E27FC236}">
                  <a16:creationId xmlns:a16="http://schemas.microsoft.com/office/drawing/2014/main" id="{2BBA3701-6A4E-469E-93B3-993F746E41CB}"/>
                </a:ext>
              </a:extLst>
            </p:cNvPr>
            <p:cNvGrpSpPr/>
            <p:nvPr/>
          </p:nvGrpSpPr>
          <p:grpSpPr>
            <a:xfrm>
              <a:off x="4729818" y="5374138"/>
              <a:ext cx="475266" cy="454817"/>
              <a:chOff x="4646698" y="5316505"/>
              <a:chExt cx="766815" cy="803205"/>
            </a:xfrm>
          </p:grpSpPr>
          <p:sp>
            <p:nvSpPr>
              <p:cNvPr id="62" name="Oval 61">
                <a:extLst>
                  <a:ext uri="{FF2B5EF4-FFF2-40B4-BE49-F238E27FC236}">
                    <a16:creationId xmlns:a16="http://schemas.microsoft.com/office/drawing/2014/main" id="{7517D459-F74E-4A36-BA53-3B9E4CFB4432}"/>
                  </a:ext>
                </a:extLst>
              </p:cNvPr>
              <p:cNvSpPr/>
              <p:nvPr/>
            </p:nvSpPr>
            <p:spPr bwMode="auto">
              <a:xfrm>
                <a:off x="4646698" y="5316505"/>
                <a:ext cx="766815"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469566EC-0271-47CE-BFE7-E6BC697962C7}"/>
                  </a:ext>
                </a:extLst>
              </p:cNvPr>
              <p:cNvSpPr/>
              <p:nvPr/>
            </p:nvSpPr>
            <p:spPr bwMode="auto">
              <a:xfrm>
                <a:off x="4835540" y="5316505"/>
                <a:ext cx="389129" cy="803205"/>
              </a:xfrm>
              <a:prstGeom prst="ellipse">
                <a:avLst/>
              </a:prstGeom>
              <a:noFill/>
              <a:ln w="19050" cap="flat" cmpd="sng" algn="ctr">
                <a:solidFill>
                  <a:srgbClr val="3C3C41">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F095937-CBB1-4792-BC4C-3738E230D0B3}"/>
                  </a:ext>
                </a:extLst>
              </p:cNvPr>
              <p:cNvCxnSpPr>
                <a:cxnSpLocks/>
              </p:cNvCxnSpPr>
              <p:nvPr/>
            </p:nvCxnSpPr>
            <p:spPr>
              <a:xfrm>
                <a:off x="4665464" y="5581237"/>
                <a:ext cx="706667" cy="0"/>
              </a:xfrm>
              <a:prstGeom prst="line">
                <a:avLst/>
              </a:prstGeom>
              <a:noFill/>
              <a:ln w="19050" cap="flat" cmpd="sng" algn="ctr">
                <a:solidFill>
                  <a:srgbClr val="3C3C41">
                    <a:lumMod val="50000"/>
                  </a:srgbClr>
                </a:solidFill>
                <a:prstDash val="solid"/>
                <a:headEnd type="none"/>
                <a:tailEnd type="none"/>
              </a:ln>
              <a:effectLst/>
            </p:spPr>
          </p:cxnSp>
          <p:cxnSp>
            <p:nvCxnSpPr>
              <p:cNvPr id="66" name="Straight Connector 65">
                <a:extLst>
                  <a:ext uri="{FF2B5EF4-FFF2-40B4-BE49-F238E27FC236}">
                    <a16:creationId xmlns:a16="http://schemas.microsoft.com/office/drawing/2014/main" id="{1E745A48-8C68-4E26-B2DA-B87EB87D246A}"/>
                  </a:ext>
                </a:extLst>
              </p:cNvPr>
              <p:cNvCxnSpPr>
                <a:cxnSpLocks/>
              </p:cNvCxnSpPr>
              <p:nvPr/>
            </p:nvCxnSpPr>
            <p:spPr>
              <a:xfrm>
                <a:off x="4665464" y="5860035"/>
                <a:ext cx="731519" cy="0"/>
              </a:xfrm>
              <a:prstGeom prst="line">
                <a:avLst/>
              </a:prstGeom>
              <a:noFill/>
              <a:ln w="19050" cap="flat" cmpd="sng" algn="ctr">
                <a:solidFill>
                  <a:srgbClr val="3C3C41">
                    <a:lumMod val="50000"/>
                  </a:srgbClr>
                </a:solidFill>
                <a:prstDash val="solid"/>
                <a:headEnd type="none"/>
                <a:tailEnd type="none"/>
              </a:ln>
              <a:effectLst/>
            </p:spPr>
          </p:cxnSp>
        </p:grpSp>
        <p:sp>
          <p:nvSpPr>
            <p:cNvPr id="61" name="Rectangle 60">
              <a:extLst>
                <a:ext uri="{FF2B5EF4-FFF2-40B4-BE49-F238E27FC236}">
                  <a16:creationId xmlns:a16="http://schemas.microsoft.com/office/drawing/2014/main" id="{7033DF57-1DD2-4FFD-A308-E17921E8BDFB}"/>
                </a:ext>
              </a:extLst>
            </p:cNvPr>
            <p:cNvSpPr/>
            <p:nvPr/>
          </p:nvSpPr>
          <p:spPr bwMode="auto">
            <a:xfrm>
              <a:off x="4704724" y="6190915"/>
              <a:ext cx="552039" cy="445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ts val="400"/>
                </a:spcAft>
                <a:buClrTx/>
                <a:buSzTx/>
                <a:buFontTx/>
                <a:buNone/>
                <a:tabLst/>
                <a:defRPr/>
              </a:pPr>
              <a:r>
                <a:rPr kumimoji="0" lang="en-US" sz="1600" b="1" i="0" u="none" strike="noStrike" kern="0" cap="none" spc="0" normalizeH="0" baseline="0" noProof="0">
                  <a:ln>
                    <a:noFill/>
                  </a:ln>
                  <a:solidFill>
                    <a:srgbClr val="1A1A1A"/>
                  </a:solidFill>
                  <a:effectLst/>
                  <a:uLnTx/>
                  <a:uFillTx/>
                  <a:latin typeface="Segoe UI"/>
                  <a:ea typeface="+mn-ea"/>
                  <a:cs typeface="Segoe UI" pitchFamily="34" charset="0"/>
                </a:rPr>
                <a:t>Portals</a:t>
              </a:r>
            </a:p>
          </p:txBody>
        </p:sp>
      </p:grpSp>
    </p:spTree>
    <p:extLst>
      <p:ext uri="{BB962C8B-B14F-4D97-AF65-F5344CB8AC3E}">
        <p14:creationId xmlns:p14="http://schemas.microsoft.com/office/powerpoint/2010/main" val="41364210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465152"/>
            <a:ext cx="11306469" cy="402674"/>
          </a:xfrm>
        </p:spPr>
        <p:txBody>
          <a:bodyPr/>
          <a:lstStyle/>
          <a:p>
            <a:r>
              <a:rPr lang="en-US" sz="3600" spc="-50" dirty="0">
                <a:ln w="3175">
                  <a:noFill/>
                </a:ln>
                <a:solidFill>
                  <a:srgbClr val="1A1A1A"/>
                </a:solidFill>
                <a:latin typeface="Segoe UI Semibold"/>
                <a:ea typeface="+mn-ea"/>
                <a:cs typeface="Segoe UI" pitchFamily="34" charset="0"/>
              </a:rPr>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5201375" y="3753448"/>
            <a:ext cx="1847439" cy="1725468"/>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3016662" y="3846282"/>
            <a:ext cx="1847439" cy="1657888"/>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7389055" y="3613380"/>
            <a:ext cx="1900046" cy="1865535"/>
            <a:chOff x="5275994" y="2291869"/>
            <a:chExt cx="1938146"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938146" cy="847661"/>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10429798" y="3790630"/>
            <a:ext cx="692127" cy="692127"/>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843716" y="1523713"/>
            <a:ext cx="4476867"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1064308" y="5865713"/>
            <a:ext cx="526576" cy="562167"/>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398788"/>
            <a:ext cx="11306469" cy="402674"/>
          </a:xfrm>
        </p:spPr>
        <p:txBody>
          <a:bodyPr/>
          <a:lstStyle/>
          <a:p>
            <a:r>
              <a:rPr lang="en-US" sz="3600" spc="-50" dirty="0">
                <a:ln w="3175">
                  <a:noFill/>
                </a:ln>
                <a:solidFill>
                  <a:srgbClr val="1A1A1A"/>
                </a:solidFill>
                <a:latin typeface="Segoe UI Semibold"/>
                <a:ea typeface="+mn-ea"/>
                <a:cs typeface="Segoe UI" pitchFamily="34" charset="0"/>
              </a:rPr>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504139" y="1506089"/>
            <a:ext cx="3376181"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5201375" y="3753448"/>
            <a:ext cx="1847439" cy="1725468"/>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3016662" y="3846282"/>
            <a:ext cx="1847439" cy="1657888"/>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413D40E7-ABBF-46E2-9A29-FE61B0FF3DFB}"/>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10429798" y="3790630"/>
            <a:ext cx="692127" cy="692127"/>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1064308" y="5865713"/>
            <a:ext cx="526576" cy="562167"/>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1833" y="4502853"/>
            <a:ext cx="490153" cy="490153"/>
          </a:xfrm>
          <a:prstGeom prst="rect">
            <a:avLst/>
          </a:prstGeom>
        </p:spPr>
      </p:pic>
      <p:sp>
        <p:nvSpPr>
          <p:cNvPr id="50" name="TextBox 49">
            <a:extLst>
              <a:ext uri="{FF2B5EF4-FFF2-40B4-BE49-F238E27FC236}">
                <a16:creationId xmlns:a16="http://schemas.microsoft.com/office/drawing/2014/main" id="{DD1B12B8-EB8E-4704-9DA6-A7F6F95DF9A8}"/>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89063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455996" y="620829"/>
            <a:ext cx="11306469" cy="410369"/>
          </a:xfrm>
        </p:spPr>
        <p:txBody>
          <a:bodyPr/>
          <a:lstStyle/>
          <a:p>
            <a:r>
              <a:rPr lang="en-US" sz="3600" spc="-50" dirty="0">
                <a:ln w="3175">
                  <a:noFill/>
                </a:ln>
                <a:solidFill>
                  <a:srgbClr val="1A1A1A"/>
                </a:solidFill>
                <a:latin typeface="Segoe UI Semibold"/>
                <a:ea typeface="+mn-ea"/>
                <a:cs typeface="Segoe UI" pitchFamily="34" charset="0"/>
              </a:rPr>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6190562" y="2335940"/>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6177164" y="2696050"/>
            <a:ext cx="1" cy="65470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6177164" y="3028951"/>
            <a:ext cx="0" cy="358853"/>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5803922" y="838464"/>
            <a:ext cx="582543" cy="4418989"/>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2110373" y="4428831"/>
            <a:ext cx="8006105"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9959743" y="3016386"/>
            <a:ext cx="1667179" cy="2875487"/>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6190562" y="2731173"/>
            <a:ext cx="2209860" cy="4103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endParaRPr kumimoji="0" lang="en-US" sz="3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830475" y="3321959"/>
            <a:ext cx="6570855" cy="2269172"/>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5020760"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7211044" y="3572149"/>
            <a:ext cx="0" cy="1746964"/>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9838898" y="4580169"/>
            <a:ext cx="1897629" cy="215444"/>
          </a:xfrm>
          <a:prstGeom prst="rect">
            <a:avLst/>
          </a:prstGeom>
          <a:noFill/>
          <a:ln>
            <a:noFill/>
          </a:ln>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5201375" y="3753448"/>
            <a:ext cx="1847439" cy="1725468"/>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5C2D91"/>
                      </a:gs>
                      <a:gs pos="30000">
                        <a:srgbClr val="5C2D91"/>
                      </a:gs>
                    </a:gsLst>
                    <a:lin ang="5400000" scaled="0"/>
                  </a:gradFill>
                  <a:effectLst/>
                  <a:uLnTx/>
                  <a:uFillTx/>
                  <a:latin typeface="Segoe UI"/>
                  <a:ea typeface="+mn-ea"/>
                  <a:cs typeface="+mn-cs"/>
                </a:rPr>
                <a:t>Power Apps</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3016662" y="3846282"/>
            <a:ext cx="1847439" cy="1657888"/>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a:ln>
                    <a:noFill/>
                  </a:ln>
                  <a:gradFill>
                    <a:gsLst>
                      <a:gs pos="2917">
                        <a:srgbClr val="FFB900"/>
                      </a:gs>
                      <a:gs pos="30000">
                        <a:srgbClr val="FFB900"/>
                      </a:gs>
                    </a:gsLst>
                    <a:lin ang="5400000" scaled="0"/>
                  </a:gradFill>
                  <a:effectLst/>
                  <a:uLnTx/>
                  <a:uFillTx/>
                  <a:latin typeface="Segoe UI"/>
                  <a:ea typeface="+mn-ea"/>
                  <a:cs typeface="+mn-cs"/>
                </a:rPr>
                <a:t>Power BI</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Business </a:t>
              </a:r>
              <a:b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9295" y="3613380"/>
            <a:ext cx="1106958" cy="110695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540AC348-80F2-424C-A9BA-AD30925E1355}"/>
              </a:ext>
            </a:extLst>
          </p:cNvPr>
          <p:cNvSpPr txBox="1"/>
          <p:nvPr/>
        </p:nvSpPr>
        <p:spPr>
          <a:xfrm>
            <a:off x="2945559"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10429798" y="3790630"/>
            <a:ext cx="692127" cy="692127"/>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747778" y="3472001"/>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4925853" y="347214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7120171" y="3467355"/>
            <a:ext cx="2385204" cy="276999"/>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5307681" y="2273138"/>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6029311" y="613076"/>
            <a:ext cx="582543" cy="4869769"/>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6640516" y="1437167"/>
            <a:ext cx="4294702" cy="726353"/>
          </a:xfrm>
          <a:prstGeom prst="rect">
            <a:avLst/>
          </a:prstGeom>
          <a:noFill/>
        </p:spPr>
        <p:txBody>
          <a:bodyPr wrap="none" lIns="243840" tIns="195072" rIns="243840" bIns="195072" rtlCol="0">
            <a:spAutoFit/>
          </a:bodyPr>
          <a:lstStyle/>
          <a:p>
            <a:pPr marL="0" marR="0" lvl="0" indent="0" algn="l" defTabSz="1219170" rtl="0" eaLnBrk="1" fontAlgn="auto" latinLnBrk="0" hangingPunct="1">
              <a:lnSpc>
                <a:spcPct val="90000"/>
              </a:lnSpc>
              <a:spcBef>
                <a:spcPts val="0"/>
              </a:spcBef>
              <a:spcAft>
                <a:spcPts val="800"/>
              </a:spcAft>
              <a:buClrTx/>
              <a:buSzTx/>
              <a:buFontTx/>
              <a:buNone/>
              <a:tabLst/>
              <a:defRPr/>
            </a:pPr>
            <a:r>
              <a:rPr kumimoji="0" lang="en-US" sz="2400" b="0" i="1" u="none" strike="noStrike" kern="1200" cap="none" spc="0" normalizeH="0" baseline="0" noProof="0">
                <a:ln>
                  <a:noFill/>
                </a:ln>
                <a:gradFill>
                  <a:gsLst>
                    <a:gs pos="2917">
                      <a:srgbClr val="292929"/>
                    </a:gs>
                    <a:gs pos="30000">
                      <a:srgbClr val="292929"/>
                    </a:gs>
                  </a:gsLst>
                  <a:lin ang="5400000" scaled="0"/>
                </a:gradFill>
                <a:effectLst/>
                <a:uLnTx/>
                <a:uFillTx/>
                <a:latin typeface="Segoe UI Light"/>
                <a:ea typeface="+mn-ea"/>
                <a:cs typeface="+mn-cs"/>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7688967" y="2265066"/>
            <a:ext cx="1882492" cy="458036"/>
          </a:xfrm>
          <a:prstGeom prst="rect">
            <a:avLst/>
          </a:prstGeom>
          <a:solidFill>
            <a:schemeClr val="bg1"/>
          </a:solidFill>
          <a:effectLst>
            <a:outerShdw blurRad="254000" dist="76200" dir="2700000" algn="ctr" rotWithShape="0">
              <a:srgbClr val="000000">
                <a:alpha val="40000"/>
              </a:srgbClr>
            </a:outerShdw>
          </a:effectLst>
        </p:spPr>
        <p:txBody>
          <a:bodyPr wrap="square" lIns="89643" tIns="89643" rIns="89643" bIns="89643"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604884" y="3014713"/>
            <a:ext cx="1667179" cy="373108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80"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652066" y="3985825"/>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455996" y="5153330"/>
            <a:ext cx="1897629" cy="43088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Common Data </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1148053" y="3315393"/>
            <a:ext cx="521068" cy="519095"/>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1182551" y="3692076"/>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529243" y="3692669"/>
            <a:ext cx="107571"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352071" y="3347409"/>
            <a:ext cx="116535" cy="107571"/>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1064308" y="5865713"/>
            <a:ext cx="526576" cy="562167"/>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669988" y="6473503"/>
            <a:ext cx="1505489" cy="215444"/>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3C3C41"/>
                    </a:gs>
                    <a:gs pos="100000">
                      <a:srgbClr val="3C3C41"/>
                    </a:gs>
                  </a:gsLst>
                  <a:lin ang="5400000" scaled="0"/>
                </a:gradFill>
                <a:effectLst/>
                <a:uLnTx/>
                <a:uFillTx/>
                <a:latin typeface="Segoe UI"/>
                <a:ea typeface="+mn-ea"/>
                <a:cs typeface="+mn-cs"/>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1833" y="4502853"/>
            <a:ext cx="490153" cy="490153"/>
          </a:xfrm>
          <a:prstGeom prst="rect">
            <a:avLst/>
          </a:prstGeom>
        </p:spPr>
      </p:pic>
      <p:sp>
        <p:nvSpPr>
          <p:cNvPr id="52" name="TextBox 51">
            <a:extLst>
              <a:ext uri="{FF2B5EF4-FFF2-40B4-BE49-F238E27FC236}">
                <a16:creationId xmlns:a16="http://schemas.microsoft.com/office/drawing/2014/main" id="{1A778C74-D28A-4F6D-B915-796836F05A23}"/>
              </a:ext>
            </a:extLst>
          </p:cNvPr>
          <p:cNvSpPr txBox="1"/>
          <p:nvPr/>
        </p:nvSpPr>
        <p:spPr>
          <a:xfrm>
            <a:off x="7389055" y="4647918"/>
            <a:ext cx="1900046" cy="830997"/>
          </a:xfrm>
          <a:prstGeom prst="rect">
            <a:avLst/>
          </a:prstGeom>
          <a:noFill/>
        </p:spPr>
        <p:txBody>
          <a:bodyPr wrap="square" lIns="0" tIns="0" rIns="0" bIns="0" rtlCol="0">
            <a:spAutoFit/>
          </a:bodyPr>
          <a:lstStyle/>
          <a:p>
            <a:pPr marL="0" marR="0" lvl="0" indent="0" algn="ctr" defTabSz="914169" rtl="0" eaLnBrk="1" fontAlgn="auto" latinLnBrk="0" hangingPunct="1">
              <a:lnSpc>
                <a:spcPct val="100000"/>
              </a:lnSpc>
              <a:spcBef>
                <a:spcPts val="0"/>
              </a:spcBef>
              <a:spcAft>
                <a:spcPts val="1200"/>
              </a:spcAft>
              <a:buClrTx/>
              <a:buSzTx/>
              <a:buFontTx/>
              <a:buNone/>
              <a:tabLst/>
              <a:defRPr/>
            </a:pPr>
            <a:r>
              <a:rPr kumimoji="0" lang="en-US" sz="2000" b="0" i="0" u="none" strike="noStrike" kern="1200" cap="none" spc="0" normalizeH="0" baseline="0" noProof="0" dirty="0">
                <a:ln>
                  <a:noFill/>
                </a:ln>
                <a:gradFill>
                  <a:gsLst>
                    <a:gs pos="2917">
                      <a:srgbClr val="0078D4"/>
                    </a:gs>
                    <a:gs pos="30000">
                      <a:srgbClr val="0078D4"/>
                    </a:gs>
                  </a:gsLst>
                  <a:lin ang="5400000" scaled="0"/>
                </a:gradFill>
                <a:effectLst/>
                <a:uLnTx/>
                <a:uFillTx/>
                <a:latin typeface="Segoe UI"/>
                <a:ea typeface="+mn-ea"/>
                <a:cs typeface="+mn-cs"/>
              </a:rPr>
              <a:t>Power Automate</a:t>
            </a:r>
          </a:p>
          <a:p>
            <a:pPr marL="0" marR="0" lvl="0" indent="0" algn="ctr" defTabSz="91416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Workflow </a:t>
            </a:r>
            <a:b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2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automation</a:t>
            </a:r>
          </a:p>
        </p:txBody>
      </p:sp>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D509EF8-203C-4DD9-B55C-524E8FDCE602}"/>
              </a:ext>
            </a:extLst>
          </p:cNvPr>
          <p:cNvGraphicFramePr/>
          <p:nvPr>
            <p:extLst>
              <p:ext uri="{D42A27DB-BD31-4B8C-83A1-F6EECF244321}">
                <p14:modId xmlns:p14="http://schemas.microsoft.com/office/powerpoint/2010/main" val="1304363188"/>
              </p:ext>
            </p:extLst>
          </p:nvPr>
        </p:nvGraphicFramePr>
        <p:xfrm>
          <a:off x="0" y="1961321"/>
          <a:ext cx="12192000" cy="32635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39A2709A-A2C3-4F18-9327-9EF6AD319C20}"/>
              </a:ext>
            </a:extLst>
          </p:cNvPr>
          <p:cNvSpPr txBox="1">
            <a:spLocks/>
          </p:cNvSpPr>
          <p:nvPr/>
        </p:nvSpPr>
        <p:spPr>
          <a:xfrm>
            <a:off x="838200" y="365126"/>
            <a:ext cx="10515600" cy="97235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3600" spc="-50" dirty="0">
                <a:ln w="3175">
                  <a:noFill/>
                </a:ln>
                <a:solidFill>
                  <a:srgbClr val="1A1A1A"/>
                </a:solidFill>
                <a:latin typeface="Segoe UI Semibold"/>
                <a:ea typeface="+mn-ea"/>
                <a:cs typeface="Segoe UI" pitchFamily="34" charset="0"/>
              </a:rPr>
              <a:t>Why Power Platform?</a:t>
            </a:r>
          </a:p>
        </p:txBody>
      </p:sp>
    </p:spTree>
    <p:extLst>
      <p:ext uri="{BB962C8B-B14F-4D97-AF65-F5344CB8AC3E}">
        <p14:creationId xmlns:p14="http://schemas.microsoft.com/office/powerpoint/2010/main" val="174954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Platform Components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4232797" y="3429001"/>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8E2C2B1-815D-4302-B088-CA5D5F356B5A}"/>
              </a:ext>
            </a:extLst>
          </p:cNvPr>
          <p:cNvGrpSpPr/>
          <p:nvPr/>
        </p:nvGrpSpPr>
        <p:grpSpPr>
          <a:xfrm>
            <a:off x="1752250" y="3429000"/>
            <a:ext cx="1051262" cy="1496906"/>
            <a:chOff x="3652520" y="2333616"/>
            <a:chExt cx="1051560" cy="1497330"/>
          </a:xfrm>
          <a:effectLst/>
        </p:grpSpPr>
        <p:sp>
          <p:nvSpPr>
            <p:cNvPr id="15" name="Oval 14">
              <a:extLst>
                <a:ext uri="{FF2B5EF4-FFF2-40B4-BE49-F238E27FC236}">
                  <a16:creationId xmlns:a16="http://schemas.microsoft.com/office/drawing/2014/main" id="{96F24B9C-3C49-436D-9FC4-4550E2BB5A86}"/>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6" name="Group 12">
              <a:extLst>
                <a:ext uri="{FF2B5EF4-FFF2-40B4-BE49-F238E27FC236}">
                  <a16:creationId xmlns:a16="http://schemas.microsoft.com/office/drawing/2014/main" id="{9683E52C-6D3A-4E89-BF2C-92E6FA95D119}"/>
                </a:ext>
              </a:extLst>
            </p:cNvPr>
            <p:cNvGrpSpPr>
              <a:grpSpLocks noChangeAspect="1"/>
            </p:cNvGrpSpPr>
            <p:nvPr/>
          </p:nvGrpSpPr>
          <p:grpSpPr bwMode="auto">
            <a:xfrm>
              <a:off x="3936139" y="2675429"/>
              <a:ext cx="484321" cy="367935"/>
              <a:chOff x="4543" y="2176"/>
              <a:chExt cx="258" cy="196"/>
            </a:xfrm>
            <a:solidFill>
              <a:schemeClr val="bg1"/>
            </a:solidFill>
          </p:grpSpPr>
          <p:sp>
            <p:nvSpPr>
              <p:cNvPr id="18" name="Freeform 13">
                <a:extLst>
                  <a:ext uri="{FF2B5EF4-FFF2-40B4-BE49-F238E27FC236}">
                    <a16:creationId xmlns:a16="http://schemas.microsoft.com/office/drawing/2014/main" id="{B5B79BDE-90E1-4B25-AD49-FF3F742642EE}"/>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4">
                <a:extLst>
                  <a:ext uri="{FF2B5EF4-FFF2-40B4-BE49-F238E27FC236}">
                    <a16:creationId xmlns:a16="http://schemas.microsoft.com/office/drawing/2014/main" id="{8BD94781-E94D-4208-8B72-BCFF7C4221C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5">
                <a:extLst>
                  <a:ext uri="{FF2B5EF4-FFF2-40B4-BE49-F238E27FC236}">
                    <a16:creationId xmlns:a16="http://schemas.microsoft.com/office/drawing/2014/main" id="{FB35226F-1DD6-4826-A312-E28CF8B9E9B6}"/>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6">
                <a:extLst>
                  <a:ext uri="{FF2B5EF4-FFF2-40B4-BE49-F238E27FC236}">
                    <a16:creationId xmlns:a16="http://schemas.microsoft.com/office/drawing/2014/main" id="{4712036F-9150-444C-B7A3-062B97539CE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2" name="Freeform 17">
                <a:extLst>
                  <a:ext uri="{FF2B5EF4-FFF2-40B4-BE49-F238E27FC236}">
                    <a16:creationId xmlns:a16="http://schemas.microsoft.com/office/drawing/2014/main" id="{27C1AA8A-DB96-4DC5-B6F3-54AFBF203BD8}"/>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7" name="Rectangle 16">
              <a:extLst>
                <a:ext uri="{FF2B5EF4-FFF2-40B4-BE49-F238E27FC236}">
                  <a16:creationId xmlns:a16="http://schemas.microsoft.com/office/drawing/2014/main" id="{BCE74128-9046-4FB5-BF70-0C5D433A83B3}"/>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
        <p:nvSpPr>
          <p:cNvPr id="23" name="Rectangle 22">
            <a:extLst>
              <a:ext uri="{FF2B5EF4-FFF2-40B4-BE49-F238E27FC236}">
                <a16:creationId xmlns:a16="http://schemas.microsoft.com/office/drawing/2014/main" id="{2C958E34-0A00-469B-937B-780692FAF040}"/>
              </a:ext>
            </a:extLst>
          </p:cNvPr>
          <p:cNvSpPr/>
          <p:nvPr/>
        </p:nvSpPr>
        <p:spPr bwMode="auto">
          <a:xfrm>
            <a:off x="4482409" y="4729113"/>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grpSp>
        <p:nvGrpSpPr>
          <p:cNvPr id="24" name="Group 23">
            <a:extLst>
              <a:ext uri="{FF2B5EF4-FFF2-40B4-BE49-F238E27FC236}">
                <a16:creationId xmlns:a16="http://schemas.microsoft.com/office/drawing/2014/main" id="{019ACB4F-E2FB-4470-9417-55025C76B10B}"/>
              </a:ext>
            </a:extLst>
          </p:cNvPr>
          <p:cNvGrpSpPr/>
          <p:nvPr/>
        </p:nvGrpSpPr>
        <p:grpSpPr>
          <a:xfrm>
            <a:off x="6458810" y="3417165"/>
            <a:ext cx="1555241" cy="2351956"/>
            <a:chOff x="7233314" y="2333616"/>
            <a:chExt cx="1555682" cy="2352623"/>
          </a:xfrm>
          <a:effectLst/>
        </p:grpSpPr>
        <p:grpSp>
          <p:nvGrpSpPr>
            <p:cNvPr id="25" name="Group 24">
              <a:extLst>
                <a:ext uri="{FF2B5EF4-FFF2-40B4-BE49-F238E27FC236}">
                  <a16:creationId xmlns:a16="http://schemas.microsoft.com/office/drawing/2014/main" id="{183D4278-4DF9-4F28-A693-9A72AC53A12B}"/>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7" name="Oval 26">
                <a:extLst>
                  <a:ext uri="{FF2B5EF4-FFF2-40B4-BE49-F238E27FC236}">
                    <a16:creationId xmlns:a16="http://schemas.microsoft.com/office/drawing/2014/main" id="{EBE2914E-D43F-42AC-8522-35318A5E392A}"/>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4B3A63C7-3A4C-4C34-9732-EB2FABC509BC}"/>
                  </a:ext>
                </a:extLst>
              </p:cNvPr>
              <p:cNvGrpSpPr/>
              <p:nvPr/>
            </p:nvGrpSpPr>
            <p:grpSpPr>
              <a:xfrm>
                <a:off x="4902990" y="4689695"/>
                <a:ext cx="350968" cy="266644"/>
                <a:chOff x="-1146792" y="678443"/>
                <a:chExt cx="1017587" cy="773113"/>
              </a:xfrm>
              <a:solidFill>
                <a:srgbClr val="D2D2D2"/>
              </a:solidFill>
            </p:grpSpPr>
            <p:sp>
              <p:nvSpPr>
                <p:cNvPr id="29" name="Freeform 5">
                  <a:extLst>
                    <a:ext uri="{FF2B5EF4-FFF2-40B4-BE49-F238E27FC236}">
                      <a16:creationId xmlns:a16="http://schemas.microsoft.com/office/drawing/2014/main" id="{BA261964-29BF-4AC0-9586-8EF793398776}"/>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8B351F6-E3F0-480A-813D-78558D5BDAF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412A2B9C-F1AC-4B13-9C65-B96EF54CEEC9}"/>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grpSp>
        <p:nvGrpSpPr>
          <p:cNvPr id="31" name="Group 30">
            <a:extLst>
              <a:ext uri="{FF2B5EF4-FFF2-40B4-BE49-F238E27FC236}">
                <a16:creationId xmlns:a16="http://schemas.microsoft.com/office/drawing/2014/main" id="{2B7E90E8-572C-4B24-B8CC-C22500B5CA93}"/>
              </a:ext>
            </a:extLst>
          </p:cNvPr>
          <p:cNvGrpSpPr/>
          <p:nvPr/>
        </p:nvGrpSpPr>
        <p:grpSpPr>
          <a:xfrm>
            <a:off x="8938116" y="3429000"/>
            <a:ext cx="1555241" cy="2351956"/>
            <a:chOff x="7233314" y="2333616"/>
            <a:chExt cx="1555682" cy="2352623"/>
          </a:xfrm>
          <a:effectLst/>
        </p:grpSpPr>
        <p:sp>
          <p:nvSpPr>
            <p:cNvPr id="32" name="Oval 31">
              <a:extLst>
                <a:ext uri="{FF2B5EF4-FFF2-40B4-BE49-F238E27FC236}">
                  <a16:creationId xmlns:a16="http://schemas.microsoft.com/office/drawing/2014/main" id="{C20454AF-7E45-41CD-B3BC-0D26380FA27D}"/>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BFD0D573-DFFE-4252-9DDD-5DA58BB03D54}"/>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34" name="Picture 33" descr="A picture containing drawing&#10;&#10;Description automatically generated">
            <a:extLst>
              <a:ext uri="{FF2B5EF4-FFF2-40B4-BE49-F238E27FC236}">
                <a16:creationId xmlns:a16="http://schemas.microsoft.com/office/drawing/2014/main" id="{BA2CA75D-BDC5-4C93-9EE5-1A40331CE1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0946" y="3693942"/>
            <a:ext cx="553237" cy="553237"/>
          </a:xfrm>
          <a:prstGeom prst="rect">
            <a:avLst/>
          </a:prstGeom>
        </p:spPr>
      </p:pic>
    </p:spTree>
    <p:extLst>
      <p:ext uri="{BB962C8B-B14F-4D97-AF65-F5344CB8AC3E}">
        <p14:creationId xmlns:p14="http://schemas.microsoft.com/office/powerpoint/2010/main" val="214529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sp>
        <p:nvSpPr>
          <p:cNvPr id="100" name="Isosceles Triangle 99" descr="Arrow point">
            <a:extLst>
              <a:ext uri="{FF2B5EF4-FFF2-40B4-BE49-F238E27FC236}">
                <a16:creationId xmlns:a16="http://schemas.microsoft.com/office/drawing/2014/main" id="{657F531C-F0DD-4EC6-A989-35D2D83CAC79}"/>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Isosceles Triangle 101" descr="arrow point">
            <a:extLst>
              <a:ext uri="{FF2B5EF4-FFF2-40B4-BE49-F238E27FC236}">
                <a16:creationId xmlns:a16="http://schemas.microsoft.com/office/drawing/2014/main" id="{9C3DD656-14D7-4D29-A4E3-CECF25EEEAEE}"/>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Isosceles Triangle 102" descr="arrow point">
            <a:extLst>
              <a:ext uri="{FF2B5EF4-FFF2-40B4-BE49-F238E27FC236}">
                <a16:creationId xmlns:a16="http://schemas.microsoft.com/office/drawing/2014/main" id="{7E62CE6D-4B4A-431E-87A1-E062CD603564}"/>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grpSp>
        <p:nvGrpSpPr>
          <p:cNvPr id="44" name="DATA" descr="Data circle">
            <a:extLst>
              <a:ext uri="{FF2B5EF4-FFF2-40B4-BE49-F238E27FC236}">
                <a16:creationId xmlns:a16="http://schemas.microsoft.com/office/drawing/2014/main" id="{1BF64D6A-62C2-4C70-B9E7-2B6C8A6E4902}"/>
              </a:ext>
            </a:extLst>
          </p:cNvPr>
          <p:cNvGrpSpPr/>
          <p:nvPr/>
        </p:nvGrpSpPr>
        <p:grpSpPr>
          <a:xfrm>
            <a:off x="5711193" y="3246825"/>
            <a:ext cx="734922" cy="734922"/>
            <a:chOff x="5745459" y="3239555"/>
            <a:chExt cx="734922" cy="734922"/>
          </a:xfrm>
          <a:scene3d>
            <a:camera prst="perspectiveFront"/>
            <a:lightRig rig="threePt" dir="t"/>
          </a:scene3d>
        </p:grpSpPr>
        <p:sp>
          <p:nvSpPr>
            <p:cNvPr id="45" name="circle1">
              <a:extLst>
                <a:ext uri="{FF2B5EF4-FFF2-40B4-BE49-F238E27FC236}">
                  <a16:creationId xmlns:a16="http://schemas.microsoft.com/office/drawing/2014/main" id="{69B9DE20-CDE2-42A4-8875-72566BE6A85C}"/>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6" name="circle1">
              <a:extLst>
                <a:ext uri="{FF2B5EF4-FFF2-40B4-BE49-F238E27FC236}">
                  <a16:creationId xmlns:a16="http://schemas.microsoft.com/office/drawing/2014/main" id="{15977EB0-BCCD-48A9-A0C3-91BA07AD9FE3}"/>
                </a:ext>
              </a:extLst>
            </p:cNvPr>
            <p:cNvSpPr/>
            <p:nvPr/>
          </p:nvSpPr>
          <p:spPr bwMode="auto">
            <a:xfrm flipH="1">
              <a:off x="5767712" y="3261807"/>
              <a:ext cx="690417" cy="690418"/>
            </a:xfrm>
            <a:prstGeom prst="ellipse">
              <a:avLst/>
            </a:prstGeom>
            <a:solidFill>
              <a:srgbClr val="3C3C41"/>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7" name="Freeform: Shape 46">
              <a:extLst>
                <a:ext uri="{FF2B5EF4-FFF2-40B4-BE49-F238E27FC236}">
                  <a16:creationId xmlns:a16="http://schemas.microsoft.com/office/drawing/2014/main" id="{2A154945-2B14-493C-B00F-B2AD8DE40C7E}"/>
                </a:ext>
              </a:extLst>
            </p:cNvPr>
            <p:cNvSpPr/>
            <p:nvPr/>
          </p:nvSpPr>
          <p:spPr bwMode="auto">
            <a:xfrm>
              <a:off x="5789743" y="3277146"/>
              <a:ext cx="654016" cy="659759"/>
            </a:xfrm>
            <a:custGeom>
              <a:avLst/>
              <a:gdLst/>
              <a:ahLst/>
              <a:cxnLst/>
              <a:rect l="l" t="t" r="r" b="b"/>
              <a:pathLst>
                <a:path w="2121009" h="2139631">
                  <a:moveTo>
                    <a:pt x="1451967" y="1982391"/>
                  </a:moveTo>
                  <a:cubicBezTo>
                    <a:pt x="1476772" y="1982391"/>
                    <a:pt x="1495376" y="1991457"/>
                    <a:pt x="1507778" y="2009589"/>
                  </a:cubicBezTo>
                  <a:lnTo>
                    <a:pt x="1515028" y="2027255"/>
                  </a:lnTo>
                  <a:lnTo>
                    <a:pt x="1473690" y="2047168"/>
                  </a:lnTo>
                  <a:lnTo>
                    <a:pt x="1471315" y="2036862"/>
                  </a:lnTo>
                  <a:cubicBezTo>
                    <a:pt x="1466553" y="2024459"/>
                    <a:pt x="1459409" y="2018258"/>
                    <a:pt x="1449884" y="2018258"/>
                  </a:cubicBezTo>
                  <a:cubicBezTo>
                    <a:pt x="1434629" y="2018258"/>
                    <a:pt x="1425095" y="2032630"/>
                    <a:pt x="1421281" y="2061372"/>
                  </a:cubicBezTo>
                  <a:lnTo>
                    <a:pt x="1420892" y="2068207"/>
                  </a:lnTo>
                  <a:lnTo>
                    <a:pt x="1372679" y="2085854"/>
                  </a:lnTo>
                  <a:lnTo>
                    <a:pt x="1376753" y="2047187"/>
                  </a:lnTo>
                  <a:cubicBezTo>
                    <a:pt x="1380189" y="2033086"/>
                    <a:pt x="1385342" y="2021185"/>
                    <a:pt x="1392213" y="2011487"/>
                  </a:cubicBezTo>
                  <a:cubicBezTo>
                    <a:pt x="1405955" y="1992089"/>
                    <a:pt x="1425873" y="1982391"/>
                    <a:pt x="1451967" y="1982391"/>
                  </a:cubicBezTo>
                  <a:close/>
                  <a:moveTo>
                    <a:pt x="1109067" y="1982391"/>
                  </a:moveTo>
                  <a:cubicBezTo>
                    <a:pt x="1158677" y="1982391"/>
                    <a:pt x="1183482" y="2018655"/>
                    <a:pt x="1183482" y="2091184"/>
                  </a:cubicBezTo>
                  <a:lnTo>
                    <a:pt x="1179456" y="2129112"/>
                  </a:lnTo>
                  <a:lnTo>
                    <a:pt x="1147259" y="2134026"/>
                  </a:lnTo>
                  <a:lnTo>
                    <a:pt x="1131479" y="2134822"/>
                  </a:lnTo>
                  <a:lnTo>
                    <a:pt x="1133736" y="2125228"/>
                  </a:lnTo>
                  <a:cubicBezTo>
                    <a:pt x="1134951" y="2115927"/>
                    <a:pt x="1135559" y="2105075"/>
                    <a:pt x="1135559" y="2092672"/>
                  </a:cubicBezTo>
                  <a:cubicBezTo>
                    <a:pt x="1135559" y="2043063"/>
                    <a:pt x="1126034" y="2018258"/>
                    <a:pt x="1106984" y="2018258"/>
                  </a:cubicBezTo>
                  <a:cubicBezTo>
                    <a:pt x="1086644" y="2018258"/>
                    <a:pt x="1076474" y="2043807"/>
                    <a:pt x="1076474" y="2094905"/>
                  </a:cubicBezTo>
                  <a:cubicBezTo>
                    <a:pt x="1076474" y="2106935"/>
                    <a:pt x="1077097" y="2117462"/>
                    <a:pt x="1078344" y="2126485"/>
                  </a:cubicBezTo>
                  <a:lnTo>
                    <a:pt x="1081050" y="2137369"/>
                  </a:lnTo>
                  <a:lnTo>
                    <a:pt x="1036248" y="2139631"/>
                  </a:lnTo>
                  <a:lnTo>
                    <a:pt x="1033113" y="2139473"/>
                  </a:lnTo>
                  <a:lnTo>
                    <a:pt x="1028700" y="2096095"/>
                  </a:lnTo>
                  <a:cubicBezTo>
                    <a:pt x="1028700" y="2059087"/>
                    <a:pt x="1035571" y="2030884"/>
                    <a:pt x="1049313" y="2011487"/>
                  </a:cubicBezTo>
                  <a:cubicBezTo>
                    <a:pt x="1063055" y="1992089"/>
                    <a:pt x="1082973" y="1982391"/>
                    <a:pt x="1109067" y="1982391"/>
                  </a:cubicBezTo>
                  <a:close/>
                  <a:moveTo>
                    <a:pt x="766167" y="1982391"/>
                  </a:moveTo>
                  <a:cubicBezTo>
                    <a:pt x="815777" y="1982391"/>
                    <a:pt x="840582" y="2018655"/>
                    <a:pt x="840582" y="2091184"/>
                  </a:cubicBezTo>
                  <a:lnTo>
                    <a:pt x="837456" y="2120629"/>
                  </a:lnTo>
                  <a:lnTo>
                    <a:pt x="817433" y="2117573"/>
                  </a:lnTo>
                  <a:lnTo>
                    <a:pt x="791636" y="2110940"/>
                  </a:lnTo>
                  <a:lnTo>
                    <a:pt x="792659" y="2092672"/>
                  </a:lnTo>
                  <a:cubicBezTo>
                    <a:pt x="792659" y="2043063"/>
                    <a:pt x="783134" y="2018258"/>
                    <a:pt x="764084" y="2018258"/>
                  </a:cubicBezTo>
                  <a:cubicBezTo>
                    <a:pt x="743744" y="2018258"/>
                    <a:pt x="733574" y="2043807"/>
                    <a:pt x="733574" y="2094905"/>
                  </a:cubicBezTo>
                  <a:lnTo>
                    <a:pt x="733641" y="2096027"/>
                  </a:lnTo>
                  <a:lnTo>
                    <a:pt x="713381" y="2090818"/>
                  </a:lnTo>
                  <a:lnTo>
                    <a:pt x="687360" y="2081294"/>
                  </a:lnTo>
                  <a:lnTo>
                    <a:pt x="690953" y="2047187"/>
                  </a:lnTo>
                  <a:cubicBezTo>
                    <a:pt x="694389" y="2033086"/>
                    <a:pt x="699542" y="2021185"/>
                    <a:pt x="706413" y="2011487"/>
                  </a:cubicBezTo>
                  <a:cubicBezTo>
                    <a:pt x="720155" y="1992089"/>
                    <a:pt x="740073" y="1982391"/>
                    <a:pt x="766167" y="1982391"/>
                  </a:cubicBezTo>
                  <a:close/>
                  <a:moveTo>
                    <a:pt x="1285280" y="1981200"/>
                  </a:moveTo>
                  <a:lnTo>
                    <a:pt x="1313706" y="1981200"/>
                  </a:lnTo>
                  <a:lnTo>
                    <a:pt x="1313706" y="2102494"/>
                  </a:lnTo>
                  <a:lnTo>
                    <a:pt x="1266825" y="2114548"/>
                  </a:lnTo>
                  <a:lnTo>
                    <a:pt x="1266825" y="2034183"/>
                  </a:lnTo>
                  <a:cubicBezTo>
                    <a:pt x="1264246" y="2036465"/>
                    <a:pt x="1261195" y="2038623"/>
                    <a:pt x="1257672" y="2040657"/>
                  </a:cubicBezTo>
                  <a:cubicBezTo>
                    <a:pt x="1254150" y="2042691"/>
                    <a:pt x="1250405" y="2044526"/>
                    <a:pt x="1246436" y="2046164"/>
                  </a:cubicBezTo>
                  <a:cubicBezTo>
                    <a:pt x="1242467" y="2047801"/>
                    <a:pt x="1238350" y="2049190"/>
                    <a:pt x="1234083" y="2050331"/>
                  </a:cubicBezTo>
                  <a:cubicBezTo>
                    <a:pt x="1229817" y="2051472"/>
                    <a:pt x="1225600" y="2052290"/>
                    <a:pt x="1221433" y="2052786"/>
                  </a:cubicBezTo>
                  <a:lnTo>
                    <a:pt x="1221433" y="2013198"/>
                  </a:lnTo>
                  <a:cubicBezTo>
                    <a:pt x="1233637" y="2009626"/>
                    <a:pt x="1245146" y="2005062"/>
                    <a:pt x="1255961" y="1999506"/>
                  </a:cubicBezTo>
                  <a:cubicBezTo>
                    <a:pt x="1266776" y="1993950"/>
                    <a:pt x="1276549" y="1987848"/>
                    <a:pt x="1285280" y="1981200"/>
                  </a:cubicBezTo>
                  <a:close/>
                  <a:moveTo>
                    <a:pt x="942380" y="1981200"/>
                  </a:moveTo>
                  <a:lnTo>
                    <a:pt x="970806" y="1981200"/>
                  </a:lnTo>
                  <a:lnTo>
                    <a:pt x="970806" y="2136327"/>
                  </a:lnTo>
                  <a:lnTo>
                    <a:pt x="925237" y="2134026"/>
                  </a:lnTo>
                  <a:lnTo>
                    <a:pt x="923925" y="2133825"/>
                  </a:lnTo>
                  <a:lnTo>
                    <a:pt x="923925" y="2034183"/>
                  </a:lnTo>
                  <a:cubicBezTo>
                    <a:pt x="921346" y="2036465"/>
                    <a:pt x="918295" y="2038623"/>
                    <a:pt x="914772" y="2040657"/>
                  </a:cubicBezTo>
                  <a:cubicBezTo>
                    <a:pt x="911250" y="2042691"/>
                    <a:pt x="907505" y="2044526"/>
                    <a:pt x="903536" y="2046164"/>
                  </a:cubicBezTo>
                  <a:cubicBezTo>
                    <a:pt x="899567" y="2047801"/>
                    <a:pt x="895450" y="2049190"/>
                    <a:pt x="891183" y="2050331"/>
                  </a:cubicBezTo>
                  <a:cubicBezTo>
                    <a:pt x="886917" y="2051472"/>
                    <a:pt x="882700" y="2052290"/>
                    <a:pt x="878533" y="2052786"/>
                  </a:cubicBezTo>
                  <a:lnTo>
                    <a:pt x="878533" y="2013198"/>
                  </a:lnTo>
                  <a:cubicBezTo>
                    <a:pt x="890737" y="2009626"/>
                    <a:pt x="902246" y="2005062"/>
                    <a:pt x="913061" y="1999506"/>
                  </a:cubicBezTo>
                  <a:cubicBezTo>
                    <a:pt x="923876" y="1993950"/>
                    <a:pt x="933649" y="1987848"/>
                    <a:pt x="942380" y="1981200"/>
                  </a:cubicBezTo>
                  <a:close/>
                  <a:moveTo>
                    <a:pt x="599480" y="1981200"/>
                  </a:moveTo>
                  <a:lnTo>
                    <a:pt x="627906" y="1981200"/>
                  </a:lnTo>
                  <a:lnTo>
                    <a:pt x="627906" y="2059534"/>
                  </a:lnTo>
                  <a:lnTo>
                    <a:pt x="613628" y="2054308"/>
                  </a:lnTo>
                  <a:lnTo>
                    <a:pt x="581025" y="2038602"/>
                  </a:lnTo>
                  <a:lnTo>
                    <a:pt x="581025" y="2034183"/>
                  </a:lnTo>
                  <a:lnTo>
                    <a:pt x="577309" y="2036812"/>
                  </a:lnTo>
                  <a:lnTo>
                    <a:pt x="535633" y="2016736"/>
                  </a:lnTo>
                  <a:lnTo>
                    <a:pt x="535633" y="2013198"/>
                  </a:lnTo>
                  <a:cubicBezTo>
                    <a:pt x="547837" y="2009626"/>
                    <a:pt x="559346" y="2005062"/>
                    <a:pt x="570161" y="1999506"/>
                  </a:cubicBezTo>
                  <a:cubicBezTo>
                    <a:pt x="580976" y="1993950"/>
                    <a:pt x="590749" y="1987848"/>
                    <a:pt x="599480" y="1981200"/>
                  </a:cubicBezTo>
                  <a:close/>
                  <a:moveTo>
                    <a:pt x="1449884" y="1684883"/>
                  </a:moveTo>
                  <a:cubicBezTo>
                    <a:pt x="1429544" y="1684883"/>
                    <a:pt x="1419374" y="1710432"/>
                    <a:pt x="1419374" y="1761530"/>
                  </a:cubicBezTo>
                  <a:cubicBezTo>
                    <a:pt x="1419374" y="1809651"/>
                    <a:pt x="1429346" y="1833711"/>
                    <a:pt x="1449289" y="1833711"/>
                  </a:cubicBezTo>
                  <a:cubicBezTo>
                    <a:pt x="1468736" y="1833711"/>
                    <a:pt x="1478459" y="1808907"/>
                    <a:pt x="1478459" y="1759297"/>
                  </a:cubicBezTo>
                  <a:cubicBezTo>
                    <a:pt x="1478459" y="1709688"/>
                    <a:pt x="1468934" y="1684883"/>
                    <a:pt x="1449884" y="1684883"/>
                  </a:cubicBezTo>
                  <a:close/>
                  <a:moveTo>
                    <a:pt x="1106984" y="1684883"/>
                  </a:moveTo>
                  <a:cubicBezTo>
                    <a:pt x="1086644" y="1684883"/>
                    <a:pt x="1076474" y="1710432"/>
                    <a:pt x="1076474" y="1761530"/>
                  </a:cubicBezTo>
                  <a:cubicBezTo>
                    <a:pt x="1076474" y="1809651"/>
                    <a:pt x="1086446" y="1833711"/>
                    <a:pt x="1106389" y="1833711"/>
                  </a:cubicBezTo>
                  <a:cubicBezTo>
                    <a:pt x="1125836" y="1833711"/>
                    <a:pt x="1135559" y="1808907"/>
                    <a:pt x="1135559" y="1759297"/>
                  </a:cubicBezTo>
                  <a:cubicBezTo>
                    <a:pt x="1135559" y="1709688"/>
                    <a:pt x="1126034" y="1684883"/>
                    <a:pt x="1106984" y="1684883"/>
                  </a:cubicBezTo>
                  <a:close/>
                  <a:moveTo>
                    <a:pt x="764084" y="1684883"/>
                  </a:moveTo>
                  <a:cubicBezTo>
                    <a:pt x="743744" y="1684883"/>
                    <a:pt x="733574" y="1710432"/>
                    <a:pt x="733574" y="1761530"/>
                  </a:cubicBezTo>
                  <a:cubicBezTo>
                    <a:pt x="733574" y="1809651"/>
                    <a:pt x="743546" y="1833711"/>
                    <a:pt x="763489" y="1833711"/>
                  </a:cubicBezTo>
                  <a:cubicBezTo>
                    <a:pt x="782936" y="1833711"/>
                    <a:pt x="792659" y="1808907"/>
                    <a:pt x="792659" y="1759297"/>
                  </a:cubicBezTo>
                  <a:cubicBezTo>
                    <a:pt x="792659" y="1709688"/>
                    <a:pt x="783134" y="1684883"/>
                    <a:pt x="764084" y="1684883"/>
                  </a:cubicBezTo>
                  <a:close/>
                  <a:moveTo>
                    <a:pt x="421184" y="1684883"/>
                  </a:moveTo>
                  <a:cubicBezTo>
                    <a:pt x="400844" y="1684883"/>
                    <a:pt x="390674" y="1710432"/>
                    <a:pt x="390674" y="1761530"/>
                  </a:cubicBezTo>
                  <a:cubicBezTo>
                    <a:pt x="390674" y="1809651"/>
                    <a:pt x="400646" y="1833711"/>
                    <a:pt x="420589" y="1833711"/>
                  </a:cubicBezTo>
                  <a:cubicBezTo>
                    <a:pt x="440035" y="1833711"/>
                    <a:pt x="449759" y="1808907"/>
                    <a:pt x="449759" y="1759297"/>
                  </a:cubicBezTo>
                  <a:cubicBezTo>
                    <a:pt x="449759" y="1709688"/>
                    <a:pt x="440234" y="1684883"/>
                    <a:pt x="421184" y="1684883"/>
                  </a:cubicBezTo>
                  <a:close/>
                  <a:moveTo>
                    <a:pt x="1928851" y="1671251"/>
                  </a:moveTo>
                  <a:lnTo>
                    <a:pt x="1907233" y="1700161"/>
                  </a:lnTo>
                  <a:lnTo>
                    <a:pt x="1907233" y="1679823"/>
                  </a:lnTo>
                  <a:close/>
                  <a:moveTo>
                    <a:pt x="1794867" y="1649016"/>
                  </a:moveTo>
                  <a:cubicBezTo>
                    <a:pt x="1832075" y="1649016"/>
                    <a:pt x="1855329" y="1669415"/>
                    <a:pt x="1864631" y="1710212"/>
                  </a:cubicBezTo>
                  <a:lnTo>
                    <a:pt x="1868573" y="1750559"/>
                  </a:lnTo>
                  <a:lnTo>
                    <a:pt x="1815518" y="1808934"/>
                  </a:lnTo>
                  <a:lnTo>
                    <a:pt x="1819536" y="1791853"/>
                  </a:lnTo>
                  <a:cubicBezTo>
                    <a:pt x="1820751" y="1782552"/>
                    <a:pt x="1821359" y="1771700"/>
                    <a:pt x="1821359" y="1759297"/>
                  </a:cubicBezTo>
                  <a:cubicBezTo>
                    <a:pt x="1821359" y="1709688"/>
                    <a:pt x="1811834" y="1684883"/>
                    <a:pt x="1792784" y="1684883"/>
                  </a:cubicBezTo>
                  <a:cubicBezTo>
                    <a:pt x="1772444" y="1684883"/>
                    <a:pt x="1762274" y="1710432"/>
                    <a:pt x="1762274" y="1761530"/>
                  </a:cubicBezTo>
                  <a:cubicBezTo>
                    <a:pt x="1762274" y="1797621"/>
                    <a:pt x="1767883" y="1820177"/>
                    <a:pt x="1779101" y="1829200"/>
                  </a:cubicBezTo>
                  <a:lnTo>
                    <a:pt x="1791099" y="1833336"/>
                  </a:lnTo>
                  <a:lnTo>
                    <a:pt x="1758225" y="1863213"/>
                  </a:lnTo>
                  <a:lnTo>
                    <a:pt x="1757363" y="1863040"/>
                  </a:lnTo>
                  <a:cubicBezTo>
                    <a:pt x="1728788" y="1849664"/>
                    <a:pt x="1714500" y="1816224"/>
                    <a:pt x="1714500" y="1762720"/>
                  </a:cubicBezTo>
                  <a:cubicBezTo>
                    <a:pt x="1714500" y="1725712"/>
                    <a:pt x="1721371" y="1697509"/>
                    <a:pt x="1735113" y="1678112"/>
                  </a:cubicBezTo>
                  <a:cubicBezTo>
                    <a:pt x="1748855" y="1658714"/>
                    <a:pt x="1768773" y="1649016"/>
                    <a:pt x="1794867" y="1649016"/>
                  </a:cubicBezTo>
                  <a:close/>
                  <a:moveTo>
                    <a:pt x="1451967" y="1649016"/>
                  </a:moveTo>
                  <a:cubicBezTo>
                    <a:pt x="1501577" y="1649016"/>
                    <a:pt x="1526382" y="1685280"/>
                    <a:pt x="1526382" y="1757809"/>
                  </a:cubicBezTo>
                  <a:cubicBezTo>
                    <a:pt x="1526382" y="1793925"/>
                    <a:pt x="1519610" y="1821607"/>
                    <a:pt x="1506067" y="1840855"/>
                  </a:cubicBezTo>
                  <a:cubicBezTo>
                    <a:pt x="1492523" y="1860104"/>
                    <a:pt x="1473101" y="1869728"/>
                    <a:pt x="1447800" y="1869728"/>
                  </a:cubicBezTo>
                  <a:cubicBezTo>
                    <a:pt x="1397000" y="1869728"/>
                    <a:pt x="1371600" y="1834059"/>
                    <a:pt x="1371600" y="1762720"/>
                  </a:cubicBezTo>
                  <a:cubicBezTo>
                    <a:pt x="1371600" y="1725712"/>
                    <a:pt x="1378471" y="1697509"/>
                    <a:pt x="1392213" y="1678112"/>
                  </a:cubicBezTo>
                  <a:cubicBezTo>
                    <a:pt x="1405955" y="1658714"/>
                    <a:pt x="1425873" y="1649016"/>
                    <a:pt x="1451967" y="1649016"/>
                  </a:cubicBezTo>
                  <a:close/>
                  <a:moveTo>
                    <a:pt x="1109067" y="1649016"/>
                  </a:moveTo>
                  <a:cubicBezTo>
                    <a:pt x="1158677" y="1649016"/>
                    <a:pt x="1183482" y="1685280"/>
                    <a:pt x="1183482" y="1757809"/>
                  </a:cubicBezTo>
                  <a:cubicBezTo>
                    <a:pt x="1183482" y="1793925"/>
                    <a:pt x="1176710" y="1821607"/>
                    <a:pt x="1163167" y="1840855"/>
                  </a:cubicBezTo>
                  <a:cubicBezTo>
                    <a:pt x="1149623" y="1860104"/>
                    <a:pt x="1130201" y="1869728"/>
                    <a:pt x="1104900" y="1869728"/>
                  </a:cubicBezTo>
                  <a:cubicBezTo>
                    <a:pt x="1054100" y="1869728"/>
                    <a:pt x="1028700" y="1834059"/>
                    <a:pt x="1028700" y="1762720"/>
                  </a:cubicBezTo>
                  <a:cubicBezTo>
                    <a:pt x="1028700" y="1725712"/>
                    <a:pt x="1035571" y="1697509"/>
                    <a:pt x="1049313" y="1678112"/>
                  </a:cubicBezTo>
                  <a:cubicBezTo>
                    <a:pt x="1063055" y="1658714"/>
                    <a:pt x="1082973" y="1649016"/>
                    <a:pt x="1109067" y="1649016"/>
                  </a:cubicBezTo>
                  <a:close/>
                  <a:moveTo>
                    <a:pt x="766167" y="1649016"/>
                  </a:moveTo>
                  <a:cubicBezTo>
                    <a:pt x="815777" y="1649016"/>
                    <a:pt x="840582" y="1685280"/>
                    <a:pt x="840582" y="1757809"/>
                  </a:cubicBezTo>
                  <a:cubicBezTo>
                    <a:pt x="840582" y="1793925"/>
                    <a:pt x="833810" y="1821607"/>
                    <a:pt x="820267" y="1840855"/>
                  </a:cubicBezTo>
                  <a:cubicBezTo>
                    <a:pt x="806723" y="1860104"/>
                    <a:pt x="787301" y="1869728"/>
                    <a:pt x="762000" y="1869728"/>
                  </a:cubicBezTo>
                  <a:cubicBezTo>
                    <a:pt x="711200" y="1869728"/>
                    <a:pt x="685800" y="1834059"/>
                    <a:pt x="685800" y="1762720"/>
                  </a:cubicBezTo>
                  <a:cubicBezTo>
                    <a:pt x="685800" y="1725712"/>
                    <a:pt x="692671" y="1697509"/>
                    <a:pt x="706413" y="1678112"/>
                  </a:cubicBezTo>
                  <a:cubicBezTo>
                    <a:pt x="720155" y="1658714"/>
                    <a:pt x="740073" y="1649016"/>
                    <a:pt x="766167" y="1649016"/>
                  </a:cubicBezTo>
                  <a:close/>
                  <a:moveTo>
                    <a:pt x="423268" y="1649016"/>
                  </a:moveTo>
                  <a:cubicBezTo>
                    <a:pt x="472877" y="1649016"/>
                    <a:pt x="497682" y="1685280"/>
                    <a:pt x="497682" y="1757809"/>
                  </a:cubicBezTo>
                  <a:cubicBezTo>
                    <a:pt x="497682" y="1793925"/>
                    <a:pt x="490910" y="1821607"/>
                    <a:pt x="477367" y="1840855"/>
                  </a:cubicBezTo>
                  <a:cubicBezTo>
                    <a:pt x="463823" y="1860104"/>
                    <a:pt x="444401" y="1869728"/>
                    <a:pt x="419100" y="1869728"/>
                  </a:cubicBezTo>
                  <a:cubicBezTo>
                    <a:pt x="368300" y="1869728"/>
                    <a:pt x="342900" y="1834059"/>
                    <a:pt x="342900" y="1762720"/>
                  </a:cubicBezTo>
                  <a:cubicBezTo>
                    <a:pt x="342900" y="1725712"/>
                    <a:pt x="349771" y="1697509"/>
                    <a:pt x="363513" y="1678112"/>
                  </a:cubicBezTo>
                  <a:cubicBezTo>
                    <a:pt x="377255" y="1658714"/>
                    <a:pt x="397173" y="1649016"/>
                    <a:pt x="423268" y="1649016"/>
                  </a:cubicBezTo>
                  <a:close/>
                  <a:moveTo>
                    <a:pt x="1628180" y="1647825"/>
                  </a:moveTo>
                  <a:lnTo>
                    <a:pt x="1656606" y="1647825"/>
                  </a:lnTo>
                  <a:lnTo>
                    <a:pt x="1656606" y="1866007"/>
                  </a:lnTo>
                  <a:lnTo>
                    <a:pt x="1609725" y="1866007"/>
                  </a:lnTo>
                  <a:lnTo>
                    <a:pt x="1609725" y="1700808"/>
                  </a:lnTo>
                  <a:cubicBezTo>
                    <a:pt x="1607146" y="1703090"/>
                    <a:pt x="1604095" y="1705248"/>
                    <a:pt x="1600572" y="1707282"/>
                  </a:cubicBezTo>
                  <a:cubicBezTo>
                    <a:pt x="1597050" y="1709316"/>
                    <a:pt x="1593305" y="1711152"/>
                    <a:pt x="1589336" y="1712789"/>
                  </a:cubicBezTo>
                  <a:cubicBezTo>
                    <a:pt x="1585367" y="1714426"/>
                    <a:pt x="1581250" y="1715815"/>
                    <a:pt x="1576983" y="1716956"/>
                  </a:cubicBezTo>
                  <a:cubicBezTo>
                    <a:pt x="1572717" y="1718097"/>
                    <a:pt x="1568500" y="1718915"/>
                    <a:pt x="1564333" y="1719411"/>
                  </a:cubicBezTo>
                  <a:lnTo>
                    <a:pt x="1564333" y="1679823"/>
                  </a:lnTo>
                  <a:cubicBezTo>
                    <a:pt x="1576537" y="1676251"/>
                    <a:pt x="1588046" y="1671687"/>
                    <a:pt x="1598861" y="1666131"/>
                  </a:cubicBezTo>
                  <a:cubicBezTo>
                    <a:pt x="1609676" y="1660575"/>
                    <a:pt x="1619449" y="1654473"/>
                    <a:pt x="1628180" y="1647825"/>
                  </a:cubicBezTo>
                  <a:close/>
                  <a:moveTo>
                    <a:pt x="1285280" y="1647825"/>
                  </a:moveTo>
                  <a:lnTo>
                    <a:pt x="1313706" y="1647825"/>
                  </a:lnTo>
                  <a:lnTo>
                    <a:pt x="1313706" y="1866007"/>
                  </a:lnTo>
                  <a:lnTo>
                    <a:pt x="1266825" y="1866007"/>
                  </a:lnTo>
                  <a:lnTo>
                    <a:pt x="1266825" y="1700808"/>
                  </a:lnTo>
                  <a:cubicBezTo>
                    <a:pt x="1264246" y="1703090"/>
                    <a:pt x="1261195" y="1705248"/>
                    <a:pt x="1257672" y="1707282"/>
                  </a:cubicBezTo>
                  <a:cubicBezTo>
                    <a:pt x="1254150" y="1709316"/>
                    <a:pt x="1250405" y="1711152"/>
                    <a:pt x="1246436" y="1712789"/>
                  </a:cubicBezTo>
                  <a:cubicBezTo>
                    <a:pt x="1242467" y="1714426"/>
                    <a:pt x="1238350" y="1715815"/>
                    <a:pt x="1234083" y="1716956"/>
                  </a:cubicBezTo>
                  <a:cubicBezTo>
                    <a:pt x="1229817" y="1718097"/>
                    <a:pt x="1225600" y="1718915"/>
                    <a:pt x="1221433" y="1719411"/>
                  </a:cubicBezTo>
                  <a:lnTo>
                    <a:pt x="1221433" y="1679823"/>
                  </a:lnTo>
                  <a:cubicBezTo>
                    <a:pt x="1233637" y="1676251"/>
                    <a:pt x="1245146" y="1671687"/>
                    <a:pt x="1255961" y="1666131"/>
                  </a:cubicBezTo>
                  <a:cubicBezTo>
                    <a:pt x="1266776" y="1660575"/>
                    <a:pt x="1276549" y="1654473"/>
                    <a:pt x="1285280" y="1647825"/>
                  </a:cubicBezTo>
                  <a:close/>
                  <a:moveTo>
                    <a:pt x="942380" y="1647825"/>
                  </a:moveTo>
                  <a:lnTo>
                    <a:pt x="970806" y="1647825"/>
                  </a:lnTo>
                  <a:lnTo>
                    <a:pt x="970806" y="1866007"/>
                  </a:lnTo>
                  <a:lnTo>
                    <a:pt x="923925" y="1866007"/>
                  </a:lnTo>
                  <a:lnTo>
                    <a:pt x="923925" y="1700808"/>
                  </a:lnTo>
                  <a:cubicBezTo>
                    <a:pt x="921346" y="1703090"/>
                    <a:pt x="918295" y="1705248"/>
                    <a:pt x="914772" y="1707282"/>
                  </a:cubicBezTo>
                  <a:cubicBezTo>
                    <a:pt x="911250" y="1709316"/>
                    <a:pt x="907505" y="1711152"/>
                    <a:pt x="903536" y="1712789"/>
                  </a:cubicBezTo>
                  <a:cubicBezTo>
                    <a:pt x="899567" y="1714426"/>
                    <a:pt x="895450" y="1715815"/>
                    <a:pt x="891183" y="1716956"/>
                  </a:cubicBezTo>
                  <a:cubicBezTo>
                    <a:pt x="886917" y="1718097"/>
                    <a:pt x="882700" y="1718915"/>
                    <a:pt x="878533" y="1719411"/>
                  </a:cubicBezTo>
                  <a:lnTo>
                    <a:pt x="878533" y="1679823"/>
                  </a:lnTo>
                  <a:cubicBezTo>
                    <a:pt x="890737" y="1676251"/>
                    <a:pt x="902246" y="1671687"/>
                    <a:pt x="913061" y="1666131"/>
                  </a:cubicBezTo>
                  <a:cubicBezTo>
                    <a:pt x="923876" y="1660575"/>
                    <a:pt x="933649" y="1654473"/>
                    <a:pt x="942380" y="1647825"/>
                  </a:cubicBezTo>
                  <a:close/>
                  <a:moveTo>
                    <a:pt x="599480" y="1647825"/>
                  </a:moveTo>
                  <a:lnTo>
                    <a:pt x="627906" y="1647825"/>
                  </a:lnTo>
                  <a:lnTo>
                    <a:pt x="627906" y="1866007"/>
                  </a:lnTo>
                  <a:lnTo>
                    <a:pt x="581025" y="1866007"/>
                  </a:lnTo>
                  <a:lnTo>
                    <a:pt x="581025" y="1700808"/>
                  </a:lnTo>
                  <a:cubicBezTo>
                    <a:pt x="578446" y="1703090"/>
                    <a:pt x="575395" y="1705248"/>
                    <a:pt x="571872" y="1707282"/>
                  </a:cubicBezTo>
                  <a:cubicBezTo>
                    <a:pt x="568350" y="1709316"/>
                    <a:pt x="564605" y="1711152"/>
                    <a:pt x="560636" y="1712789"/>
                  </a:cubicBezTo>
                  <a:cubicBezTo>
                    <a:pt x="556667" y="1714426"/>
                    <a:pt x="552549" y="1715815"/>
                    <a:pt x="548283" y="1716956"/>
                  </a:cubicBezTo>
                  <a:cubicBezTo>
                    <a:pt x="544017" y="1718097"/>
                    <a:pt x="539800" y="1718915"/>
                    <a:pt x="535633" y="1719411"/>
                  </a:cubicBezTo>
                  <a:lnTo>
                    <a:pt x="535633" y="1679823"/>
                  </a:lnTo>
                  <a:cubicBezTo>
                    <a:pt x="547837" y="1676251"/>
                    <a:pt x="559346" y="1671687"/>
                    <a:pt x="570161" y="1666131"/>
                  </a:cubicBezTo>
                  <a:cubicBezTo>
                    <a:pt x="580976" y="1660575"/>
                    <a:pt x="590749" y="1654473"/>
                    <a:pt x="599480" y="1647825"/>
                  </a:cubicBezTo>
                  <a:close/>
                  <a:moveTo>
                    <a:pt x="256580" y="1647825"/>
                  </a:moveTo>
                  <a:lnTo>
                    <a:pt x="285006" y="1647825"/>
                  </a:lnTo>
                  <a:lnTo>
                    <a:pt x="285006" y="1836615"/>
                  </a:lnTo>
                  <a:lnTo>
                    <a:pt x="268512" y="1821624"/>
                  </a:lnTo>
                  <a:lnTo>
                    <a:pt x="238125" y="1788191"/>
                  </a:lnTo>
                  <a:lnTo>
                    <a:pt x="238125" y="1700808"/>
                  </a:lnTo>
                  <a:cubicBezTo>
                    <a:pt x="235546" y="1703090"/>
                    <a:pt x="232495" y="1705248"/>
                    <a:pt x="228972" y="1707282"/>
                  </a:cubicBezTo>
                  <a:cubicBezTo>
                    <a:pt x="225450" y="1709316"/>
                    <a:pt x="221705" y="1711152"/>
                    <a:pt x="217736" y="1712789"/>
                  </a:cubicBezTo>
                  <a:cubicBezTo>
                    <a:pt x="213767" y="1714426"/>
                    <a:pt x="209650" y="1715815"/>
                    <a:pt x="205383" y="1716956"/>
                  </a:cubicBezTo>
                  <a:cubicBezTo>
                    <a:pt x="201117" y="1718097"/>
                    <a:pt x="196900" y="1718915"/>
                    <a:pt x="192733" y="1719411"/>
                  </a:cubicBezTo>
                  <a:lnTo>
                    <a:pt x="192733" y="1679823"/>
                  </a:lnTo>
                  <a:cubicBezTo>
                    <a:pt x="204937" y="1676251"/>
                    <a:pt x="216446" y="1671687"/>
                    <a:pt x="227261" y="1666131"/>
                  </a:cubicBezTo>
                  <a:cubicBezTo>
                    <a:pt x="238076" y="1660575"/>
                    <a:pt x="247849" y="1654473"/>
                    <a:pt x="256580" y="1647825"/>
                  </a:cubicBezTo>
                  <a:close/>
                  <a:moveTo>
                    <a:pt x="1792784" y="1361033"/>
                  </a:moveTo>
                  <a:cubicBezTo>
                    <a:pt x="1772444" y="1361033"/>
                    <a:pt x="1762274" y="1386582"/>
                    <a:pt x="1762274" y="1437680"/>
                  </a:cubicBezTo>
                  <a:cubicBezTo>
                    <a:pt x="1762274" y="1485801"/>
                    <a:pt x="1772246" y="1509861"/>
                    <a:pt x="1792189" y="1509861"/>
                  </a:cubicBezTo>
                  <a:cubicBezTo>
                    <a:pt x="1811635" y="1509861"/>
                    <a:pt x="1821359" y="1485057"/>
                    <a:pt x="1821359" y="1435447"/>
                  </a:cubicBezTo>
                  <a:cubicBezTo>
                    <a:pt x="1821359" y="1385838"/>
                    <a:pt x="1811834" y="1361033"/>
                    <a:pt x="1792784" y="1361033"/>
                  </a:cubicBezTo>
                  <a:close/>
                  <a:moveTo>
                    <a:pt x="1449884" y="1361033"/>
                  </a:moveTo>
                  <a:cubicBezTo>
                    <a:pt x="1429544" y="1361033"/>
                    <a:pt x="1419374" y="1386582"/>
                    <a:pt x="1419374" y="1437680"/>
                  </a:cubicBezTo>
                  <a:cubicBezTo>
                    <a:pt x="1419374" y="1485801"/>
                    <a:pt x="1429346" y="1509861"/>
                    <a:pt x="1449289" y="1509861"/>
                  </a:cubicBezTo>
                  <a:cubicBezTo>
                    <a:pt x="1468736" y="1509861"/>
                    <a:pt x="1478459" y="1485057"/>
                    <a:pt x="1478459" y="1435447"/>
                  </a:cubicBezTo>
                  <a:cubicBezTo>
                    <a:pt x="1478459" y="1385838"/>
                    <a:pt x="1468934" y="1361033"/>
                    <a:pt x="1449884" y="1361033"/>
                  </a:cubicBezTo>
                  <a:close/>
                  <a:moveTo>
                    <a:pt x="1106984" y="1361033"/>
                  </a:moveTo>
                  <a:cubicBezTo>
                    <a:pt x="1086644" y="1361033"/>
                    <a:pt x="1076474" y="1386582"/>
                    <a:pt x="1076474" y="1437680"/>
                  </a:cubicBezTo>
                  <a:cubicBezTo>
                    <a:pt x="1076474" y="1485801"/>
                    <a:pt x="1086446" y="1509861"/>
                    <a:pt x="1106389" y="1509861"/>
                  </a:cubicBezTo>
                  <a:cubicBezTo>
                    <a:pt x="1125836" y="1509861"/>
                    <a:pt x="1135559" y="1485057"/>
                    <a:pt x="1135559" y="1435447"/>
                  </a:cubicBezTo>
                  <a:cubicBezTo>
                    <a:pt x="1135559" y="1385838"/>
                    <a:pt x="1126034" y="1361033"/>
                    <a:pt x="1106984" y="1361033"/>
                  </a:cubicBezTo>
                  <a:close/>
                  <a:moveTo>
                    <a:pt x="764084" y="1361033"/>
                  </a:moveTo>
                  <a:cubicBezTo>
                    <a:pt x="743744" y="1361033"/>
                    <a:pt x="733574" y="1386582"/>
                    <a:pt x="733574" y="1437680"/>
                  </a:cubicBezTo>
                  <a:cubicBezTo>
                    <a:pt x="733574" y="1485801"/>
                    <a:pt x="743546" y="1509861"/>
                    <a:pt x="763489" y="1509861"/>
                  </a:cubicBezTo>
                  <a:cubicBezTo>
                    <a:pt x="782936" y="1509861"/>
                    <a:pt x="792659" y="1485057"/>
                    <a:pt x="792659" y="1435447"/>
                  </a:cubicBezTo>
                  <a:cubicBezTo>
                    <a:pt x="792659" y="1385838"/>
                    <a:pt x="783134" y="1361033"/>
                    <a:pt x="764084" y="1361033"/>
                  </a:cubicBezTo>
                  <a:close/>
                  <a:moveTo>
                    <a:pt x="421184" y="1361033"/>
                  </a:moveTo>
                  <a:cubicBezTo>
                    <a:pt x="400844" y="1361033"/>
                    <a:pt x="390674" y="1386582"/>
                    <a:pt x="390674" y="1437680"/>
                  </a:cubicBezTo>
                  <a:cubicBezTo>
                    <a:pt x="390674" y="1485801"/>
                    <a:pt x="400646" y="1509861"/>
                    <a:pt x="420589" y="1509861"/>
                  </a:cubicBezTo>
                  <a:cubicBezTo>
                    <a:pt x="440035" y="1509861"/>
                    <a:pt x="449759" y="1485057"/>
                    <a:pt x="449759" y="1435447"/>
                  </a:cubicBezTo>
                  <a:cubicBezTo>
                    <a:pt x="449759" y="1385838"/>
                    <a:pt x="440234" y="1361033"/>
                    <a:pt x="421184" y="1361033"/>
                  </a:cubicBezTo>
                  <a:close/>
                  <a:moveTo>
                    <a:pt x="78284" y="1361033"/>
                  </a:moveTo>
                  <a:cubicBezTo>
                    <a:pt x="57944" y="1361033"/>
                    <a:pt x="47774" y="1386582"/>
                    <a:pt x="47774" y="1437680"/>
                  </a:cubicBezTo>
                  <a:cubicBezTo>
                    <a:pt x="47774" y="1485801"/>
                    <a:pt x="57746" y="1509861"/>
                    <a:pt x="77689" y="1509861"/>
                  </a:cubicBezTo>
                  <a:cubicBezTo>
                    <a:pt x="97135" y="1509861"/>
                    <a:pt x="106859" y="1485057"/>
                    <a:pt x="106859" y="1435447"/>
                  </a:cubicBezTo>
                  <a:cubicBezTo>
                    <a:pt x="106859" y="1385838"/>
                    <a:pt x="97334" y="1361033"/>
                    <a:pt x="78284" y="1361033"/>
                  </a:cubicBezTo>
                  <a:close/>
                  <a:moveTo>
                    <a:pt x="2079233" y="1353207"/>
                  </a:moveTo>
                  <a:lnTo>
                    <a:pt x="2073178" y="1376755"/>
                  </a:lnTo>
                  <a:lnTo>
                    <a:pt x="2060212" y="1412180"/>
                  </a:lnTo>
                  <a:lnTo>
                    <a:pt x="2062553" y="1389962"/>
                  </a:lnTo>
                  <a:cubicBezTo>
                    <a:pt x="2065989" y="1375860"/>
                    <a:pt x="2071142" y="1363960"/>
                    <a:pt x="2078013" y="1354262"/>
                  </a:cubicBezTo>
                  <a:close/>
                  <a:moveTo>
                    <a:pt x="1794867" y="1325166"/>
                  </a:moveTo>
                  <a:cubicBezTo>
                    <a:pt x="1844477" y="1325166"/>
                    <a:pt x="1869281" y="1361430"/>
                    <a:pt x="1869281" y="1433959"/>
                  </a:cubicBezTo>
                  <a:cubicBezTo>
                    <a:pt x="1869281" y="1470075"/>
                    <a:pt x="1862510" y="1497757"/>
                    <a:pt x="1848966" y="1517005"/>
                  </a:cubicBezTo>
                  <a:cubicBezTo>
                    <a:pt x="1835423" y="1536254"/>
                    <a:pt x="1816001" y="1545878"/>
                    <a:pt x="1790700" y="1545878"/>
                  </a:cubicBezTo>
                  <a:cubicBezTo>
                    <a:pt x="1739900" y="1545878"/>
                    <a:pt x="1714500" y="1510209"/>
                    <a:pt x="1714500" y="1438870"/>
                  </a:cubicBezTo>
                  <a:cubicBezTo>
                    <a:pt x="1714500" y="1401862"/>
                    <a:pt x="1721371" y="1373659"/>
                    <a:pt x="1735113" y="1354262"/>
                  </a:cubicBezTo>
                  <a:cubicBezTo>
                    <a:pt x="1748855" y="1334864"/>
                    <a:pt x="1768773" y="1325166"/>
                    <a:pt x="1794867" y="1325166"/>
                  </a:cubicBezTo>
                  <a:close/>
                  <a:moveTo>
                    <a:pt x="1451967" y="1325166"/>
                  </a:moveTo>
                  <a:cubicBezTo>
                    <a:pt x="1501577" y="1325166"/>
                    <a:pt x="1526382" y="1361430"/>
                    <a:pt x="1526382" y="1433959"/>
                  </a:cubicBezTo>
                  <a:cubicBezTo>
                    <a:pt x="1526382" y="1470075"/>
                    <a:pt x="1519610" y="1497757"/>
                    <a:pt x="1506067" y="1517005"/>
                  </a:cubicBezTo>
                  <a:cubicBezTo>
                    <a:pt x="1492523" y="1536254"/>
                    <a:pt x="1473101" y="1545878"/>
                    <a:pt x="1447800" y="1545878"/>
                  </a:cubicBezTo>
                  <a:cubicBezTo>
                    <a:pt x="1397000" y="1545878"/>
                    <a:pt x="1371600" y="1510209"/>
                    <a:pt x="1371600" y="1438870"/>
                  </a:cubicBezTo>
                  <a:cubicBezTo>
                    <a:pt x="1371600" y="1401862"/>
                    <a:pt x="1378471" y="1373659"/>
                    <a:pt x="1392213" y="1354262"/>
                  </a:cubicBezTo>
                  <a:cubicBezTo>
                    <a:pt x="1405955" y="1334864"/>
                    <a:pt x="1425873" y="1325166"/>
                    <a:pt x="1451967" y="1325166"/>
                  </a:cubicBezTo>
                  <a:close/>
                  <a:moveTo>
                    <a:pt x="1109067" y="1325166"/>
                  </a:moveTo>
                  <a:cubicBezTo>
                    <a:pt x="1158677" y="1325166"/>
                    <a:pt x="1183482" y="1361430"/>
                    <a:pt x="1183482" y="1433959"/>
                  </a:cubicBezTo>
                  <a:cubicBezTo>
                    <a:pt x="1183482" y="1470075"/>
                    <a:pt x="1176710" y="1497757"/>
                    <a:pt x="1163167" y="1517005"/>
                  </a:cubicBezTo>
                  <a:cubicBezTo>
                    <a:pt x="1149623" y="1536254"/>
                    <a:pt x="1130201" y="1545878"/>
                    <a:pt x="1104900" y="1545878"/>
                  </a:cubicBezTo>
                  <a:cubicBezTo>
                    <a:pt x="1054100" y="1545878"/>
                    <a:pt x="1028700" y="1510209"/>
                    <a:pt x="1028700" y="1438870"/>
                  </a:cubicBezTo>
                  <a:cubicBezTo>
                    <a:pt x="1028700" y="1401862"/>
                    <a:pt x="1035571" y="1373659"/>
                    <a:pt x="1049313" y="1354262"/>
                  </a:cubicBezTo>
                  <a:cubicBezTo>
                    <a:pt x="1063055" y="1334864"/>
                    <a:pt x="1082973" y="1325166"/>
                    <a:pt x="1109067" y="1325166"/>
                  </a:cubicBezTo>
                  <a:close/>
                  <a:moveTo>
                    <a:pt x="766167" y="1325166"/>
                  </a:moveTo>
                  <a:cubicBezTo>
                    <a:pt x="815777" y="1325166"/>
                    <a:pt x="840582" y="1361430"/>
                    <a:pt x="840582" y="1433959"/>
                  </a:cubicBezTo>
                  <a:cubicBezTo>
                    <a:pt x="840582" y="1470075"/>
                    <a:pt x="833810" y="1497757"/>
                    <a:pt x="820267" y="1517005"/>
                  </a:cubicBezTo>
                  <a:cubicBezTo>
                    <a:pt x="806723" y="1536254"/>
                    <a:pt x="787301" y="1545878"/>
                    <a:pt x="762000" y="1545878"/>
                  </a:cubicBezTo>
                  <a:cubicBezTo>
                    <a:pt x="711200" y="1545878"/>
                    <a:pt x="685800" y="1510209"/>
                    <a:pt x="685800" y="1438870"/>
                  </a:cubicBezTo>
                  <a:cubicBezTo>
                    <a:pt x="685800" y="1401862"/>
                    <a:pt x="692671" y="1373659"/>
                    <a:pt x="706413" y="1354262"/>
                  </a:cubicBezTo>
                  <a:cubicBezTo>
                    <a:pt x="720155" y="1334864"/>
                    <a:pt x="740073" y="1325166"/>
                    <a:pt x="766167" y="1325166"/>
                  </a:cubicBezTo>
                  <a:close/>
                  <a:moveTo>
                    <a:pt x="423268" y="1325166"/>
                  </a:moveTo>
                  <a:cubicBezTo>
                    <a:pt x="472877" y="1325166"/>
                    <a:pt x="497682" y="1361430"/>
                    <a:pt x="497682" y="1433959"/>
                  </a:cubicBezTo>
                  <a:cubicBezTo>
                    <a:pt x="497682" y="1470075"/>
                    <a:pt x="490910" y="1497757"/>
                    <a:pt x="477367" y="1517005"/>
                  </a:cubicBezTo>
                  <a:cubicBezTo>
                    <a:pt x="463823" y="1536254"/>
                    <a:pt x="444401" y="1545878"/>
                    <a:pt x="419100" y="1545878"/>
                  </a:cubicBezTo>
                  <a:cubicBezTo>
                    <a:pt x="368300" y="1545878"/>
                    <a:pt x="342900" y="1510209"/>
                    <a:pt x="342900" y="1438870"/>
                  </a:cubicBezTo>
                  <a:cubicBezTo>
                    <a:pt x="342900" y="1401862"/>
                    <a:pt x="349771" y="1373659"/>
                    <a:pt x="363513" y="1354262"/>
                  </a:cubicBezTo>
                  <a:cubicBezTo>
                    <a:pt x="377255" y="1334864"/>
                    <a:pt x="397173" y="1325166"/>
                    <a:pt x="423268" y="1325166"/>
                  </a:cubicBezTo>
                  <a:close/>
                  <a:moveTo>
                    <a:pt x="80368" y="1325166"/>
                  </a:moveTo>
                  <a:cubicBezTo>
                    <a:pt x="129977" y="1325166"/>
                    <a:pt x="154782" y="1361430"/>
                    <a:pt x="154782" y="1433959"/>
                  </a:cubicBezTo>
                  <a:cubicBezTo>
                    <a:pt x="154782" y="1470075"/>
                    <a:pt x="148010" y="1497757"/>
                    <a:pt x="134467" y="1517005"/>
                  </a:cubicBezTo>
                  <a:cubicBezTo>
                    <a:pt x="120923" y="1536254"/>
                    <a:pt x="101501" y="1545878"/>
                    <a:pt x="76200" y="1545878"/>
                  </a:cubicBezTo>
                  <a:lnTo>
                    <a:pt x="68502" y="1544334"/>
                  </a:lnTo>
                  <a:lnTo>
                    <a:pt x="35828" y="1476508"/>
                  </a:lnTo>
                  <a:lnTo>
                    <a:pt x="4930" y="1392087"/>
                  </a:lnTo>
                  <a:lnTo>
                    <a:pt x="5153" y="1389962"/>
                  </a:lnTo>
                  <a:cubicBezTo>
                    <a:pt x="8589" y="1375860"/>
                    <a:pt x="13742" y="1363960"/>
                    <a:pt x="20613" y="1354262"/>
                  </a:cubicBezTo>
                  <a:cubicBezTo>
                    <a:pt x="34355" y="1334864"/>
                    <a:pt x="54273" y="1325166"/>
                    <a:pt x="80368" y="1325166"/>
                  </a:cubicBezTo>
                  <a:close/>
                  <a:moveTo>
                    <a:pt x="1971080" y="1323975"/>
                  </a:moveTo>
                  <a:lnTo>
                    <a:pt x="1999506" y="1323975"/>
                  </a:lnTo>
                  <a:lnTo>
                    <a:pt x="1999506" y="1542157"/>
                  </a:lnTo>
                  <a:lnTo>
                    <a:pt x="1952625" y="1542157"/>
                  </a:lnTo>
                  <a:lnTo>
                    <a:pt x="1952625" y="1376958"/>
                  </a:lnTo>
                  <a:cubicBezTo>
                    <a:pt x="1950046" y="1379240"/>
                    <a:pt x="1946995" y="1381398"/>
                    <a:pt x="1943472" y="1383432"/>
                  </a:cubicBezTo>
                  <a:cubicBezTo>
                    <a:pt x="1939950" y="1385466"/>
                    <a:pt x="1936205" y="1387302"/>
                    <a:pt x="1932236" y="1388939"/>
                  </a:cubicBezTo>
                  <a:cubicBezTo>
                    <a:pt x="1928267" y="1390576"/>
                    <a:pt x="1924150" y="1391965"/>
                    <a:pt x="1919883" y="1393106"/>
                  </a:cubicBezTo>
                  <a:cubicBezTo>
                    <a:pt x="1915617" y="1394247"/>
                    <a:pt x="1911400" y="1395065"/>
                    <a:pt x="1907233" y="1395561"/>
                  </a:cubicBezTo>
                  <a:lnTo>
                    <a:pt x="1907233" y="1355973"/>
                  </a:lnTo>
                  <a:cubicBezTo>
                    <a:pt x="1919437" y="1352401"/>
                    <a:pt x="1930946" y="1347837"/>
                    <a:pt x="1941761" y="1342281"/>
                  </a:cubicBezTo>
                  <a:cubicBezTo>
                    <a:pt x="1952576" y="1336725"/>
                    <a:pt x="1962349" y="1330623"/>
                    <a:pt x="1971080" y="1323975"/>
                  </a:cubicBezTo>
                  <a:close/>
                  <a:moveTo>
                    <a:pt x="1628180" y="1323975"/>
                  </a:moveTo>
                  <a:lnTo>
                    <a:pt x="1656606" y="1323975"/>
                  </a:lnTo>
                  <a:lnTo>
                    <a:pt x="1656606" y="1542157"/>
                  </a:lnTo>
                  <a:lnTo>
                    <a:pt x="1609725" y="1542157"/>
                  </a:lnTo>
                  <a:lnTo>
                    <a:pt x="1609725" y="1376958"/>
                  </a:lnTo>
                  <a:cubicBezTo>
                    <a:pt x="1607146" y="1379240"/>
                    <a:pt x="1604095" y="1381398"/>
                    <a:pt x="1600572" y="1383432"/>
                  </a:cubicBezTo>
                  <a:cubicBezTo>
                    <a:pt x="1597050" y="1385466"/>
                    <a:pt x="1593305" y="1387302"/>
                    <a:pt x="1589336" y="1388939"/>
                  </a:cubicBezTo>
                  <a:cubicBezTo>
                    <a:pt x="1585367" y="1390576"/>
                    <a:pt x="1581250" y="1391965"/>
                    <a:pt x="1576983" y="1393106"/>
                  </a:cubicBezTo>
                  <a:cubicBezTo>
                    <a:pt x="1572717" y="1394247"/>
                    <a:pt x="1568500" y="1395065"/>
                    <a:pt x="1564333" y="1395561"/>
                  </a:cubicBezTo>
                  <a:lnTo>
                    <a:pt x="1564333" y="1355973"/>
                  </a:lnTo>
                  <a:cubicBezTo>
                    <a:pt x="1576537" y="1352401"/>
                    <a:pt x="1588046" y="1347837"/>
                    <a:pt x="1598861" y="1342281"/>
                  </a:cubicBezTo>
                  <a:cubicBezTo>
                    <a:pt x="1609676" y="1336725"/>
                    <a:pt x="1619449" y="1330623"/>
                    <a:pt x="1628180" y="1323975"/>
                  </a:cubicBezTo>
                  <a:close/>
                  <a:moveTo>
                    <a:pt x="1285280" y="1323975"/>
                  </a:moveTo>
                  <a:lnTo>
                    <a:pt x="1313706" y="1323975"/>
                  </a:lnTo>
                  <a:lnTo>
                    <a:pt x="1313706" y="1542157"/>
                  </a:lnTo>
                  <a:lnTo>
                    <a:pt x="1266825" y="1542157"/>
                  </a:lnTo>
                  <a:lnTo>
                    <a:pt x="1266825" y="1376958"/>
                  </a:lnTo>
                  <a:cubicBezTo>
                    <a:pt x="1264246" y="1379240"/>
                    <a:pt x="1261195" y="1381398"/>
                    <a:pt x="1257672" y="1383432"/>
                  </a:cubicBezTo>
                  <a:cubicBezTo>
                    <a:pt x="1254150" y="1385466"/>
                    <a:pt x="1250405" y="1387302"/>
                    <a:pt x="1246436" y="1388939"/>
                  </a:cubicBezTo>
                  <a:cubicBezTo>
                    <a:pt x="1242467" y="1390576"/>
                    <a:pt x="1238350" y="1391965"/>
                    <a:pt x="1234083" y="1393106"/>
                  </a:cubicBezTo>
                  <a:cubicBezTo>
                    <a:pt x="1229817" y="1394247"/>
                    <a:pt x="1225600" y="1395065"/>
                    <a:pt x="1221433" y="1395561"/>
                  </a:cubicBezTo>
                  <a:lnTo>
                    <a:pt x="1221433" y="1355973"/>
                  </a:lnTo>
                  <a:cubicBezTo>
                    <a:pt x="1233637" y="1352401"/>
                    <a:pt x="1245146" y="1347837"/>
                    <a:pt x="1255961" y="1342281"/>
                  </a:cubicBezTo>
                  <a:cubicBezTo>
                    <a:pt x="1266776" y="1336725"/>
                    <a:pt x="1276549" y="1330623"/>
                    <a:pt x="1285280" y="1323975"/>
                  </a:cubicBezTo>
                  <a:close/>
                  <a:moveTo>
                    <a:pt x="942380" y="1323975"/>
                  </a:moveTo>
                  <a:lnTo>
                    <a:pt x="970806" y="1323975"/>
                  </a:lnTo>
                  <a:lnTo>
                    <a:pt x="970806" y="1542157"/>
                  </a:lnTo>
                  <a:lnTo>
                    <a:pt x="923925" y="1542157"/>
                  </a:lnTo>
                  <a:lnTo>
                    <a:pt x="923925" y="1376958"/>
                  </a:lnTo>
                  <a:cubicBezTo>
                    <a:pt x="921346" y="1379240"/>
                    <a:pt x="918295" y="1381398"/>
                    <a:pt x="914772" y="1383432"/>
                  </a:cubicBezTo>
                  <a:cubicBezTo>
                    <a:pt x="911250" y="1385466"/>
                    <a:pt x="907505" y="1387302"/>
                    <a:pt x="903536" y="1388939"/>
                  </a:cubicBezTo>
                  <a:cubicBezTo>
                    <a:pt x="899567" y="1390576"/>
                    <a:pt x="895450" y="1391965"/>
                    <a:pt x="891183" y="1393106"/>
                  </a:cubicBezTo>
                  <a:cubicBezTo>
                    <a:pt x="886917" y="1394247"/>
                    <a:pt x="882700" y="1395065"/>
                    <a:pt x="878533" y="1395561"/>
                  </a:cubicBezTo>
                  <a:lnTo>
                    <a:pt x="878533" y="1355973"/>
                  </a:lnTo>
                  <a:cubicBezTo>
                    <a:pt x="890737" y="1352401"/>
                    <a:pt x="902246" y="1347837"/>
                    <a:pt x="913061" y="1342281"/>
                  </a:cubicBezTo>
                  <a:cubicBezTo>
                    <a:pt x="923876" y="1336725"/>
                    <a:pt x="933649" y="1330623"/>
                    <a:pt x="942380" y="1323975"/>
                  </a:cubicBezTo>
                  <a:close/>
                  <a:moveTo>
                    <a:pt x="599480" y="1323975"/>
                  </a:moveTo>
                  <a:lnTo>
                    <a:pt x="627906" y="1323975"/>
                  </a:lnTo>
                  <a:lnTo>
                    <a:pt x="627906" y="1542157"/>
                  </a:lnTo>
                  <a:lnTo>
                    <a:pt x="581025" y="1542157"/>
                  </a:lnTo>
                  <a:lnTo>
                    <a:pt x="581025" y="1376958"/>
                  </a:lnTo>
                  <a:cubicBezTo>
                    <a:pt x="578446" y="1379240"/>
                    <a:pt x="575395" y="1381398"/>
                    <a:pt x="571872" y="1383432"/>
                  </a:cubicBezTo>
                  <a:cubicBezTo>
                    <a:pt x="568350" y="1385466"/>
                    <a:pt x="564605" y="1387302"/>
                    <a:pt x="560636" y="1388939"/>
                  </a:cubicBezTo>
                  <a:cubicBezTo>
                    <a:pt x="556667" y="1390576"/>
                    <a:pt x="552549" y="1391965"/>
                    <a:pt x="548283" y="1393106"/>
                  </a:cubicBezTo>
                  <a:cubicBezTo>
                    <a:pt x="544017" y="1394247"/>
                    <a:pt x="539800" y="1395065"/>
                    <a:pt x="535633" y="1395561"/>
                  </a:cubicBezTo>
                  <a:lnTo>
                    <a:pt x="535633" y="1355973"/>
                  </a:lnTo>
                  <a:cubicBezTo>
                    <a:pt x="547837" y="1352401"/>
                    <a:pt x="559346" y="1347837"/>
                    <a:pt x="570161" y="1342281"/>
                  </a:cubicBezTo>
                  <a:cubicBezTo>
                    <a:pt x="580976" y="1336725"/>
                    <a:pt x="590749" y="1330623"/>
                    <a:pt x="599480" y="1323975"/>
                  </a:cubicBezTo>
                  <a:close/>
                  <a:moveTo>
                    <a:pt x="256580" y="1323975"/>
                  </a:moveTo>
                  <a:lnTo>
                    <a:pt x="285006" y="1323975"/>
                  </a:lnTo>
                  <a:lnTo>
                    <a:pt x="285006" y="1542157"/>
                  </a:lnTo>
                  <a:lnTo>
                    <a:pt x="238125" y="1542157"/>
                  </a:lnTo>
                  <a:lnTo>
                    <a:pt x="238125" y="1376958"/>
                  </a:lnTo>
                  <a:cubicBezTo>
                    <a:pt x="235546" y="1379240"/>
                    <a:pt x="232495" y="1381398"/>
                    <a:pt x="228972" y="1383432"/>
                  </a:cubicBezTo>
                  <a:cubicBezTo>
                    <a:pt x="225450" y="1385466"/>
                    <a:pt x="221705" y="1387302"/>
                    <a:pt x="217736" y="1388939"/>
                  </a:cubicBezTo>
                  <a:cubicBezTo>
                    <a:pt x="213767" y="1390576"/>
                    <a:pt x="209650" y="1391965"/>
                    <a:pt x="205383" y="1393106"/>
                  </a:cubicBezTo>
                  <a:cubicBezTo>
                    <a:pt x="201117" y="1394247"/>
                    <a:pt x="196900" y="1395065"/>
                    <a:pt x="192733" y="1395561"/>
                  </a:cubicBezTo>
                  <a:lnTo>
                    <a:pt x="192733" y="1355973"/>
                  </a:lnTo>
                  <a:cubicBezTo>
                    <a:pt x="204937" y="1352401"/>
                    <a:pt x="216446" y="1347837"/>
                    <a:pt x="227261" y="1342281"/>
                  </a:cubicBezTo>
                  <a:cubicBezTo>
                    <a:pt x="238076" y="1336725"/>
                    <a:pt x="247849" y="1330623"/>
                    <a:pt x="256580" y="1323975"/>
                  </a:cubicBezTo>
                  <a:close/>
                  <a:moveTo>
                    <a:pt x="1792784" y="1027658"/>
                  </a:moveTo>
                  <a:cubicBezTo>
                    <a:pt x="1772444" y="1027658"/>
                    <a:pt x="1762274" y="1053207"/>
                    <a:pt x="1762274" y="1104305"/>
                  </a:cubicBezTo>
                  <a:cubicBezTo>
                    <a:pt x="1762274" y="1152426"/>
                    <a:pt x="1772246" y="1176486"/>
                    <a:pt x="1792189" y="1176486"/>
                  </a:cubicBezTo>
                  <a:cubicBezTo>
                    <a:pt x="1811635" y="1176486"/>
                    <a:pt x="1821359" y="1151682"/>
                    <a:pt x="1821359" y="1102072"/>
                  </a:cubicBezTo>
                  <a:cubicBezTo>
                    <a:pt x="1821359" y="1052463"/>
                    <a:pt x="1811834" y="1027658"/>
                    <a:pt x="1792784" y="1027658"/>
                  </a:cubicBezTo>
                  <a:close/>
                  <a:moveTo>
                    <a:pt x="1449884" y="1027658"/>
                  </a:moveTo>
                  <a:cubicBezTo>
                    <a:pt x="1429544" y="1027658"/>
                    <a:pt x="1419374" y="1053207"/>
                    <a:pt x="1419374" y="1104305"/>
                  </a:cubicBezTo>
                  <a:cubicBezTo>
                    <a:pt x="1419374" y="1152426"/>
                    <a:pt x="1429346" y="1176486"/>
                    <a:pt x="1449289" y="1176486"/>
                  </a:cubicBezTo>
                  <a:cubicBezTo>
                    <a:pt x="1468736" y="1176486"/>
                    <a:pt x="1478459" y="1151682"/>
                    <a:pt x="1478459" y="1102072"/>
                  </a:cubicBezTo>
                  <a:cubicBezTo>
                    <a:pt x="1478459" y="1052463"/>
                    <a:pt x="1468934" y="1027658"/>
                    <a:pt x="1449884" y="1027658"/>
                  </a:cubicBezTo>
                  <a:close/>
                  <a:moveTo>
                    <a:pt x="1106984" y="1027658"/>
                  </a:moveTo>
                  <a:cubicBezTo>
                    <a:pt x="1086644" y="1027658"/>
                    <a:pt x="1076474" y="1053207"/>
                    <a:pt x="1076474" y="1104305"/>
                  </a:cubicBezTo>
                  <a:cubicBezTo>
                    <a:pt x="1076474" y="1152426"/>
                    <a:pt x="1086446" y="1176486"/>
                    <a:pt x="1106389" y="1176486"/>
                  </a:cubicBezTo>
                  <a:cubicBezTo>
                    <a:pt x="1125836" y="1176486"/>
                    <a:pt x="1135559" y="1151682"/>
                    <a:pt x="1135559" y="1102072"/>
                  </a:cubicBezTo>
                  <a:cubicBezTo>
                    <a:pt x="1135559" y="1052463"/>
                    <a:pt x="1126034" y="1027658"/>
                    <a:pt x="1106984" y="1027658"/>
                  </a:cubicBezTo>
                  <a:close/>
                  <a:moveTo>
                    <a:pt x="764084" y="1027658"/>
                  </a:moveTo>
                  <a:cubicBezTo>
                    <a:pt x="743744" y="1027658"/>
                    <a:pt x="733574" y="1053207"/>
                    <a:pt x="733574" y="1104305"/>
                  </a:cubicBezTo>
                  <a:cubicBezTo>
                    <a:pt x="733574" y="1152426"/>
                    <a:pt x="743546" y="1176486"/>
                    <a:pt x="763489" y="1176486"/>
                  </a:cubicBezTo>
                  <a:cubicBezTo>
                    <a:pt x="782936" y="1176486"/>
                    <a:pt x="792659" y="1151682"/>
                    <a:pt x="792659" y="1102072"/>
                  </a:cubicBezTo>
                  <a:cubicBezTo>
                    <a:pt x="792659" y="1052463"/>
                    <a:pt x="783134" y="1027658"/>
                    <a:pt x="764084" y="1027658"/>
                  </a:cubicBezTo>
                  <a:close/>
                  <a:moveTo>
                    <a:pt x="421184" y="1027658"/>
                  </a:moveTo>
                  <a:cubicBezTo>
                    <a:pt x="400844" y="1027658"/>
                    <a:pt x="390674" y="1053207"/>
                    <a:pt x="390674" y="1104305"/>
                  </a:cubicBezTo>
                  <a:cubicBezTo>
                    <a:pt x="390674" y="1152426"/>
                    <a:pt x="400646" y="1176486"/>
                    <a:pt x="420589" y="1176486"/>
                  </a:cubicBezTo>
                  <a:cubicBezTo>
                    <a:pt x="440035" y="1176486"/>
                    <a:pt x="449759" y="1151682"/>
                    <a:pt x="449759" y="1102072"/>
                  </a:cubicBezTo>
                  <a:cubicBezTo>
                    <a:pt x="449759" y="1052463"/>
                    <a:pt x="440234" y="1027658"/>
                    <a:pt x="421184" y="1027658"/>
                  </a:cubicBezTo>
                  <a:close/>
                  <a:moveTo>
                    <a:pt x="78284" y="1027658"/>
                  </a:moveTo>
                  <a:cubicBezTo>
                    <a:pt x="57944" y="1027658"/>
                    <a:pt x="47774" y="1053207"/>
                    <a:pt x="47774" y="1104305"/>
                  </a:cubicBezTo>
                  <a:cubicBezTo>
                    <a:pt x="47774" y="1152426"/>
                    <a:pt x="57746" y="1176486"/>
                    <a:pt x="77689" y="1176486"/>
                  </a:cubicBezTo>
                  <a:cubicBezTo>
                    <a:pt x="97135" y="1176486"/>
                    <a:pt x="106859" y="1151682"/>
                    <a:pt x="106859" y="1102072"/>
                  </a:cubicBezTo>
                  <a:cubicBezTo>
                    <a:pt x="106859" y="1052463"/>
                    <a:pt x="97334" y="1027658"/>
                    <a:pt x="78284" y="1027658"/>
                  </a:cubicBezTo>
                  <a:close/>
                  <a:moveTo>
                    <a:pt x="2119055" y="995735"/>
                  </a:moveTo>
                  <a:lnTo>
                    <a:pt x="2121009" y="1034448"/>
                  </a:lnTo>
                  <a:lnTo>
                    <a:pt x="2112802" y="1046820"/>
                  </a:lnTo>
                  <a:cubicBezTo>
                    <a:pt x="2107717" y="1059594"/>
                    <a:pt x="2105174" y="1078756"/>
                    <a:pt x="2105174" y="1104305"/>
                  </a:cubicBezTo>
                  <a:cubicBezTo>
                    <a:pt x="2105174" y="1128365"/>
                    <a:pt x="2107667" y="1146411"/>
                    <a:pt x="2112653" y="1158441"/>
                  </a:cubicBezTo>
                  <a:lnTo>
                    <a:pt x="2116435" y="1163917"/>
                  </a:lnTo>
                  <a:lnTo>
                    <a:pt x="2116386" y="1164899"/>
                  </a:lnTo>
                  <a:lnTo>
                    <a:pt x="2109848" y="1207738"/>
                  </a:lnTo>
                  <a:lnTo>
                    <a:pt x="2100263" y="1205815"/>
                  </a:lnTo>
                  <a:cubicBezTo>
                    <a:pt x="2071688" y="1192439"/>
                    <a:pt x="2057400" y="1158999"/>
                    <a:pt x="2057400" y="1105495"/>
                  </a:cubicBezTo>
                  <a:cubicBezTo>
                    <a:pt x="2057400" y="1068487"/>
                    <a:pt x="2064271" y="1040284"/>
                    <a:pt x="2078013" y="1020887"/>
                  </a:cubicBezTo>
                  <a:cubicBezTo>
                    <a:pt x="2084884" y="1011188"/>
                    <a:pt x="2093299" y="1003914"/>
                    <a:pt x="2103258" y="999065"/>
                  </a:cubicBezTo>
                  <a:close/>
                  <a:moveTo>
                    <a:pt x="1794867" y="991791"/>
                  </a:moveTo>
                  <a:cubicBezTo>
                    <a:pt x="1844477" y="991791"/>
                    <a:pt x="1869281" y="1028055"/>
                    <a:pt x="1869281" y="1100584"/>
                  </a:cubicBezTo>
                  <a:cubicBezTo>
                    <a:pt x="1869281" y="1136700"/>
                    <a:pt x="1862510" y="1164382"/>
                    <a:pt x="1848966" y="1183630"/>
                  </a:cubicBezTo>
                  <a:cubicBezTo>
                    <a:pt x="1835423" y="1202879"/>
                    <a:pt x="1816001" y="1212503"/>
                    <a:pt x="1790700" y="1212503"/>
                  </a:cubicBezTo>
                  <a:cubicBezTo>
                    <a:pt x="1739900" y="1212503"/>
                    <a:pt x="1714500" y="1176834"/>
                    <a:pt x="1714500" y="1105495"/>
                  </a:cubicBezTo>
                  <a:cubicBezTo>
                    <a:pt x="1714500" y="1068487"/>
                    <a:pt x="1721371" y="1040284"/>
                    <a:pt x="1735113" y="1020887"/>
                  </a:cubicBezTo>
                  <a:cubicBezTo>
                    <a:pt x="1748855" y="1001489"/>
                    <a:pt x="1768773" y="991791"/>
                    <a:pt x="1794867" y="991791"/>
                  </a:cubicBezTo>
                  <a:close/>
                  <a:moveTo>
                    <a:pt x="1451967" y="991791"/>
                  </a:moveTo>
                  <a:cubicBezTo>
                    <a:pt x="1501577" y="991791"/>
                    <a:pt x="1526382" y="1028055"/>
                    <a:pt x="1526382" y="1100584"/>
                  </a:cubicBezTo>
                  <a:cubicBezTo>
                    <a:pt x="1526382" y="1136700"/>
                    <a:pt x="1519610" y="1164382"/>
                    <a:pt x="1506067" y="1183630"/>
                  </a:cubicBezTo>
                  <a:cubicBezTo>
                    <a:pt x="1492523" y="1202879"/>
                    <a:pt x="1473101" y="1212503"/>
                    <a:pt x="1447800" y="1212503"/>
                  </a:cubicBezTo>
                  <a:cubicBezTo>
                    <a:pt x="1397000" y="1212503"/>
                    <a:pt x="1371600" y="1176834"/>
                    <a:pt x="1371600" y="1105495"/>
                  </a:cubicBezTo>
                  <a:cubicBezTo>
                    <a:pt x="1371600" y="1068487"/>
                    <a:pt x="1378471" y="1040284"/>
                    <a:pt x="1392213" y="1020887"/>
                  </a:cubicBezTo>
                  <a:cubicBezTo>
                    <a:pt x="1405955" y="1001489"/>
                    <a:pt x="1425873" y="991791"/>
                    <a:pt x="1451967" y="991791"/>
                  </a:cubicBezTo>
                  <a:close/>
                  <a:moveTo>
                    <a:pt x="1109067" y="991791"/>
                  </a:moveTo>
                  <a:cubicBezTo>
                    <a:pt x="1158677" y="991791"/>
                    <a:pt x="1183482" y="1028055"/>
                    <a:pt x="1183482" y="1100584"/>
                  </a:cubicBezTo>
                  <a:cubicBezTo>
                    <a:pt x="1183482" y="1136700"/>
                    <a:pt x="1176710" y="1164382"/>
                    <a:pt x="1163167" y="1183630"/>
                  </a:cubicBezTo>
                  <a:cubicBezTo>
                    <a:pt x="1149623" y="1202879"/>
                    <a:pt x="1130201" y="1212503"/>
                    <a:pt x="1104900" y="1212503"/>
                  </a:cubicBezTo>
                  <a:cubicBezTo>
                    <a:pt x="1054100" y="1212503"/>
                    <a:pt x="1028700" y="1176834"/>
                    <a:pt x="1028700" y="1105495"/>
                  </a:cubicBezTo>
                  <a:cubicBezTo>
                    <a:pt x="1028700" y="1068487"/>
                    <a:pt x="1035571" y="1040284"/>
                    <a:pt x="1049313" y="1020887"/>
                  </a:cubicBezTo>
                  <a:cubicBezTo>
                    <a:pt x="1063055" y="1001489"/>
                    <a:pt x="1082973" y="991791"/>
                    <a:pt x="1109067" y="991791"/>
                  </a:cubicBezTo>
                  <a:close/>
                  <a:moveTo>
                    <a:pt x="766167" y="991791"/>
                  </a:moveTo>
                  <a:cubicBezTo>
                    <a:pt x="815777" y="991791"/>
                    <a:pt x="840582" y="1028055"/>
                    <a:pt x="840582" y="1100584"/>
                  </a:cubicBezTo>
                  <a:cubicBezTo>
                    <a:pt x="840582" y="1136700"/>
                    <a:pt x="833810" y="1164382"/>
                    <a:pt x="820267" y="1183630"/>
                  </a:cubicBezTo>
                  <a:cubicBezTo>
                    <a:pt x="806723" y="1202879"/>
                    <a:pt x="787301" y="1212503"/>
                    <a:pt x="762000" y="1212503"/>
                  </a:cubicBezTo>
                  <a:cubicBezTo>
                    <a:pt x="711200" y="1212503"/>
                    <a:pt x="685800" y="1176834"/>
                    <a:pt x="685800" y="1105495"/>
                  </a:cubicBezTo>
                  <a:cubicBezTo>
                    <a:pt x="685800" y="1068487"/>
                    <a:pt x="692671" y="1040284"/>
                    <a:pt x="706413" y="1020887"/>
                  </a:cubicBezTo>
                  <a:cubicBezTo>
                    <a:pt x="720155" y="1001489"/>
                    <a:pt x="740073" y="991791"/>
                    <a:pt x="766167" y="991791"/>
                  </a:cubicBezTo>
                  <a:close/>
                  <a:moveTo>
                    <a:pt x="423268" y="991791"/>
                  </a:moveTo>
                  <a:cubicBezTo>
                    <a:pt x="472877" y="991791"/>
                    <a:pt x="497682" y="1028055"/>
                    <a:pt x="497682" y="1100584"/>
                  </a:cubicBezTo>
                  <a:cubicBezTo>
                    <a:pt x="497682" y="1136700"/>
                    <a:pt x="490910" y="1164382"/>
                    <a:pt x="477367" y="1183630"/>
                  </a:cubicBezTo>
                  <a:cubicBezTo>
                    <a:pt x="463823" y="1202879"/>
                    <a:pt x="444401" y="1212503"/>
                    <a:pt x="419100" y="1212503"/>
                  </a:cubicBezTo>
                  <a:cubicBezTo>
                    <a:pt x="368300" y="1212503"/>
                    <a:pt x="342900" y="1176834"/>
                    <a:pt x="342900" y="1105495"/>
                  </a:cubicBezTo>
                  <a:cubicBezTo>
                    <a:pt x="342900" y="1068487"/>
                    <a:pt x="349771" y="1040284"/>
                    <a:pt x="363513" y="1020887"/>
                  </a:cubicBezTo>
                  <a:cubicBezTo>
                    <a:pt x="377255" y="1001489"/>
                    <a:pt x="397173" y="991791"/>
                    <a:pt x="423268" y="991791"/>
                  </a:cubicBezTo>
                  <a:close/>
                  <a:moveTo>
                    <a:pt x="80368" y="991791"/>
                  </a:moveTo>
                  <a:cubicBezTo>
                    <a:pt x="129977" y="991791"/>
                    <a:pt x="154782" y="1028055"/>
                    <a:pt x="154782" y="1100584"/>
                  </a:cubicBezTo>
                  <a:cubicBezTo>
                    <a:pt x="154782" y="1136700"/>
                    <a:pt x="148010" y="1164382"/>
                    <a:pt x="134467" y="1183630"/>
                  </a:cubicBezTo>
                  <a:cubicBezTo>
                    <a:pt x="120923" y="1202879"/>
                    <a:pt x="101501" y="1212503"/>
                    <a:pt x="76200" y="1212503"/>
                  </a:cubicBezTo>
                  <a:cubicBezTo>
                    <a:pt x="25400" y="1212503"/>
                    <a:pt x="0" y="1176834"/>
                    <a:pt x="0" y="1105495"/>
                  </a:cubicBezTo>
                  <a:cubicBezTo>
                    <a:pt x="0" y="1068487"/>
                    <a:pt x="6871" y="1040284"/>
                    <a:pt x="20613" y="1020887"/>
                  </a:cubicBezTo>
                  <a:cubicBezTo>
                    <a:pt x="34355" y="1001489"/>
                    <a:pt x="54273" y="991791"/>
                    <a:pt x="80368" y="991791"/>
                  </a:cubicBezTo>
                  <a:close/>
                  <a:moveTo>
                    <a:pt x="1971080" y="990600"/>
                  </a:moveTo>
                  <a:lnTo>
                    <a:pt x="1999506" y="990600"/>
                  </a:lnTo>
                  <a:lnTo>
                    <a:pt x="1999506" y="1208782"/>
                  </a:lnTo>
                  <a:lnTo>
                    <a:pt x="1952625" y="1208782"/>
                  </a:lnTo>
                  <a:lnTo>
                    <a:pt x="1952625" y="1043583"/>
                  </a:lnTo>
                  <a:cubicBezTo>
                    <a:pt x="1950046" y="1045865"/>
                    <a:pt x="1946995" y="1048023"/>
                    <a:pt x="1943472" y="1050057"/>
                  </a:cubicBezTo>
                  <a:cubicBezTo>
                    <a:pt x="1939950" y="1052091"/>
                    <a:pt x="1936205" y="1053927"/>
                    <a:pt x="1932236" y="1055564"/>
                  </a:cubicBezTo>
                  <a:cubicBezTo>
                    <a:pt x="1928267" y="1057201"/>
                    <a:pt x="1924150" y="1058590"/>
                    <a:pt x="1919883" y="1059731"/>
                  </a:cubicBezTo>
                  <a:cubicBezTo>
                    <a:pt x="1915617" y="1060872"/>
                    <a:pt x="1911400" y="1061690"/>
                    <a:pt x="1907233" y="1062186"/>
                  </a:cubicBezTo>
                  <a:lnTo>
                    <a:pt x="1907233" y="1022598"/>
                  </a:lnTo>
                  <a:cubicBezTo>
                    <a:pt x="1919437" y="1019026"/>
                    <a:pt x="1930946" y="1014462"/>
                    <a:pt x="1941761" y="1008906"/>
                  </a:cubicBezTo>
                  <a:cubicBezTo>
                    <a:pt x="1952576" y="1003350"/>
                    <a:pt x="1962349" y="997248"/>
                    <a:pt x="1971080" y="990600"/>
                  </a:cubicBezTo>
                  <a:close/>
                  <a:moveTo>
                    <a:pt x="1628180" y="990600"/>
                  </a:moveTo>
                  <a:lnTo>
                    <a:pt x="1656606" y="990600"/>
                  </a:lnTo>
                  <a:lnTo>
                    <a:pt x="1656606" y="1208782"/>
                  </a:lnTo>
                  <a:lnTo>
                    <a:pt x="1609725" y="1208782"/>
                  </a:lnTo>
                  <a:lnTo>
                    <a:pt x="1609725" y="1043583"/>
                  </a:lnTo>
                  <a:cubicBezTo>
                    <a:pt x="1607146" y="1045865"/>
                    <a:pt x="1604095" y="1048023"/>
                    <a:pt x="1600572" y="1050057"/>
                  </a:cubicBezTo>
                  <a:cubicBezTo>
                    <a:pt x="1597050" y="1052091"/>
                    <a:pt x="1593305" y="1053927"/>
                    <a:pt x="1589336" y="1055564"/>
                  </a:cubicBezTo>
                  <a:cubicBezTo>
                    <a:pt x="1585367" y="1057201"/>
                    <a:pt x="1581250" y="1058590"/>
                    <a:pt x="1576983" y="1059731"/>
                  </a:cubicBezTo>
                  <a:cubicBezTo>
                    <a:pt x="1572717" y="1060872"/>
                    <a:pt x="1568500" y="1061690"/>
                    <a:pt x="1564333" y="1062186"/>
                  </a:cubicBezTo>
                  <a:lnTo>
                    <a:pt x="1564333" y="1022598"/>
                  </a:lnTo>
                  <a:cubicBezTo>
                    <a:pt x="1576537" y="1019026"/>
                    <a:pt x="1588046" y="1014462"/>
                    <a:pt x="1598861" y="1008906"/>
                  </a:cubicBezTo>
                  <a:cubicBezTo>
                    <a:pt x="1609676" y="1003350"/>
                    <a:pt x="1619449" y="997248"/>
                    <a:pt x="1628180" y="990600"/>
                  </a:cubicBezTo>
                  <a:close/>
                  <a:moveTo>
                    <a:pt x="1285280" y="990600"/>
                  </a:moveTo>
                  <a:lnTo>
                    <a:pt x="1313706" y="990600"/>
                  </a:lnTo>
                  <a:lnTo>
                    <a:pt x="1313706" y="1208782"/>
                  </a:lnTo>
                  <a:lnTo>
                    <a:pt x="1266825" y="1208782"/>
                  </a:lnTo>
                  <a:lnTo>
                    <a:pt x="1266825" y="1043583"/>
                  </a:lnTo>
                  <a:cubicBezTo>
                    <a:pt x="1264246" y="1045865"/>
                    <a:pt x="1261195" y="1048023"/>
                    <a:pt x="1257672" y="1050057"/>
                  </a:cubicBezTo>
                  <a:cubicBezTo>
                    <a:pt x="1254150" y="1052091"/>
                    <a:pt x="1250405" y="1053927"/>
                    <a:pt x="1246436" y="1055564"/>
                  </a:cubicBezTo>
                  <a:cubicBezTo>
                    <a:pt x="1242467" y="1057201"/>
                    <a:pt x="1238350" y="1058590"/>
                    <a:pt x="1234083" y="1059731"/>
                  </a:cubicBezTo>
                  <a:cubicBezTo>
                    <a:pt x="1229817" y="1060872"/>
                    <a:pt x="1225600" y="1061690"/>
                    <a:pt x="1221433" y="1062186"/>
                  </a:cubicBezTo>
                  <a:lnTo>
                    <a:pt x="1221433" y="1022598"/>
                  </a:lnTo>
                  <a:cubicBezTo>
                    <a:pt x="1233637" y="1019026"/>
                    <a:pt x="1245146" y="1014462"/>
                    <a:pt x="1255961" y="1008906"/>
                  </a:cubicBezTo>
                  <a:cubicBezTo>
                    <a:pt x="1266776" y="1003350"/>
                    <a:pt x="1276549" y="997248"/>
                    <a:pt x="1285280" y="990600"/>
                  </a:cubicBezTo>
                  <a:close/>
                  <a:moveTo>
                    <a:pt x="942380" y="990600"/>
                  </a:moveTo>
                  <a:lnTo>
                    <a:pt x="970806" y="990600"/>
                  </a:lnTo>
                  <a:lnTo>
                    <a:pt x="970806" y="1208782"/>
                  </a:lnTo>
                  <a:lnTo>
                    <a:pt x="923925" y="1208782"/>
                  </a:lnTo>
                  <a:lnTo>
                    <a:pt x="923925" y="1043583"/>
                  </a:lnTo>
                  <a:cubicBezTo>
                    <a:pt x="921346" y="1045865"/>
                    <a:pt x="918295" y="1048023"/>
                    <a:pt x="914772" y="1050057"/>
                  </a:cubicBezTo>
                  <a:cubicBezTo>
                    <a:pt x="911250" y="1052091"/>
                    <a:pt x="907505" y="1053927"/>
                    <a:pt x="903536" y="1055564"/>
                  </a:cubicBezTo>
                  <a:cubicBezTo>
                    <a:pt x="899567" y="1057201"/>
                    <a:pt x="895450" y="1058590"/>
                    <a:pt x="891183" y="1059731"/>
                  </a:cubicBezTo>
                  <a:cubicBezTo>
                    <a:pt x="886917" y="1060872"/>
                    <a:pt x="882700" y="1061690"/>
                    <a:pt x="878533" y="1062186"/>
                  </a:cubicBezTo>
                  <a:lnTo>
                    <a:pt x="878533" y="1022598"/>
                  </a:lnTo>
                  <a:cubicBezTo>
                    <a:pt x="890737" y="1019026"/>
                    <a:pt x="902246" y="1014462"/>
                    <a:pt x="913061" y="1008906"/>
                  </a:cubicBezTo>
                  <a:cubicBezTo>
                    <a:pt x="923876" y="1003350"/>
                    <a:pt x="933649" y="997248"/>
                    <a:pt x="942380" y="990600"/>
                  </a:cubicBezTo>
                  <a:close/>
                  <a:moveTo>
                    <a:pt x="599480" y="990600"/>
                  </a:moveTo>
                  <a:lnTo>
                    <a:pt x="627906" y="990600"/>
                  </a:lnTo>
                  <a:lnTo>
                    <a:pt x="627906" y="1208782"/>
                  </a:lnTo>
                  <a:lnTo>
                    <a:pt x="581025" y="1208782"/>
                  </a:lnTo>
                  <a:lnTo>
                    <a:pt x="581025" y="1043583"/>
                  </a:lnTo>
                  <a:cubicBezTo>
                    <a:pt x="578446" y="1045865"/>
                    <a:pt x="575395" y="1048023"/>
                    <a:pt x="571872" y="1050057"/>
                  </a:cubicBezTo>
                  <a:cubicBezTo>
                    <a:pt x="568350" y="1052091"/>
                    <a:pt x="564605" y="1053927"/>
                    <a:pt x="560636" y="1055564"/>
                  </a:cubicBezTo>
                  <a:cubicBezTo>
                    <a:pt x="556667" y="1057201"/>
                    <a:pt x="552549" y="1058590"/>
                    <a:pt x="548283" y="1059731"/>
                  </a:cubicBezTo>
                  <a:cubicBezTo>
                    <a:pt x="544017" y="1060872"/>
                    <a:pt x="539800" y="1061690"/>
                    <a:pt x="535633" y="1062186"/>
                  </a:cubicBezTo>
                  <a:lnTo>
                    <a:pt x="535633" y="1022598"/>
                  </a:lnTo>
                  <a:cubicBezTo>
                    <a:pt x="547837" y="1019026"/>
                    <a:pt x="559346" y="1014462"/>
                    <a:pt x="570161" y="1008906"/>
                  </a:cubicBezTo>
                  <a:cubicBezTo>
                    <a:pt x="580976" y="1003350"/>
                    <a:pt x="590749" y="997248"/>
                    <a:pt x="599480" y="990600"/>
                  </a:cubicBezTo>
                  <a:close/>
                  <a:moveTo>
                    <a:pt x="256580" y="990600"/>
                  </a:moveTo>
                  <a:lnTo>
                    <a:pt x="285006" y="990600"/>
                  </a:lnTo>
                  <a:lnTo>
                    <a:pt x="285006" y="1208782"/>
                  </a:lnTo>
                  <a:lnTo>
                    <a:pt x="238125" y="1208782"/>
                  </a:lnTo>
                  <a:lnTo>
                    <a:pt x="238125" y="1043583"/>
                  </a:lnTo>
                  <a:cubicBezTo>
                    <a:pt x="235546" y="1045865"/>
                    <a:pt x="232495" y="1048023"/>
                    <a:pt x="228972" y="1050057"/>
                  </a:cubicBezTo>
                  <a:cubicBezTo>
                    <a:pt x="225450" y="1052091"/>
                    <a:pt x="221705" y="1053927"/>
                    <a:pt x="217736" y="1055564"/>
                  </a:cubicBezTo>
                  <a:cubicBezTo>
                    <a:pt x="213767" y="1057201"/>
                    <a:pt x="209650" y="1058590"/>
                    <a:pt x="205383" y="1059731"/>
                  </a:cubicBezTo>
                  <a:cubicBezTo>
                    <a:pt x="201117" y="1060872"/>
                    <a:pt x="196900" y="1061690"/>
                    <a:pt x="192733" y="1062186"/>
                  </a:cubicBezTo>
                  <a:lnTo>
                    <a:pt x="192733" y="1022598"/>
                  </a:lnTo>
                  <a:cubicBezTo>
                    <a:pt x="204937" y="1019026"/>
                    <a:pt x="216446" y="1014462"/>
                    <a:pt x="227261" y="1008906"/>
                  </a:cubicBezTo>
                  <a:cubicBezTo>
                    <a:pt x="238076" y="1003350"/>
                    <a:pt x="247849" y="997248"/>
                    <a:pt x="256580" y="990600"/>
                  </a:cubicBezTo>
                  <a:close/>
                  <a:moveTo>
                    <a:pt x="2066762" y="713492"/>
                  </a:moveTo>
                  <a:lnTo>
                    <a:pt x="2073178" y="731022"/>
                  </a:lnTo>
                  <a:cubicBezTo>
                    <a:pt x="2083753" y="765019"/>
                    <a:pt x="2092701" y="799734"/>
                    <a:pt x="2099933" y="835073"/>
                  </a:cubicBezTo>
                  <a:lnTo>
                    <a:pt x="2105805" y="873552"/>
                  </a:lnTo>
                  <a:lnTo>
                    <a:pt x="2100263" y="872440"/>
                  </a:lnTo>
                  <a:cubicBezTo>
                    <a:pt x="2071688" y="859064"/>
                    <a:pt x="2057400" y="825624"/>
                    <a:pt x="2057400" y="772120"/>
                  </a:cubicBezTo>
                  <a:cubicBezTo>
                    <a:pt x="2057400" y="753616"/>
                    <a:pt x="2059118" y="737313"/>
                    <a:pt x="2062553" y="723212"/>
                  </a:cubicBezTo>
                  <a:close/>
                  <a:moveTo>
                    <a:pt x="1792784" y="694283"/>
                  </a:moveTo>
                  <a:cubicBezTo>
                    <a:pt x="1772444" y="694283"/>
                    <a:pt x="1762274" y="719832"/>
                    <a:pt x="1762274" y="770930"/>
                  </a:cubicBezTo>
                  <a:cubicBezTo>
                    <a:pt x="1762274" y="819051"/>
                    <a:pt x="1772246" y="843111"/>
                    <a:pt x="1792189" y="843111"/>
                  </a:cubicBezTo>
                  <a:cubicBezTo>
                    <a:pt x="1811635" y="843111"/>
                    <a:pt x="1821359" y="818307"/>
                    <a:pt x="1821359" y="768697"/>
                  </a:cubicBezTo>
                  <a:cubicBezTo>
                    <a:pt x="1821359" y="719088"/>
                    <a:pt x="1811834" y="694283"/>
                    <a:pt x="1792784" y="694283"/>
                  </a:cubicBezTo>
                  <a:close/>
                  <a:moveTo>
                    <a:pt x="1449884" y="694283"/>
                  </a:moveTo>
                  <a:cubicBezTo>
                    <a:pt x="1429544" y="694283"/>
                    <a:pt x="1419374" y="719832"/>
                    <a:pt x="1419374" y="770930"/>
                  </a:cubicBezTo>
                  <a:cubicBezTo>
                    <a:pt x="1419374" y="819051"/>
                    <a:pt x="1429346" y="843111"/>
                    <a:pt x="1449289" y="843111"/>
                  </a:cubicBezTo>
                  <a:cubicBezTo>
                    <a:pt x="1468736" y="843111"/>
                    <a:pt x="1478459" y="818307"/>
                    <a:pt x="1478459" y="768697"/>
                  </a:cubicBezTo>
                  <a:cubicBezTo>
                    <a:pt x="1478459" y="719088"/>
                    <a:pt x="1468934" y="694283"/>
                    <a:pt x="1449884" y="694283"/>
                  </a:cubicBezTo>
                  <a:close/>
                  <a:moveTo>
                    <a:pt x="1106984" y="694283"/>
                  </a:moveTo>
                  <a:cubicBezTo>
                    <a:pt x="1086644" y="694283"/>
                    <a:pt x="1076474" y="719832"/>
                    <a:pt x="1076474" y="770930"/>
                  </a:cubicBezTo>
                  <a:cubicBezTo>
                    <a:pt x="1076474" y="819051"/>
                    <a:pt x="1086446" y="843111"/>
                    <a:pt x="1106389" y="843111"/>
                  </a:cubicBezTo>
                  <a:cubicBezTo>
                    <a:pt x="1125836" y="843111"/>
                    <a:pt x="1135559" y="818307"/>
                    <a:pt x="1135559" y="768697"/>
                  </a:cubicBezTo>
                  <a:cubicBezTo>
                    <a:pt x="1135559" y="719088"/>
                    <a:pt x="1126034" y="694283"/>
                    <a:pt x="1106984" y="694283"/>
                  </a:cubicBezTo>
                  <a:close/>
                  <a:moveTo>
                    <a:pt x="764084" y="694283"/>
                  </a:moveTo>
                  <a:cubicBezTo>
                    <a:pt x="743744" y="694283"/>
                    <a:pt x="733574" y="719832"/>
                    <a:pt x="733574" y="770930"/>
                  </a:cubicBezTo>
                  <a:cubicBezTo>
                    <a:pt x="733574" y="819051"/>
                    <a:pt x="743546" y="843111"/>
                    <a:pt x="763489" y="843111"/>
                  </a:cubicBezTo>
                  <a:cubicBezTo>
                    <a:pt x="782936" y="843111"/>
                    <a:pt x="792659" y="818307"/>
                    <a:pt x="792659" y="768697"/>
                  </a:cubicBezTo>
                  <a:cubicBezTo>
                    <a:pt x="792659" y="719088"/>
                    <a:pt x="783134" y="694283"/>
                    <a:pt x="764084" y="694283"/>
                  </a:cubicBezTo>
                  <a:close/>
                  <a:moveTo>
                    <a:pt x="421184" y="694283"/>
                  </a:moveTo>
                  <a:cubicBezTo>
                    <a:pt x="400844" y="694283"/>
                    <a:pt x="390674" y="719832"/>
                    <a:pt x="390674" y="770930"/>
                  </a:cubicBezTo>
                  <a:cubicBezTo>
                    <a:pt x="390674" y="819051"/>
                    <a:pt x="400646" y="843111"/>
                    <a:pt x="420589" y="843111"/>
                  </a:cubicBezTo>
                  <a:cubicBezTo>
                    <a:pt x="440035" y="843111"/>
                    <a:pt x="449759" y="818307"/>
                    <a:pt x="449759" y="768697"/>
                  </a:cubicBezTo>
                  <a:cubicBezTo>
                    <a:pt x="449759" y="719088"/>
                    <a:pt x="440234" y="694283"/>
                    <a:pt x="421184" y="694283"/>
                  </a:cubicBezTo>
                  <a:close/>
                  <a:moveTo>
                    <a:pt x="78284" y="694283"/>
                  </a:moveTo>
                  <a:cubicBezTo>
                    <a:pt x="57944" y="694283"/>
                    <a:pt x="47774" y="719832"/>
                    <a:pt x="47774" y="770930"/>
                  </a:cubicBezTo>
                  <a:cubicBezTo>
                    <a:pt x="47774" y="819051"/>
                    <a:pt x="57746" y="843111"/>
                    <a:pt x="77689" y="843111"/>
                  </a:cubicBezTo>
                  <a:cubicBezTo>
                    <a:pt x="97135" y="843111"/>
                    <a:pt x="106859" y="818307"/>
                    <a:pt x="106859" y="768697"/>
                  </a:cubicBezTo>
                  <a:cubicBezTo>
                    <a:pt x="106859" y="719088"/>
                    <a:pt x="97334" y="694283"/>
                    <a:pt x="78284" y="694283"/>
                  </a:cubicBezTo>
                  <a:close/>
                  <a:moveTo>
                    <a:pt x="1794867" y="658416"/>
                  </a:moveTo>
                  <a:cubicBezTo>
                    <a:pt x="1844477" y="658416"/>
                    <a:pt x="1869281" y="694680"/>
                    <a:pt x="1869281" y="767209"/>
                  </a:cubicBezTo>
                  <a:cubicBezTo>
                    <a:pt x="1869281" y="803325"/>
                    <a:pt x="1862510" y="831007"/>
                    <a:pt x="1848966" y="850255"/>
                  </a:cubicBezTo>
                  <a:cubicBezTo>
                    <a:pt x="1835423" y="869504"/>
                    <a:pt x="1816001" y="879128"/>
                    <a:pt x="1790700" y="879128"/>
                  </a:cubicBezTo>
                  <a:cubicBezTo>
                    <a:pt x="1739900" y="879128"/>
                    <a:pt x="1714500" y="843459"/>
                    <a:pt x="1714500" y="772120"/>
                  </a:cubicBezTo>
                  <a:cubicBezTo>
                    <a:pt x="1714500" y="735112"/>
                    <a:pt x="1721371" y="706909"/>
                    <a:pt x="1735113" y="687512"/>
                  </a:cubicBezTo>
                  <a:cubicBezTo>
                    <a:pt x="1748855" y="668114"/>
                    <a:pt x="1768773" y="658416"/>
                    <a:pt x="1794867" y="658416"/>
                  </a:cubicBezTo>
                  <a:close/>
                  <a:moveTo>
                    <a:pt x="1451967" y="658416"/>
                  </a:moveTo>
                  <a:cubicBezTo>
                    <a:pt x="1501577" y="658416"/>
                    <a:pt x="1526382" y="694680"/>
                    <a:pt x="1526382" y="767209"/>
                  </a:cubicBezTo>
                  <a:cubicBezTo>
                    <a:pt x="1526382" y="803325"/>
                    <a:pt x="1519610" y="831007"/>
                    <a:pt x="1506067" y="850255"/>
                  </a:cubicBezTo>
                  <a:cubicBezTo>
                    <a:pt x="1492523" y="869504"/>
                    <a:pt x="1473101" y="879128"/>
                    <a:pt x="1447800" y="879128"/>
                  </a:cubicBezTo>
                  <a:cubicBezTo>
                    <a:pt x="1397000" y="879128"/>
                    <a:pt x="1371600" y="843459"/>
                    <a:pt x="1371600" y="772120"/>
                  </a:cubicBezTo>
                  <a:cubicBezTo>
                    <a:pt x="1371600" y="735112"/>
                    <a:pt x="1378471" y="706909"/>
                    <a:pt x="1392213" y="687512"/>
                  </a:cubicBezTo>
                  <a:cubicBezTo>
                    <a:pt x="1405955" y="668114"/>
                    <a:pt x="1425873" y="658416"/>
                    <a:pt x="1451967" y="658416"/>
                  </a:cubicBezTo>
                  <a:close/>
                  <a:moveTo>
                    <a:pt x="1109067" y="658416"/>
                  </a:moveTo>
                  <a:cubicBezTo>
                    <a:pt x="1158677" y="658416"/>
                    <a:pt x="1183482" y="694680"/>
                    <a:pt x="1183482" y="767209"/>
                  </a:cubicBezTo>
                  <a:cubicBezTo>
                    <a:pt x="1183482" y="803325"/>
                    <a:pt x="1176710" y="831007"/>
                    <a:pt x="1163167" y="850255"/>
                  </a:cubicBezTo>
                  <a:cubicBezTo>
                    <a:pt x="1149623" y="869504"/>
                    <a:pt x="1130201" y="879128"/>
                    <a:pt x="1104900" y="879128"/>
                  </a:cubicBezTo>
                  <a:cubicBezTo>
                    <a:pt x="1054100" y="879128"/>
                    <a:pt x="1028700" y="843459"/>
                    <a:pt x="1028700" y="772120"/>
                  </a:cubicBezTo>
                  <a:cubicBezTo>
                    <a:pt x="1028700" y="735112"/>
                    <a:pt x="1035571" y="706909"/>
                    <a:pt x="1049313" y="687512"/>
                  </a:cubicBezTo>
                  <a:cubicBezTo>
                    <a:pt x="1063055" y="668114"/>
                    <a:pt x="1082973" y="658416"/>
                    <a:pt x="1109067" y="658416"/>
                  </a:cubicBezTo>
                  <a:close/>
                  <a:moveTo>
                    <a:pt x="766167" y="658416"/>
                  </a:moveTo>
                  <a:cubicBezTo>
                    <a:pt x="815777" y="658416"/>
                    <a:pt x="840582" y="694680"/>
                    <a:pt x="840582" y="767209"/>
                  </a:cubicBezTo>
                  <a:cubicBezTo>
                    <a:pt x="840582" y="803325"/>
                    <a:pt x="833810" y="831007"/>
                    <a:pt x="820267" y="850255"/>
                  </a:cubicBezTo>
                  <a:cubicBezTo>
                    <a:pt x="806723" y="869504"/>
                    <a:pt x="787301" y="879128"/>
                    <a:pt x="762000" y="879128"/>
                  </a:cubicBezTo>
                  <a:cubicBezTo>
                    <a:pt x="711200" y="879128"/>
                    <a:pt x="685800" y="843459"/>
                    <a:pt x="685800" y="772120"/>
                  </a:cubicBezTo>
                  <a:cubicBezTo>
                    <a:pt x="685800" y="735112"/>
                    <a:pt x="692671" y="706909"/>
                    <a:pt x="706413" y="687512"/>
                  </a:cubicBezTo>
                  <a:cubicBezTo>
                    <a:pt x="720155" y="668114"/>
                    <a:pt x="740073" y="658416"/>
                    <a:pt x="766167" y="658416"/>
                  </a:cubicBezTo>
                  <a:close/>
                  <a:moveTo>
                    <a:pt x="423268" y="658416"/>
                  </a:moveTo>
                  <a:cubicBezTo>
                    <a:pt x="472877" y="658416"/>
                    <a:pt x="497682" y="694680"/>
                    <a:pt x="497682" y="767209"/>
                  </a:cubicBezTo>
                  <a:cubicBezTo>
                    <a:pt x="497682" y="803325"/>
                    <a:pt x="490910" y="831007"/>
                    <a:pt x="477367" y="850255"/>
                  </a:cubicBezTo>
                  <a:cubicBezTo>
                    <a:pt x="463823" y="869504"/>
                    <a:pt x="444401" y="879128"/>
                    <a:pt x="419100" y="879128"/>
                  </a:cubicBezTo>
                  <a:cubicBezTo>
                    <a:pt x="368300" y="879128"/>
                    <a:pt x="342900" y="843459"/>
                    <a:pt x="342900" y="772120"/>
                  </a:cubicBezTo>
                  <a:cubicBezTo>
                    <a:pt x="342900" y="735112"/>
                    <a:pt x="349771" y="706909"/>
                    <a:pt x="363513" y="687512"/>
                  </a:cubicBezTo>
                  <a:cubicBezTo>
                    <a:pt x="377255" y="668114"/>
                    <a:pt x="397173" y="658416"/>
                    <a:pt x="423268" y="658416"/>
                  </a:cubicBezTo>
                  <a:close/>
                  <a:moveTo>
                    <a:pt x="80368" y="658416"/>
                  </a:moveTo>
                  <a:cubicBezTo>
                    <a:pt x="129977" y="658416"/>
                    <a:pt x="154782" y="694680"/>
                    <a:pt x="154782" y="767209"/>
                  </a:cubicBezTo>
                  <a:cubicBezTo>
                    <a:pt x="154782" y="803325"/>
                    <a:pt x="148010" y="831007"/>
                    <a:pt x="134467" y="850255"/>
                  </a:cubicBezTo>
                  <a:cubicBezTo>
                    <a:pt x="120923" y="869504"/>
                    <a:pt x="101501" y="879128"/>
                    <a:pt x="76200" y="879128"/>
                  </a:cubicBezTo>
                  <a:cubicBezTo>
                    <a:pt x="25400" y="879128"/>
                    <a:pt x="0" y="843459"/>
                    <a:pt x="0" y="772120"/>
                  </a:cubicBezTo>
                  <a:cubicBezTo>
                    <a:pt x="0" y="735112"/>
                    <a:pt x="6871" y="706909"/>
                    <a:pt x="20613" y="687512"/>
                  </a:cubicBezTo>
                  <a:cubicBezTo>
                    <a:pt x="34355" y="668114"/>
                    <a:pt x="54273" y="658416"/>
                    <a:pt x="80368" y="658416"/>
                  </a:cubicBezTo>
                  <a:close/>
                  <a:moveTo>
                    <a:pt x="1971080" y="657225"/>
                  </a:moveTo>
                  <a:lnTo>
                    <a:pt x="1999506" y="657225"/>
                  </a:lnTo>
                  <a:lnTo>
                    <a:pt x="1999506" y="875407"/>
                  </a:lnTo>
                  <a:lnTo>
                    <a:pt x="1952625" y="875407"/>
                  </a:lnTo>
                  <a:lnTo>
                    <a:pt x="1952625" y="710208"/>
                  </a:lnTo>
                  <a:cubicBezTo>
                    <a:pt x="1950046" y="712490"/>
                    <a:pt x="1946995" y="714648"/>
                    <a:pt x="1943472" y="716682"/>
                  </a:cubicBezTo>
                  <a:cubicBezTo>
                    <a:pt x="1939950" y="718716"/>
                    <a:pt x="1936205" y="720551"/>
                    <a:pt x="1932236" y="722189"/>
                  </a:cubicBezTo>
                  <a:cubicBezTo>
                    <a:pt x="1928267" y="723826"/>
                    <a:pt x="1924150" y="725215"/>
                    <a:pt x="1919883" y="726356"/>
                  </a:cubicBezTo>
                  <a:cubicBezTo>
                    <a:pt x="1915617" y="727497"/>
                    <a:pt x="1911400" y="728315"/>
                    <a:pt x="1907233" y="728811"/>
                  </a:cubicBezTo>
                  <a:lnTo>
                    <a:pt x="1907233" y="689223"/>
                  </a:lnTo>
                  <a:cubicBezTo>
                    <a:pt x="1919437" y="685651"/>
                    <a:pt x="1930946" y="681087"/>
                    <a:pt x="1941761" y="675531"/>
                  </a:cubicBezTo>
                  <a:cubicBezTo>
                    <a:pt x="1952576" y="669975"/>
                    <a:pt x="1962349" y="663873"/>
                    <a:pt x="1971080" y="657225"/>
                  </a:cubicBezTo>
                  <a:close/>
                  <a:moveTo>
                    <a:pt x="1628180" y="657225"/>
                  </a:moveTo>
                  <a:lnTo>
                    <a:pt x="1656606" y="657225"/>
                  </a:lnTo>
                  <a:lnTo>
                    <a:pt x="1656606" y="875407"/>
                  </a:lnTo>
                  <a:lnTo>
                    <a:pt x="1609725" y="875407"/>
                  </a:lnTo>
                  <a:lnTo>
                    <a:pt x="1609725" y="710208"/>
                  </a:lnTo>
                  <a:cubicBezTo>
                    <a:pt x="1607146" y="712490"/>
                    <a:pt x="1604095" y="714648"/>
                    <a:pt x="1600572" y="716682"/>
                  </a:cubicBezTo>
                  <a:cubicBezTo>
                    <a:pt x="1597050" y="718716"/>
                    <a:pt x="1593305" y="720551"/>
                    <a:pt x="1589336" y="722189"/>
                  </a:cubicBezTo>
                  <a:cubicBezTo>
                    <a:pt x="1585367" y="723826"/>
                    <a:pt x="1581250" y="725215"/>
                    <a:pt x="1576983" y="726356"/>
                  </a:cubicBezTo>
                  <a:cubicBezTo>
                    <a:pt x="1572717" y="727497"/>
                    <a:pt x="1568500" y="728315"/>
                    <a:pt x="1564333" y="728811"/>
                  </a:cubicBezTo>
                  <a:lnTo>
                    <a:pt x="1564333" y="689223"/>
                  </a:lnTo>
                  <a:cubicBezTo>
                    <a:pt x="1576537" y="685651"/>
                    <a:pt x="1588046" y="681087"/>
                    <a:pt x="1598861" y="675531"/>
                  </a:cubicBezTo>
                  <a:cubicBezTo>
                    <a:pt x="1609676" y="669975"/>
                    <a:pt x="1619449" y="663873"/>
                    <a:pt x="1628180" y="657225"/>
                  </a:cubicBezTo>
                  <a:close/>
                  <a:moveTo>
                    <a:pt x="1285280" y="657225"/>
                  </a:moveTo>
                  <a:lnTo>
                    <a:pt x="1313706" y="657225"/>
                  </a:lnTo>
                  <a:lnTo>
                    <a:pt x="1313706" y="875407"/>
                  </a:lnTo>
                  <a:lnTo>
                    <a:pt x="1266825" y="875407"/>
                  </a:lnTo>
                  <a:lnTo>
                    <a:pt x="1266825" y="710208"/>
                  </a:lnTo>
                  <a:cubicBezTo>
                    <a:pt x="1264246" y="712490"/>
                    <a:pt x="1261195" y="714648"/>
                    <a:pt x="1257672" y="716682"/>
                  </a:cubicBezTo>
                  <a:cubicBezTo>
                    <a:pt x="1254150" y="718716"/>
                    <a:pt x="1250405" y="720551"/>
                    <a:pt x="1246436" y="722189"/>
                  </a:cubicBezTo>
                  <a:cubicBezTo>
                    <a:pt x="1242467" y="723826"/>
                    <a:pt x="1238350" y="725215"/>
                    <a:pt x="1234083" y="726356"/>
                  </a:cubicBezTo>
                  <a:cubicBezTo>
                    <a:pt x="1229817" y="727497"/>
                    <a:pt x="1225600" y="728315"/>
                    <a:pt x="1221433" y="728811"/>
                  </a:cubicBezTo>
                  <a:lnTo>
                    <a:pt x="1221433" y="689223"/>
                  </a:lnTo>
                  <a:cubicBezTo>
                    <a:pt x="1233637" y="685651"/>
                    <a:pt x="1245146" y="681087"/>
                    <a:pt x="1255961" y="675531"/>
                  </a:cubicBezTo>
                  <a:cubicBezTo>
                    <a:pt x="1266776" y="669975"/>
                    <a:pt x="1276549" y="663873"/>
                    <a:pt x="1285280" y="657225"/>
                  </a:cubicBezTo>
                  <a:close/>
                  <a:moveTo>
                    <a:pt x="942380" y="657225"/>
                  </a:moveTo>
                  <a:lnTo>
                    <a:pt x="970806" y="657225"/>
                  </a:lnTo>
                  <a:lnTo>
                    <a:pt x="970806" y="875407"/>
                  </a:lnTo>
                  <a:lnTo>
                    <a:pt x="923925" y="875407"/>
                  </a:lnTo>
                  <a:lnTo>
                    <a:pt x="923925" y="710208"/>
                  </a:lnTo>
                  <a:cubicBezTo>
                    <a:pt x="921346" y="712490"/>
                    <a:pt x="918295" y="714648"/>
                    <a:pt x="914772" y="716682"/>
                  </a:cubicBezTo>
                  <a:cubicBezTo>
                    <a:pt x="911250" y="718716"/>
                    <a:pt x="907505" y="720551"/>
                    <a:pt x="903536" y="722189"/>
                  </a:cubicBezTo>
                  <a:cubicBezTo>
                    <a:pt x="899567" y="723826"/>
                    <a:pt x="895450" y="725215"/>
                    <a:pt x="891183" y="726356"/>
                  </a:cubicBezTo>
                  <a:cubicBezTo>
                    <a:pt x="886917" y="727497"/>
                    <a:pt x="882700" y="728315"/>
                    <a:pt x="878533" y="728811"/>
                  </a:cubicBezTo>
                  <a:lnTo>
                    <a:pt x="878533" y="689223"/>
                  </a:lnTo>
                  <a:cubicBezTo>
                    <a:pt x="890737" y="685651"/>
                    <a:pt x="902246" y="681087"/>
                    <a:pt x="913061" y="675531"/>
                  </a:cubicBezTo>
                  <a:cubicBezTo>
                    <a:pt x="923876" y="669975"/>
                    <a:pt x="933649" y="663873"/>
                    <a:pt x="942380" y="657225"/>
                  </a:cubicBezTo>
                  <a:close/>
                  <a:moveTo>
                    <a:pt x="599480" y="657225"/>
                  </a:moveTo>
                  <a:lnTo>
                    <a:pt x="627906" y="657225"/>
                  </a:lnTo>
                  <a:lnTo>
                    <a:pt x="627906" y="875407"/>
                  </a:lnTo>
                  <a:lnTo>
                    <a:pt x="581025" y="875407"/>
                  </a:lnTo>
                  <a:lnTo>
                    <a:pt x="581025" y="710208"/>
                  </a:lnTo>
                  <a:cubicBezTo>
                    <a:pt x="578446" y="712490"/>
                    <a:pt x="575395" y="714648"/>
                    <a:pt x="571872" y="716682"/>
                  </a:cubicBezTo>
                  <a:cubicBezTo>
                    <a:pt x="568350" y="718716"/>
                    <a:pt x="564605" y="720551"/>
                    <a:pt x="560636" y="722189"/>
                  </a:cubicBezTo>
                  <a:cubicBezTo>
                    <a:pt x="556667" y="723826"/>
                    <a:pt x="552549" y="725215"/>
                    <a:pt x="548283" y="726356"/>
                  </a:cubicBezTo>
                  <a:cubicBezTo>
                    <a:pt x="544017" y="727497"/>
                    <a:pt x="539800" y="728315"/>
                    <a:pt x="535633" y="728811"/>
                  </a:cubicBezTo>
                  <a:lnTo>
                    <a:pt x="535633" y="689223"/>
                  </a:lnTo>
                  <a:cubicBezTo>
                    <a:pt x="547837" y="685651"/>
                    <a:pt x="559346" y="681087"/>
                    <a:pt x="570161" y="675531"/>
                  </a:cubicBezTo>
                  <a:cubicBezTo>
                    <a:pt x="580976" y="669975"/>
                    <a:pt x="590749" y="663873"/>
                    <a:pt x="599480" y="657225"/>
                  </a:cubicBezTo>
                  <a:close/>
                  <a:moveTo>
                    <a:pt x="256580" y="657225"/>
                  </a:moveTo>
                  <a:lnTo>
                    <a:pt x="285006" y="657225"/>
                  </a:lnTo>
                  <a:lnTo>
                    <a:pt x="285006" y="875407"/>
                  </a:lnTo>
                  <a:lnTo>
                    <a:pt x="238125" y="875407"/>
                  </a:lnTo>
                  <a:lnTo>
                    <a:pt x="238125" y="710208"/>
                  </a:lnTo>
                  <a:cubicBezTo>
                    <a:pt x="235546" y="712490"/>
                    <a:pt x="232495" y="714648"/>
                    <a:pt x="228972" y="716682"/>
                  </a:cubicBezTo>
                  <a:cubicBezTo>
                    <a:pt x="225450" y="718716"/>
                    <a:pt x="221705" y="720551"/>
                    <a:pt x="217736" y="722189"/>
                  </a:cubicBezTo>
                  <a:cubicBezTo>
                    <a:pt x="213767" y="723826"/>
                    <a:pt x="209650" y="725215"/>
                    <a:pt x="205383" y="726356"/>
                  </a:cubicBezTo>
                  <a:cubicBezTo>
                    <a:pt x="201117" y="727497"/>
                    <a:pt x="196900" y="728315"/>
                    <a:pt x="192733" y="728811"/>
                  </a:cubicBezTo>
                  <a:lnTo>
                    <a:pt x="192733" y="689223"/>
                  </a:lnTo>
                  <a:cubicBezTo>
                    <a:pt x="204937" y="685651"/>
                    <a:pt x="216446" y="681087"/>
                    <a:pt x="227261" y="675531"/>
                  </a:cubicBezTo>
                  <a:cubicBezTo>
                    <a:pt x="238076" y="669975"/>
                    <a:pt x="247849" y="663873"/>
                    <a:pt x="256580" y="657225"/>
                  </a:cubicBezTo>
                  <a:close/>
                  <a:moveTo>
                    <a:pt x="1952625" y="473278"/>
                  </a:moveTo>
                  <a:lnTo>
                    <a:pt x="1990948" y="536359"/>
                  </a:lnTo>
                  <a:lnTo>
                    <a:pt x="1998269" y="551557"/>
                  </a:lnTo>
                  <a:lnTo>
                    <a:pt x="1952625" y="551557"/>
                  </a:lnTo>
                  <a:close/>
                  <a:moveTo>
                    <a:pt x="152904" y="424144"/>
                  </a:moveTo>
                  <a:lnTo>
                    <a:pt x="154782" y="443359"/>
                  </a:lnTo>
                  <a:cubicBezTo>
                    <a:pt x="154782" y="479475"/>
                    <a:pt x="148010" y="507157"/>
                    <a:pt x="134467" y="526405"/>
                  </a:cubicBezTo>
                  <a:cubicBezTo>
                    <a:pt x="120923" y="545654"/>
                    <a:pt x="101501" y="555278"/>
                    <a:pt x="76200" y="555278"/>
                  </a:cubicBezTo>
                  <a:lnTo>
                    <a:pt x="72767" y="554589"/>
                  </a:lnTo>
                  <a:lnTo>
                    <a:pt x="81549" y="536359"/>
                  </a:lnTo>
                  <a:cubicBezTo>
                    <a:pt x="98263" y="505590"/>
                    <a:pt x="116422" y="475720"/>
                    <a:pt x="135933" y="446839"/>
                  </a:cubicBezTo>
                  <a:close/>
                  <a:moveTo>
                    <a:pt x="1792784" y="370433"/>
                  </a:moveTo>
                  <a:cubicBezTo>
                    <a:pt x="1772444" y="370433"/>
                    <a:pt x="1762274" y="395982"/>
                    <a:pt x="1762274" y="447080"/>
                  </a:cubicBezTo>
                  <a:cubicBezTo>
                    <a:pt x="1762274" y="495201"/>
                    <a:pt x="1772246" y="519261"/>
                    <a:pt x="1792189" y="519261"/>
                  </a:cubicBezTo>
                  <a:cubicBezTo>
                    <a:pt x="1811635" y="519261"/>
                    <a:pt x="1821359" y="494457"/>
                    <a:pt x="1821359" y="444847"/>
                  </a:cubicBezTo>
                  <a:cubicBezTo>
                    <a:pt x="1821359" y="395238"/>
                    <a:pt x="1811834" y="370433"/>
                    <a:pt x="1792784" y="370433"/>
                  </a:cubicBezTo>
                  <a:close/>
                  <a:moveTo>
                    <a:pt x="1449884" y="370433"/>
                  </a:moveTo>
                  <a:cubicBezTo>
                    <a:pt x="1429544" y="370433"/>
                    <a:pt x="1419374" y="395982"/>
                    <a:pt x="1419374" y="447080"/>
                  </a:cubicBezTo>
                  <a:cubicBezTo>
                    <a:pt x="1419374" y="495201"/>
                    <a:pt x="1429346" y="519261"/>
                    <a:pt x="1449289" y="519261"/>
                  </a:cubicBezTo>
                  <a:cubicBezTo>
                    <a:pt x="1468736" y="519261"/>
                    <a:pt x="1478459" y="494457"/>
                    <a:pt x="1478459" y="444847"/>
                  </a:cubicBezTo>
                  <a:cubicBezTo>
                    <a:pt x="1478459" y="395238"/>
                    <a:pt x="1468934" y="370433"/>
                    <a:pt x="1449884" y="370433"/>
                  </a:cubicBezTo>
                  <a:close/>
                  <a:moveTo>
                    <a:pt x="1106984" y="370433"/>
                  </a:moveTo>
                  <a:cubicBezTo>
                    <a:pt x="1086644" y="370433"/>
                    <a:pt x="1076474" y="395982"/>
                    <a:pt x="1076474" y="447080"/>
                  </a:cubicBezTo>
                  <a:cubicBezTo>
                    <a:pt x="1076474" y="495201"/>
                    <a:pt x="1086446" y="519261"/>
                    <a:pt x="1106389" y="519261"/>
                  </a:cubicBezTo>
                  <a:cubicBezTo>
                    <a:pt x="1125836" y="519261"/>
                    <a:pt x="1135559" y="494457"/>
                    <a:pt x="1135559" y="444847"/>
                  </a:cubicBezTo>
                  <a:cubicBezTo>
                    <a:pt x="1135559" y="395238"/>
                    <a:pt x="1126034" y="370433"/>
                    <a:pt x="1106984" y="370433"/>
                  </a:cubicBezTo>
                  <a:close/>
                  <a:moveTo>
                    <a:pt x="935534" y="370433"/>
                  </a:moveTo>
                  <a:cubicBezTo>
                    <a:pt x="915194" y="370433"/>
                    <a:pt x="905024" y="395982"/>
                    <a:pt x="905024" y="447080"/>
                  </a:cubicBezTo>
                  <a:cubicBezTo>
                    <a:pt x="905024" y="495201"/>
                    <a:pt x="914996" y="519261"/>
                    <a:pt x="934939" y="519261"/>
                  </a:cubicBezTo>
                  <a:cubicBezTo>
                    <a:pt x="954386" y="519261"/>
                    <a:pt x="964109" y="494457"/>
                    <a:pt x="964109" y="444847"/>
                  </a:cubicBezTo>
                  <a:cubicBezTo>
                    <a:pt x="964109" y="395238"/>
                    <a:pt x="954584" y="370433"/>
                    <a:pt x="935534" y="370433"/>
                  </a:cubicBezTo>
                  <a:close/>
                  <a:moveTo>
                    <a:pt x="764084" y="370433"/>
                  </a:moveTo>
                  <a:cubicBezTo>
                    <a:pt x="743744" y="370433"/>
                    <a:pt x="733574" y="395982"/>
                    <a:pt x="733574" y="447080"/>
                  </a:cubicBezTo>
                  <a:cubicBezTo>
                    <a:pt x="733574" y="495201"/>
                    <a:pt x="743546" y="519261"/>
                    <a:pt x="763489" y="519261"/>
                  </a:cubicBezTo>
                  <a:cubicBezTo>
                    <a:pt x="782936" y="519261"/>
                    <a:pt x="792659" y="494457"/>
                    <a:pt x="792659" y="444847"/>
                  </a:cubicBezTo>
                  <a:cubicBezTo>
                    <a:pt x="792659" y="395238"/>
                    <a:pt x="783134" y="370433"/>
                    <a:pt x="764084" y="370433"/>
                  </a:cubicBezTo>
                  <a:close/>
                  <a:moveTo>
                    <a:pt x="421184" y="370433"/>
                  </a:moveTo>
                  <a:cubicBezTo>
                    <a:pt x="400844" y="370433"/>
                    <a:pt x="390674" y="395982"/>
                    <a:pt x="390674" y="447080"/>
                  </a:cubicBezTo>
                  <a:cubicBezTo>
                    <a:pt x="390674" y="495201"/>
                    <a:pt x="400646" y="519261"/>
                    <a:pt x="420589" y="519261"/>
                  </a:cubicBezTo>
                  <a:cubicBezTo>
                    <a:pt x="440035" y="519261"/>
                    <a:pt x="449759" y="494457"/>
                    <a:pt x="449759" y="444847"/>
                  </a:cubicBezTo>
                  <a:cubicBezTo>
                    <a:pt x="449759" y="395238"/>
                    <a:pt x="440234" y="370433"/>
                    <a:pt x="421184" y="370433"/>
                  </a:cubicBezTo>
                  <a:close/>
                  <a:moveTo>
                    <a:pt x="1794867" y="334566"/>
                  </a:moveTo>
                  <a:cubicBezTo>
                    <a:pt x="1844477" y="334566"/>
                    <a:pt x="1869281" y="370830"/>
                    <a:pt x="1869281" y="443359"/>
                  </a:cubicBezTo>
                  <a:cubicBezTo>
                    <a:pt x="1869281" y="479475"/>
                    <a:pt x="1862510" y="507157"/>
                    <a:pt x="1848966" y="526405"/>
                  </a:cubicBezTo>
                  <a:cubicBezTo>
                    <a:pt x="1835423" y="545654"/>
                    <a:pt x="1816001" y="555278"/>
                    <a:pt x="1790700" y="555278"/>
                  </a:cubicBezTo>
                  <a:cubicBezTo>
                    <a:pt x="1739900" y="555278"/>
                    <a:pt x="1714500" y="519609"/>
                    <a:pt x="1714500" y="448270"/>
                  </a:cubicBezTo>
                  <a:cubicBezTo>
                    <a:pt x="1714500" y="411262"/>
                    <a:pt x="1721371" y="383059"/>
                    <a:pt x="1735113" y="363662"/>
                  </a:cubicBezTo>
                  <a:cubicBezTo>
                    <a:pt x="1748855" y="344264"/>
                    <a:pt x="1768773" y="334566"/>
                    <a:pt x="1794867" y="334566"/>
                  </a:cubicBezTo>
                  <a:close/>
                  <a:moveTo>
                    <a:pt x="1451967" y="334566"/>
                  </a:moveTo>
                  <a:cubicBezTo>
                    <a:pt x="1501577" y="334566"/>
                    <a:pt x="1526382" y="370830"/>
                    <a:pt x="1526382" y="443359"/>
                  </a:cubicBezTo>
                  <a:cubicBezTo>
                    <a:pt x="1526382" y="479475"/>
                    <a:pt x="1519610" y="507157"/>
                    <a:pt x="1506067" y="526405"/>
                  </a:cubicBezTo>
                  <a:cubicBezTo>
                    <a:pt x="1492523" y="545654"/>
                    <a:pt x="1473101" y="555278"/>
                    <a:pt x="1447800" y="555278"/>
                  </a:cubicBezTo>
                  <a:cubicBezTo>
                    <a:pt x="1397000" y="555278"/>
                    <a:pt x="1371600" y="519609"/>
                    <a:pt x="1371600" y="448270"/>
                  </a:cubicBezTo>
                  <a:cubicBezTo>
                    <a:pt x="1371600" y="411262"/>
                    <a:pt x="1378471" y="383059"/>
                    <a:pt x="1392213" y="363662"/>
                  </a:cubicBezTo>
                  <a:cubicBezTo>
                    <a:pt x="1405955" y="344264"/>
                    <a:pt x="1425873" y="334566"/>
                    <a:pt x="1451967" y="334566"/>
                  </a:cubicBezTo>
                  <a:close/>
                  <a:moveTo>
                    <a:pt x="1109067" y="334566"/>
                  </a:moveTo>
                  <a:cubicBezTo>
                    <a:pt x="1158677" y="334566"/>
                    <a:pt x="1183482" y="370830"/>
                    <a:pt x="1183482" y="443359"/>
                  </a:cubicBezTo>
                  <a:cubicBezTo>
                    <a:pt x="1183482" y="479475"/>
                    <a:pt x="1176710" y="507157"/>
                    <a:pt x="1163167" y="526405"/>
                  </a:cubicBezTo>
                  <a:cubicBezTo>
                    <a:pt x="1149623" y="545654"/>
                    <a:pt x="1130201" y="555278"/>
                    <a:pt x="1104900" y="555278"/>
                  </a:cubicBezTo>
                  <a:cubicBezTo>
                    <a:pt x="1054100" y="555278"/>
                    <a:pt x="1028700" y="519609"/>
                    <a:pt x="1028700" y="448270"/>
                  </a:cubicBezTo>
                  <a:cubicBezTo>
                    <a:pt x="1028700" y="411262"/>
                    <a:pt x="1035571" y="383059"/>
                    <a:pt x="1049313" y="363662"/>
                  </a:cubicBezTo>
                  <a:cubicBezTo>
                    <a:pt x="1063055" y="344264"/>
                    <a:pt x="1082973" y="334566"/>
                    <a:pt x="1109067" y="334566"/>
                  </a:cubicBezTo>
                  <a:close/>
                  <a:moveTo>
                    <a:pt x="937618" y="334566"/>
                  </a:moveTo>
                  <a:cubicBezTo>
                    <a:pt x="987227" y="334566"/>
                    <a:pt x="1012032" y="370830"/>
                    <a:pt x="1012032" y="443359"/>
                  </a:cubicBezTo>
                  <a:cubicBezTo>
                    <a:pt x="1012032" y="479475"/>
                    <a:pt x="1005260" y="507157"/>
                    <a:pt x="991717" y="526405"/>
                  </a:cubicBezTo>
                  <a:cubicBezTo>
                    <a:pt x="978173" y="545654"/>
                    <a:pt x="958751" y="555278"/>
                    <a:pt x="933450" y="555278"/>
                  </a:cubicBezTo>
                  <a:cubicBezTo>
                    <a:pt x="882650" y="555278"/>
                    <a:pt x="857250" y="519609"/>
                    <a:pt x="857250" y="448270"/>
                  </a:cubicBezTo>
                  <a:cubicBezTo>
                    <a:pt x="857250" y="411262"/>
                    <a:pt x="864121" y="383059"/>
                    <a:pt x="877863" y="363662"/>
                  </a:cubicBezTo>
                  <a:cubicBezTo>
                    <a:pt x="891605" y="344264"/>
                    <a:pt x="911523" y="334566"/>
                    <a:pt x="937618" y="334566"/>
                  </a:cubicBezTo>
                  <a:close/>
                  <a:moveTo>
                    <a:pt x="766167" y="334566"/>
                  </a:moveTo>
                  <a:cubicBezTo>
                    <a:pt x="815777" y="334566"/>
                    <a:pt x="840582" y="370830"/>
                    <a:pt x="840582" y="443359"/>
                  </a:cubicBezTo>
                  <a:cubicBezTo>
                    <a:pt x="840582" y="479475"/>
                    <a:pt x="833810" y="507157"/>
                    <a:pt x="820267" y="526405"/>
                  </a:cubicBezTo>
                  <a:cubicBezTo>
                    <a:pt x="806723" y="545654"/>
                    <a:pt x="787301" y="555278"/>
                    <a:pt x="762000" y="555278"/>
                  </a:cubicBezTo>
                  <a:cubicBezTo>
                    <a:pt x="711200" y="555278"/>
                    <a:pt x="685800" y="519609"/>
                    <a:pt x="685800" y="448270"/>
                  </a:cubicBezTo>
                  <a:cubicBezTo>
                    <a:pt x="685800" y="411262"/>
                    <a:pt x="692671" y="383059"/>
                    <a:pt x="706413" y="363662"/>
                  </a:cubicBezTo>
                  <a:cubicBezTo>
                    <a:pt x="720155" y="344264"/>
                    <a:pt x="740073" y="334566"/>
                    <a:pt x="766167" y="334566"/>
                  </a:cubicBezTo>
                  <a:close/>
                  <a:moveTo>
                    <a:pt x="423268" y="334566"/>
                  </a:moveTo>
                  <a:cubicBezTo>
                    <a:pt x="472877" y="334566"/>
                    <a:pt x="497682" y="370830"/>
                    <a:pt x="497682" y="443359"/>
                  </a:cubicBezTo>
                  <a:cubicBezTo>
                    <a:pt x="497682" y="479475"/>
                    <a:pt x="490910" y="507157"/>
                    <a:pt x="477366" y="526405"/>
                  </a:cubicBezTo>
                  <a:cubicBezTo>
                    <a:pt x="463823" y="545654"/>
                    <a:pt x="444401" y="555278"/>
                    <a:pt x="419100" y="555278"/>
                  </a:cubicBezTo>
                  <a:cubicBezTo>
                    <a:pt x="368300" y="555278"/>
                    <a:pt x="342900" y="519609"/>
                    <a:pt x="342900" y="448270"/>
                  </a:cubicBezTo>
                  <a:cubicBezTo>
                    <a:pt x="342900" y="411262"/>
                    <a:pt x="349771" y="383059"/>
                    <a:pt x="363513" y="363662"/>
                  </a:cubicBezTo>
                  <a:cubicBezTo>
                    <a:pt x="377255" y="344264"/>
                    <a:pt x="397173" y="334566"/>
                    <a:pt x="423268" y="334566"/>
                  </a:cubicBezTo>
                  <a:close/>
                  <a:moveTo>
                    <a:pt x="1628180" y="333375"/>
                  </a:moveTo>
                  <a:lnTo>
                    <a:pt x="1656606" y="333375"/>
                  </a:lnTo>
                  <a:lnTo>
                    <a:pt x="1656606" y="551557"/>
                  </a:lnTo>
                  <a:lnTo>
                    <a:pt x="1609725" y="551557"/>
                  </a:lnTo>
                  <a:lnTo>
                    <a:pt x="1609725" y="386358"/>
                  </a:lnTo>
                  <a:cubicBezTo>
                    <a:pt x="1607146" y="388640"/>
                    <a:pt x="1604095" y="390798"/>
                    <a:pt x="1600572" y="392832"/>
                  </a:cubicBezTo>
                  <a:cubicBezTo>
                    <a:pt x="1597050" y="394866"/>
                    <a:pt x="1593305" y="396701"/>
                    <a:pt x="1589336" y="398339"/>
                  </a:cubicBezTo>
                  <a:cubicBezTo>
                    <a:pt x="1585367" y="399976"/>
                    <a:pt x="1581250" y="401365"/>
                    <a:pt x="1576983" y="402506"/>
                  </a:cubicBezTo>
                  <a:cubicBezTo>
                    <a:pt x="1572717" y="403647"/>
                    <a:pt x="1568500" y="404465"/>
                    <a:pt x="1564333" y="404961"/>
                  </a:cubicBezTo>
                  <a:lnTo>
                    <a:pt x="1564333" y="365373"/>
                  </a:lnTo>
                  <a:cubicBezTo>
                    <a:pt x="1576537" y="361801"/>
                    <a:pt x="1588046" y="357237"/>
                    <a:pt x="1598861" y="351681"/>
                  </a:cubicBezTo>
                  <a:cubicBezTo>
                    <a:pt x="1609676" y="346125"/>
                    <a:pt x="1619449" y="340023"/>
                    <a:pt x="1628180" y="333375"/>
                  </a:cubicBezTo>
                  <a:close/>
                  <a:moveTo>
                    <a:pt x="1285280" y="333375"/>
                  </a:moveTo>
                  <a:lnTo>
                    <a:pt x="1313706" y="333375"/>
                  </a:lnTo>
                  <a:lnTo>
                    <a:pt x="1313706" y="551557"/>
                  </a:lnTo>
                  <a:lnTo>
                    <a:pt x="1266825" y="551557"/>
                  </a:lnTo>
                  <a:lnTo>
                    <a:pt x="1266825" y="386358"/>
                  </a:lnTo>
                  <a:cubicBezTo>
                    <a:pt x="1264246" y="388640"/>
                    <a:pt x="1261195" y="390798"/>
                    <a:pt x="1257672" y="392832"/>
                  </a:cubicBezTo>
                  <a:cubicBezTo>
                    <a:pt x="1254150" y="394866"/>
                    <a:pt x="1250405" y="396701"/>
                    <a:pt x="1246436" y="398339"/>
                  </a:cubicBezTo>
                  <a:cubicBezTo>
                    <a:pt x="1242467" y="399976"/>
                    <a:pt x="1238350" y="401365"/>
                    <a:pt x="1234083" y="402506"/>
                  </a:cubicBezTo>
                  <a:cubicBezTo>
                    <a:pt x="1229817" y="403647"/>
                    <a:pt x="1225600" y="404465"/>
                    <a:pt x="1221433" y="404961"/>
                  </a:cubicBezTo>
                  <a:lnTo>
                    <a:pt x="1221433" y="365373"/>
                  </a:lnTo>
                  <a:cubicBezTo>
                    <a:pt x="1233637" y="361801"/>
                    <a:pt x="1245146" y="357237"/>
                    <a:pt x="1255961" y="351681"/>
                  </a:cubicBezTo>
                  <a:cubicBezTo>
                    <a:pt x="1266776" y="346125"/>
                    <a:pt x="1276549" y="340023"/>
                    <a:pt x="1285280" y="333375"/>
                  </a:cubicBezTo>
                  <a:close/>
                  <a:moveTo>
                    <a:pt x="599480" y="333375"/>
                  </a:moveTo>
                  <a:lnTo>
                    <a:pt x="627906" y="333375"/>
                  </a:lnTo>
                  <a:lnTo>
                    <a:pt x="627906" y="551557"/>
                  </a:lnTo>
                  <a:lnTo>
                    <a:pt x="581025" y="551557"/>
                  </a:lnTo>
                  <a:lnTo>
                    <a:pt x="581025" y="386358"/>
                  </a:lnTo>
                  <a:cubicBezTo>
                    <a:pt x="578446" y="388640"/>
                    <a:pt x="575395" y="390798"/>
                    <a:pt x="571872" y="392832"/>
                  </a:cubicBezTo>
                  <a:cubicBezTo>
                    <a:pt x="568350" y="394866"/>
                    <a:pt x="564605" y="396701"/>
                    <a:pt x="560636" y="398339"/>
                  </a:cubicBezTo>
                  <a:cubicBezTo>
                    <a:pt x="556667" y="399976"/>
                    <a:pt x="552550" y="401365"/>
                    <a:pt x="548283" y="402506"/>
                  </a:cubicBezTo>
                  <a:cubicBezTo>
                    <a:pt x="544017" y="403647"/>
                    <a:pt x="539800" y="404465"/>
                    <a:pt x="535633" y="404961"/>
                  </a:cubicBezTo>
                  <a:lnTo>
                    <a:pt x="535633" y="365373"/>
                  </a:lnTo>
                  <a:cubicBezTo>
                    <a:pt x="547837" y="361801"/>
                    <a:pt x="559346" y="357237"/>
                    <a:pt x="570161" y="351681"/>
                  </a:cubicBezTo>
                  <a:cubicBezTo>
                    <a:pt x="580976" y="346125"/>
                    <a:pt x="590749" y="340023"/>
                    <a:pt x="599480" y="333375"/>
                  </a:cubicBezTo>
                  <a:close/>
                  <a:moveTo>
                    <a:pt x="256580" y="333375"/>
                  </a:moveTo>
                  <a:lnTo>
                    <a:pt x="285006" y="333375"/>
                  </a:lnTo>
                  <a:lnTo>
                    <a:pt x="285006" y="551557"/>
                  </a:lnTo>
                  <a:lnTo>
                    <a:pt x="238125" y="551557"/>
                  </a:lnTo>
                  <a:lnTo>
                    <a:pt x="238125" y="386358"/>
                  </a:lnTo>
                  <a:cubicBezTo>
                    <a:pt x="235546" y="388640"/>
                    <a:pt x="232495" y="390798"/>
                    <a:pt x="228972" y="392832"/>
                  </a:cubicBezTo>
                  <a:cubicBezTo>
                    <a:pt x="225450" y="394866"/>
                    <a:pt x="221705" y="396701"/>
                    <a:pt x="217736" y="398339"/>
                  </a:cubicBezTo>
                  <a:cubicBezTo>
                    <a:pt x="213767" y="399976"/>
                    <a:pt x="209650" y="401365"/>
                    <a:pt x="205383" y="402506"/>
                  </a:cubicBezTo>
                  <a:cubicBezTo>
                    <a:pt x="201117" y="403647"/>
                    <a:pt x="196900" y="404465"/>
                    <a:pt x="192733" y="404961"/>
                  </a:cubicBezTo>
                  <a:lnTo>
                    <a:pt x="192733" y="370882"/>
                  </a:lnTo>
                  <a:lnTo>
                    <a:pt x="198436" y="363255"/>
                  </a:lnTo>
                  <a:lnTo>
                    <a:pt x="198640" y="363031"/>
                  </a:lnTo>
                  <a:lnTo>
                    <a:pt x="227261" y="351681"/>
                  </a:lnTo>
                  <a:cubicBezTo>
                    <a:pt x="238076" y="346125"/>
                    <a:pt x="247849" y="340023"/>
                    <a:pt x="256580" y="333375"/>
                  </a:cubicBezTo>
                  <a:close/>
                  <a:moveTo>
                    <a:pt x="1609725" y="133178"/>
                  </a:moveTo>
                  <a:lnTo>
                    <a:pt x="1643297" y="153573"/>
                  </a:lnTo>
                  <a:lnTo>
                    <a:pt x="1656606" y="163525"/>
                  </a:lnTo>
                  <a:lnTo>
                    <a:pt x="1656606" y="218182"/>
                  </a:lnTo>
                  <a:lnTo>
                    <a:pt x="1609725" y="218182"/>
                  </a:lnTo>
                  <a:close/>
                  <a:moveTo>
                    <a:pt x="497456" y="112106"/>
                  </a:moveTo>
                  <a:lnTo>
                    <a:pt x="492603" y="157832"/>
                  </a:lnTo>
                  <a:cubicBezTo>
                    <a:pt x="489217" y="171673"/>
                    <a:pt x="484138" y="183406"/>
                    <a:pt x="477367" y="193030"/>
                  </a:cubicBezTo>
                  <a:cubicBezTo>
                    <a:pt x="463823" y="212279"/>
                    <a:pt x="444401" y="221903"/>
                    <a:pt x="419100" y="221903"/>
                  </a:cubicBezTo>
                  <a:cubicBezTo>
                    <a:pt x="406400" y="221903"/>
                    <a:pt x="395288" y="219674"/>
                    <a:pt x="385763" y="215215"/>
                  </a:cubicBezTo>
                  <a:lnTo>
                    <a:pt x="367427" y="199765"/>
                  </a:lnTo>
                  <a:lnTo>
                    <a:pt x="402228" y="173741"/>
                  </a:lnTo>
                  <a:lnTo>
                    <a:pt x="407501" y="181375"/>
                  </a:lnTo>
                  <a:cubicBezTo>
                    <a:pt x="411240" y="184383"/>
                    <a:pt x="415603" y="185886"/>
                    <a:pt x="420589" y="185886"/>
                  </a:cubicBezTo>
                  <a:cubicBezTo>
                    <a:pt x="435174" y="185886"/>
                    <a:pt x="444289" y="171934"/>
                    <a:pt x="447936" y="144028"/>
                  </a:cubicBezTo>
                  <a:lnTo>
                    <a:pt x="448042" y="142125"/>
                  </a:lnTo>
                  <a:close/>
                  <a:moveTo>
                    <a:pt x="627906" y="48242"/>
                  </a:moveTo>
                  <a:lnTo>
                    <a:pt x="627906" y="218182"/>
                  </a:lnTo>
                  <a:lnTo>
                    <a:pt x="581025" y="218182"/>
                  </a:lnTo>
                  <a:lnTo>
                    <a:pt x="581025" y="69174"/>
                  </a:lnTo>
                  <a:lnTo>
                    <a:pt x="613628" y="53468"/>
                  </a:lnTo>
                  <a:close/>
                  <a:moveTo>
                    <a:pt x="1106984" y="37058"/>
                  </a:moveTo>
                  <a:cubicBezTo>
                    <a:pt x="1086644" y="37058"/>
                    <a:pt x="1076474" y="62607"/>
                    <a:pt x="1076474" y="113705"/>
                  </a:cubicBezTo>
                  <a:cubicBezTo>
                    <a:pt x="1076474" y="161826"/>
                    <a:pt x="1086446" y="185886"/>
                    <a:pt x="1106389" y="185886"/>
                  </a:cubicBezTo>
                  <a:cubicBezTo>
                    <a:pt x="1125836" y="185886"/>
                    <a:pt x="1135559" y="161082"/>
                    <a:pt x="1135559" y="111472"/>
                  </a:cubicBezTo>
                  <a:cubicBezTo>
                    <a:pt x="1135559" y="61863"/>
                    <a:pt x="1126034" y="37058"/>
                    <a:pt x="1106984" y="37058"/>
                  </a:cubicBezTo>
                  <a:close/>
                  <a:moveTo>
                    <a:pt x="764084" y="37058"/>
                  </a:moveTo>
                  <a:cubicBezTo>
                    <a:pt x="743744" y="37058"/>
                    <a:pt x="733574" y="62607"/>
                    <a:pt x="733574" y="113705"/>
                  </a:cubicBezTo>
                  <a:cubicBezTo>
                    <a:pt x="733574" y="161826"/>
                    <a:pt x="743546" y="185886"/>
                    <a:pt x="763489" y="185886"/>
                  </a:cubicBezTo>
                  <a:cubicBezTo>
                    <a:pt x="782936" y="185886"/>
                    <a:pt x="792659" y="161082"/>
                    <a:pt x="792659" y="111472"/>
                  </a:cubicBezTo>
                  <a:cubicBezTo>
                    <a:pt x="792659" y="61863"/>
                    <a:pt x="783134" y="37058"/>
                    <a:pt x="764084" y="37058"/>
                  </a:cubicBezTo>
                  <a:close/>
                  <a:moveTo>
                    <a:pt x="1393200" y="29433"/>
                  </a:moveTo>
                  <a:lnTo>
                    <a:pt x="1434696" y="44621"/>
                  </a:lnTo>
                  <a:lnTo>
                    <a:pt x="1427002" y="56220"/>
                  </a:lnTo>
                  <a:cubicBezTo>
                    <a:pt x="1421917" y="68994"/>
                    <a:pt x="1419374" y="88156"/>
                    <a:pt x="1419374" y="113705"/>
                  </a:cubicBezTo>
                  <a:cubicBezTo>
                    <a:pt x="1419374" y="161826"/>
                    <a:pt x="1429346" y="185886"/>
                    <a:pt x="1449289" y="185886"/>
                  </a:cubicBezTo>
                  <a:cubicBezTo>
                    <a:pt x="1468736" y="185886"/>
                    <a:pt x="1478459" y="161082"/>
                    <a:pt x="1478459" y="111472"/>
                  </a:cubicBezTo>
                  <a:cubicBezTo>
                    <a:pt x="1478459" y="99070"/>
                    <a:pt x="1477864" y="88218"/>
                    <a:pt x="1476673" y="78916"/>
                  </a:cubicBezTo>
                  <a:lnTo>
                    <a:pt x="1472301" y="59939"/>
                  </a:lnTo>
                  <a:lnTo>
                    <a:pt x="1523921" y="84806"/>
                  </a:lnTo>
                  <a:lnTo>
                    <a:pt x="1526382" y="109984"/>
                  </a:lnTo>
                  <a:cubicBezTo>
                    <a:pt x="1526382" y="146100"/>
                    <a:pt x="1519610" y="173782"/>
                    <a:pt x="1506067" y="193030"/>
                  </a:cubicBezTo>
                  <a:cubicBezTo>
                    <a:pt x="1492523" y="212279"/>
                    <a:pt x="1473101" y="221903"/>
                    <a:pt x="1447800" y="221903"/>
                  </a:cubicBezTo>
                  <a:cubicBezTo>
                    <a:pt x="1397000" y="221903"/>
                    <a:pt x="1371600" y="186234"/>
                    <a:pt x="1371600" y="114895"/>
                  </a:cubicBezTo>
                  <a:cubicBezTo>
                    <a:pt x="1371600" y="77887"/>
                    <a:pt x="1378471" y="49684"/>
                    <a:pt x="1392213" y="30287"/>
                  </a:cubicBezTo>
                  <a:close/>
                  <a:moveTo>
                    <a:pt x="770877" y="2174"/>
                  </a:moveTo>
                  <a:lnTo>
                    <a:pt x="798724" y="7990"/>
                  </a:lnTo>
                  <a:cubicBezTo>
                    <a:pt x="826629" y="21589"/>
                    <a:pt x="840582" y="55587"/>
                    <a:pt x="840582" y="109984"/>
                  </a:cubicBezTo>
                  <a:cubicBezTo>
                    <a:pt x="840582" y="146100"/>
                    <a:pt x="833810" y="173782"/>
                    <a:pt x="820267" y="193030"/>
                  </a:cubicBezTo>
                  <a:cubicBezTo>
                    <a:pt x="806723" y="212279"/>
                    <a:pt x="787301" y="221903"/>
                    <a:pt x="762000" y="221903"/>
                  </a:cubicBezTo>
                  <a:cubicBezTo>
                    <a:pt x="711200" y="221903"/>
                    <a:pt x="685800" y="186234"/>
                    <a:pt x="685800" y="114895"/>
                  </a:cubicBezTo>
                  <a:cubicBezTo>
                    <a:pt x="685800" y="77887"/>
                    <a:pt x="692671" y="49684"/>
                    <a:pt x="706413" y="30287"/>
                  </a:cubicBezTo>
                  <a:lnTo>
                    <a:pt x="725410" y="13865"/>
                  </a:lnTo>
                  <a:close/>
                  <a:moveTo>
                    <a:pt x="1109067" y="1191"/>
                  </a:moveTo>
                  <a:cubicBezTo>
                    <a:pt x="1158677" y="1191"/>
                    <a:pt x="1183482" y="37455"/>
                    <a:pt x="1183482" y="109984"/>
                  </a:cubicBezTo>
                  <a:cubicBezTo>
                    <a:pt x="1183482" y="146100"/>
                    <a:pt x="1176710" y="173782"/>
                    <a:pt x="1163167" y="193030"/>
                  </a:cubicBezTo>
                  <a:cubicBezTo>
                    <a:pt x="1149623" y="212279"/>
                    <a:pt x="1130201" y="221903"/>
                    <a:pt x="1104900" y="221903"/>
                  </a:cubicBezTo>
                  <a:cubicBezTo>
                    <a:pt x="1054100" y="221903"/>
                    <a:pt x="1028700" y="186234"/>
                    <a:pt x="1028700" y="114895"/>
                  </a:cubicBezTo>
                  <a:cubicBezTo>
                    <a:pt x="1028700" y="77887"/>
                    <a:pt x="1035571" y="49684"/>
                    <a:pt x="1049313" y="30287"/>
                  </a:cubicBezTo>
                  <a:cubicBezTo>
                    <a:pt x="1063055" y="10889"/>
                    <a:pt x="1082973" y="1191"/>
                    <a:pt x="1109067" y="1191"/>
                  </a:cubicBezTo>
                  <a:close/>
                  <a:moveTo>
                    <a:pt x="1285280" y="0"/>
                  </a:moveTo>
                  <a:lnTo>
                    <a:pt x="1293163" y="0"/>
                  </a:lnTo>
                  <a:lnTo>
                    <a:pt x="1313706" y="5282"/>
                  </a:lnTo>
                  <a:lnTo>
                    <a:pt x="1313706" y="218182"/>
                  </a:lnTo>
                  <a:lnTo>
                    <a:pt x="1266825" y="218182"/>
                  </a:lnTo>
                  <a:lnTo>
                    <a:pt x="1266825" y="52983"/>
                  </a:lnTo>
                  <a:cubicBezTo>
                    <a:pt x="1264246" y="55265"/>
                    <a:pt x="1261195" y="57423"/>
                    <a:pt x="1257672" y="59457"/>
                  </a:cubicBezTo>
                  <a:cubicBezTo>
                    <a:pt x="1254150" y="61491"/>
                    <a:pt x="1250405" y="63326"/>
                    <a:pt x="1246436" y="64964"/>
                  </a:cubicBezTo>
                  <a:cubicBezTo>
                    <a:pt x="1242467" y="66601"/>
                    <a:pt x="1238350" y="67990"/>
                    <a:pt x="1234083" y="69131"/>
                  </a:cubicBezTo>
                  <a:cubicBezTo>
                    <a:pt x="1229817" y="70272"/>
                    <a:pt x="1225600" y="71090"/>
                    <a:pt x="1221433" y="71586"/>
                  </a:cubicBezTo>
                  <a:lnTo>
                    <a:pt x="1221433" y="31998"/>
                  </a:lnTo>
                  <a:cubicBezTo>
                    <a:pt x="1233637" y="28426"/>
                    <a:pt x="1245146" y="23862"/>
                    <a:pt x="1255961" y="18306"/>
                  </a:cubicBezTo>
                  <a:cubicBezTo>
                    <a:pt x="1266776" y="12750"/>
                    <a:pt x="1276549" y="6648"/>
                    <a:pt x="1285280" y="0"/>
                  </a:cubicBezTo>
                  <a:close/>
                  <a:moveTo>
                    <a:pt x="942380" y="0"/>
                  </a:moveTo>
                  <a:lnTo>
                    <a:pt x="970806" y="0"/>
                  </a:lnTo>
                  <a:lnTo>
                    <a:pt x="970806" y="218182"/>
                  </a:lnTo>
                  <a:lnTo>
                    <a:pt x="923925" y="218182"/>
                  </a:lnTo>
                  <a:lnTo>
                    <a:pt x="923925" y="52983"/>
                  </a:lnTo>
                  <a:cubicBezTo>
                    <a:pt x="921346" y="55265"/>
                    <a:pt x="918295" y="57423"/>
                    <a:pt x="914772" y="59457"/>
                  </a:cubicBezTo>
                  <a:cubicBezTo>
                    <a:pt x="911250" y="61491"/>
                    <a:pt x="907505" y="63326"/>
                    <a:pt x="903536" y="64964"/>
                  </a:cubicBezTo>
                  <a:cubicBezTo>
                    <a:pt x="899567" y="66601"/>
                    <a:pt x="895450" y="67990"/>
                    <a:pt x="891183" y="69131"/>
                  </a:cubicBezTo>
                  <a:cubicBezTo>
                    <a:pt x="886917" y="70272"/>
                    <a:pt x="882700" y="71090"/>
                    <a:pt x="878533" y="71586"/>
                  </a:cubicBezTo>
                  <a:lnTo>
                    <a:pt x="878533" y="31998"/>
                  </a:lnTo>
                  <a:cubicBezTo>
                    <a:pt x="890737" y="28426"/>
                    <a:pt x="902246" y="23862"/>
                    <a:pt x="913061" y="18306"/>
                  </a:cubicBezTo>
                  <a:cubicBezTo>
                    <a:pt x="923876" y="12750"/>
                    <a:pt x="933649" y="6648"/>
                    <a:pt x="942380" y="0"/>
                  </a:cubicBezTo>
                  <a:close/>
                </a:path>
              </a:pathLst>
            </a:custGeom>
            <a:solidFill>
              <a:srgbClr val="EBEBEB">
                <a:alpha val="31000"/>
              </a:srgbClr>
            </a:solidFill>
            <a:ln w="9525" cap="flat" cmpd="sng" algn="ctr">
              <a:noFill/>
              <a:prstDash val="solid"/>
              <a:headEnd type="none" w="med" len="med"/>
              <a:tailEnd type="none" w="med" len="med"/>
            </a:ln>
            <a:effectLst/>
            <a:sp3d>
              <a:bevelB h="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4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730F677B-BB43-45DE-BB75-5EA6C0F9BD15}"/>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Tree>
    <p:extLst>
      <p:ext uri="{BB962C8B-B14F-4D97-AF65-F5344CB8AC3E}">
        <p14:creationId xmlns:p14="http://schemas.microsoft.com/office/powerpoint/2010/main" val="2543256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
                                        </p:tgtEl>
                                        <p:attrNameLst>
                                          <p:attrName>style.visibility</p:attrName>
                                        </p:attrNameLst>
                                      </p:cBhvr>
                                      <p:to>
                                        <p:strVal val="visible"/>
                                      </p:to>
                                    </p:set>
                                    <p:animEffect transition="in" filter="fade">
                                      <p:cBhvr>
                                        <p:cTn id="12" dur="500"/>
                                        <p:tgtEl>
                                          <p:spTgt spid="11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48"/>
                                        </p:tgtEl>
                                        <p:attrNameLst>
                                          <p:attrName>style.visibility</p:attrName>
                                        </p:attrNameLst>
                                      </p:cBhvr>
                                      <p:to>
                                        <p:strVal val="visible"/>
                                      </p:to>
                                    </p:set>
                                    <p:animEffect transition="in" filter="fade">
                                      <p:cBhvr>
                                        <p:cTn id="16" dur="500"/>
                                        <p:tgtEl>
                                          <p:spTgt spid="14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7"/>
                                        </p:tgtEl>
                                        <p:attrNameLst>
                                          <p:attrName>style.visibility</p:attrName>
                                        </p:attrNameLst>
                                      </p:cBhvr>
                                      <p:to>
                                        <p:strVal val="visible"/>
                                      </p:to>
                                    </p:set>
                                    <p:animEffect transition="in" filter="fade">
                                      <p:cBhvr>
                                        <p:cTn id="21" dur="500"/>
                                        <p:tgtEl>
                                          <p:spTgt spid="10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50"/>
                                        </p:tgtEl>
                                        <p:attrNameLst>
                                          <p:attrName>style.visibility</p:attrName>
                                        </p:attrNameLst>
                                      </p:cBhvr>
                                      <p:to>
                                        <p:strVal val="visible"/>
                                      </p:to>
                                    </p:set>
                                    <p:animEffect transition="in" filter="fade">
                                      <p:cBhvr>
                                        <p:cTn id="25" dur="500"/>
                                        <p:tgtEl>
                                          <p:spTgt spid="1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2"/>
                                        </p:tgtEl>
                                        <p:attrNameLst>
                                          <p:attrName>style.visibility</p:attrName>
                                        </p:attrNameLst>
                                      </p:cBhvr>
                                      <p:to>
                                        <p:strVal val="visible"/>
                                      </p:to>
                                    </p:set>
                                    <p:animEffect transition="in" filter="fade">
                                      <p:cBhvr>
                                        <p:cTn id="39" dur="500"/>
                                        <p:tgtEl>
                                          <p:spTgt spid="122"/>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51" name="TextBox 50">
            <a:extLst>
              <a:ext uri="{FF2B5EF4-FFF2-40B4-BE49-F238E27FC236}">
                <a16:creationId xmlns:a16="http://schemas.microsoft.com/office/drawing/2014/main" id="{364EEC5F-63E9-4CE7-A576-9B57A0AFD3E1}"/>
              </a:ext>
            </a:extLst>
          </p:cNvPr>
          <p:cNvSpPr txBox="1"/>
          <p:nvPr/>
        </p:nvSpPr>
        <p:spPr>
          <a:xfrm>
            <a:off x="4913907" y="4190921"/>
            <a:ext cx="2329512" cy="215444"/>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Connectors</a:t>
            </a:r>
          </a:p>
        </p:txBody>
      </p:sp>
      <p:sp>
        <p:nvSpPr>
          <p:cNvPr id="46" name="Isosceles Triangle 45" descr="Arrow point">
            <a:extLst>
              <a:ext uri="{FF2B5EF4-FFF2-40B4-BE49-F238E27FC236}">
                <a16:creationId xmlns:a16="http://schemas.microsoft.com/office/drawing/2014/main" id="{4FDE8D3D-C88A-440A-B392-81A3DE457FE5}"/>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descr="arrow point">
            <a:extLst>
              <a:ext uri="{FF2B5EF4-FFF2-40B4-BE49-F238E27FC236}">
                <a16:creationId xmlns:a16="http://schemas.microsoft.com/office/drawing/2014/main" id="{D6C71E96-6DCA-4C23-AF79-A9414E0372B6}"/>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47" descr="arrow point">
            <a:extLst>
              <a:ext uri="{FF2B5EF4-FFF2-40B4-BE49-F238E27FC236}">
                <a16:creationId xmlns:a16="http://schemas.microsoft.com/office/drawing/2014/main" id="{FF2359A9-C5EE-4AAA-B380-A8C7EA0E797B}"/>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rg_ECA6" title="Icon of three boxes in a bracket chart">
            <a:extLst>
              <a:ext uri="{FF2B5EF4-FFF2-40B4-BE49-F238E27FC236}">
                <a16:creationId xmlns:a16="http://schemas.microsoft.com/office/drawing/2014/main" id="{20120C37-5282-4F3F-A41A-5BFF1880723F}"/>
              </a:ext>
            </a:extLst>
          </p:cNvPr>
          <p:cNvSpPr>
            <a:spLocks noChangeAspect="1" noEditPoints="1"/>
          </p:cNvSpPr>
          <p:nvPr/>
        </p:nvSpPr>
        <p:spPr bwMode="auto">
          <a:xfrm flipH="1">
            <a:off x="5728769" y="3211609"/>
            <a:ext cx="691211" cy="69154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8575"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085358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fade">
                                      <p:cBhvr>
                                        <p:cTn id="11" dur="500"/>
                                        <p:tgtEl>
                                          <p:spTgt spid="1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8"/>
                                        </p:tgtEl>
                                        <p:attrNameLst>
                                          <p:attrName>style.visibility</p:attrName>
                                        </p:attrNameLst>
                                      </p:cBhvr>
                                      <p:to>
                                        <p:strVal val="visible"/>
                                      </p:to>
                                    </p:set>
                                    <p:animEffect transition="in" filter="fade">
                                      <p:cBhvr>
                                        <p:cTn id="15" dur="500"/>
                                        <p:tgtEl>
                                          <p:spTgt spid="14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500"/>
                                        <p:tgtEl>
                                          <p:spTgt spid="15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4"/>
                                        </p:tgtEl>
                                        <p:attrNameLst>
                                          <p:attrName>style.visibility</p:attrName>
                                        </p:attrNameLst>
                                      </p:cBhvr>
                                      <p:to>
                                        <p:strVal val="visible"/>
                                      </p:to>
                                    </p:set>
                                    <p:animEffect transition="in" filter="fade">
                                      <p:cBhvr>
                                        <p:cTn id="27" dur="500"/>
                                        <p:tgtEl>
                                          <p:spTgt spid="104"/>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11"/>
                                        </p:tgtEl>
                                        <p:attrNameLst>
                                          <p:attrName>style.visibility</p:attrName>
                                        </p:attrNameLst>
                                      </p:cBhvr>
                                      <p:to>
                                        <p:strVal val="visible"/>
                                      </p:to>
                                    </p:set>
                                    <p:animEffect transition="in" filter="fade">
                                      <p:cBhvr>
                                        <p:cTn id="31" dur="500"/>
                                        <p:tgtEl>
                                          <p:spTgt spid="2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fade">
                                      <p:cBhvr>
                                        <p:cTn id="35" dur="500"/>
                                        <p:tgtEl>
                                          <p:spTgt spid="1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49"/>
                                        </p:tgtEl>
                                        <p:attrNameLst>
                                          <p:attrName>style.visibility</p:attrName>
                                        </p:attrNameLst>
                                      </p:cBhvr>
                                      <p:to>
                                        <p:strVal val="visible"/>
                                      </p:to>
                                    </p:set>
                                    <p:animEffect transition="in" filter="fade">
                                      <p:cBhvr>
                                        <p:cTn id="39"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15+ Years of experience</a:t>
            </a:r>
          </a:p>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GREY GLOW">
            <a:extLst>
              <a:ext uri="{FF2B5EF4-FFF2-40B4-BE49-F238E27FC236}">
                <a16:creationId xmlns:a16="http://schemas.microsoft.com/office/drawing/2014/main" id="{C30D8E7E-055A-4267-9821-4FFE66A930AD}"/>
              </a:ext>
              <a:ext uri="{C183D7F6-B498-43B3-948B-1728B52AA6E4}">
                <adec:decorative xmlns:adec="http://schemas.microsoft.com/office/drawing/2017/decorative" val="1"/>
              </a:ext>
            </a:extLst>
          </p:cNvPr>
          <p:cNvSpPr/>
          <p:nvPr/>
        </p:nvSpPr>
        <p:spPr bwMode="auto">
          <a:xfrm>
            <a:off x="5096203" y="2665876"/>
            <a:ext cx="1990440" cy="1872763"/>
          </a:xfrm>
          <a:prstGeom prst="ellipse">
            <a:avLst/>
          </a:prstGeom>
          <a:gradFill flip="none" rotWithShape="1">
            <a:gsLst>
              <a:gs pos="44000">
                <a:srgbClr val="E7E6E6"/>
              </a:gs>
              <a:gs pos="100000">
                <a:srgbClr val="E7E6E6">
                  <a:alpha val="0"/>
                </a:srgbClr>
              </a:gs>
            </a:gsLst>
            <a:path path="shape">
              <a:fillToRect l="50000" t="50000" r="50000" b="50000"/>
            </a:path>
            <a:tileRect/>
          </a:gradFill>
          <a:ln w="9525" cap="flat" cmpd="sng" algn="ctr">
            <a:noFill/>
            <a:prstDash val="solid"/>
            <a:headEnd type="none" w="med" len="med"/>
            <a:tailEnd type="none" w="med" len="med"/>
          </a:ln>
          <a:effectLst/>
          <a:scene3d>
            <a:camera prst="perspectiveFront"/>
            <a:lightRig rig="threePt" dir="t"/>
          </a:scene3d>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l" defTabSz="932483" rtl="0" eaLnBrk="1" fontAlgn="base" latinLnBrk="0" hangingPunct="1">
              <a:lnSpc>
                <a:spcPct val="100000"/>
              </a:lnSpc>
              <a:spcBef>
                <a:spcPct val="0"/>
              </a:spcBef>
              <a:spcAft>
                <a:spcPct val="0"/>
              </a:spcAft>
              <a:buClrTx/>
              <a:buSzTx/>
              <a:buFontTx/>
              <a:buNone/>
              <a:tabLst/>
              <a:defRPr/>
            </a:pPr>
            <a:endParaRPr kumimoji="0" lang="de-DE" sz="2400" b="0" i="0" u="none" strike="noStrike" kern="0" cap="none" spc="0" normalizeH="0" baseline="0" noProof="0">
              <a:ln>
                <a:noFill/>
              </a:ln>
              <a:gradFill>
                <a:gsLst>
                  <a:gs pos="83000">
                    <a:srgbClr val="0078D4"/>
                  </a:gs>
                  <a:gs pos="100000">
                    <a:srgbClr val="0078D4"/>
                  </a:gs>
                </a:gsLst>
                <a:lin ang="5400000" scaled="1"/>
              </a:gradFill>
              <a:effectLst/>
              <a:uLnTx/>
              <a:uFillTx/>
              <a:latin typeface="Segoe UI"/>
              <a:ea typeface="Segoe UI" pitchFamily="34" charset="0"/>
              <a:cs typeface="Segoe UI" pitchFamily="34" charset="0"/>
            </a:endParaRPr>
          </a:p>
        </p:txBody>
      </p:sp>
      <p:grpSp>
        <p:nvGrpSpPr>
          <p:cNvPr id="111" name="CLOVER BASE" descr="Clover shape">
            <a:extLst>
              <a:ext uri="{FF2B5EF4-FFF2-40B4-BE49-F238E27FC236}">
                <a16:creationId xmlns:a16="http://schemas.microsoft.com/office/drawing/2014/main" id="{E348A26C-3205-4A3F-9A42-6E9D073B4C82}"/>
              </a:ext>
            </a:extLst>
          </p:cNvPr>
          <p:cNvGrpSpPr/>
          <p:nvPr/>
        </p:nvGrpSpPr>
        <p:grpSpPr>
          <a:xfrm>
            <a:off x="3395701" y="1083384"/>
            <a:ext cx="5393581" cy="5165830"/>
            <a:chOff x="3316587" y="1308960"/>
            <a:chExt cx="5393581" cy="5165830"/>
          </a:xfrm>
          <a:scene3d>
            <a:camera prst="perspectiveFront"/>
            <a:lightRig rig="threePt" dir="t"/>
          </a:scene3d>
        </p:grpSpPr>
        <p:grpSp>
          <p:nvGrpSpPr>
            <p:cNvPr id="112" name="Group 111">
              <a:extLst>
                <a:ext uri="{FF2B5EF4-FFF2-40B4-BE49-F238E27FC236}">
                  <a16:creationId xmlns:a16="http://schemas.microsoft.com/office/drawing/2014/main" id="{83DD21A3-1C11-42D2-BABC-FACE38FCF073}"/>
                </a:ext>
              </a:extLst>
            </p:cNvPr>
            <p:cNvGrpSpPr/>
            <p:nvPr/>
          </p:nvGrpSpPr>
          <p:grpSpPr>
            <a:xfrm>
              <a:off x="5029116" y="3823067"/>
              <a:ext cx="1966104" cy="2651723"/>
              <a:chOff x="5029116" y="3823067"/>
              <a:chExt cx="1966104" cy="2651723"/>
            </a:xfrm>
          </p:grpSpPr>
          <p:sp>
            <p:nvSpPr>
              <p:cNvPr id="130" name="Top Clover Top">
                <a:extLst>
                  <a:ext uri="{FF2B5EF4-FFF2-40B4-BE49-F238E27FC236}">
                    <a16:creationId xmlns:a16="http://schemas.microsoft.com/office/drawing/2014/main" id="{6B918472-0A20-42C9-9720-B33C10011DF7}"/>
                  </a:ext>
                </a:extLst>
              </p:cNvPr>
              <p:cNvSpPr/>
              <p:nvPr/>
            </p:nvSpPr>
            <p:spPr>
              <a:xfrm rot="5400000" flipH="1">
                <a:off x="5148102"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31" name="Top Clover bottom">
                <a:extLst>
                  <a:ext uri="{FF2B5EF4-FFF2-40B4-BE49-F238E27FC236}">
                    <a16:creationId xmlns:a16="http://schemas.microsoft.com/office/drawing/2014/main" id="{0EA80312-92AB-48C1-ACA2-2766177F7254}"/>
                  </a:ext>
                </a:extLst>
              </p:cNvPr>
              <p:cNvSpPr/>
              <p:nvPr/>
            </p:nvSpPr>
            <p:spPr>
              <a:xfrm rot="5400000" flipH="1" flipV="1">
                <a:off x="4224510" y="4627673"/>
                <a:ext cx="2651723" cy="10425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3" name="Group 112">
              <a:extLst>
                <a:ext uri="{FF2B5EF4-FFF2-40B4-BE49-F238E27FC236}">
                  <a16:creationId xmlns:a16="http://schemas.microsoft.com/office/drawing/2014/main" id="{10172223-99EB-4FD0-B9E1-787841A2AC41}"/>
                </a:ext>
              </a:extLst>
            </p:cNvPr>
            <p:cNvGrpSpPr/>
            <p:nvPr/>
          </p:nvGrpSpPr>
          <p:grpSpPr>
            <a:xfrm>
              <a:off x="3316587" y="2831785"/>
              <a:ext cx="2770826" cy="2116462"/>
              <a:chOff x="3316587" y="2831785"/>
              <a:chExt cx="2770826" cy="2116462"/>
            </a:xfrm>
          </p:grpSpPr>
          <p:sp>
            <p:nvSpPr>
              <p:cNvPr id="128" name="Left Clover Top">
                <a:extLst>
                  <a:ext uri="{FF2B5EF4-FFF2-40B4-BE49-F238E27FC236}">
                    <a16:creationId xmlns:a16="http://schemas.microsoft.com/office/drawing/2014/main" id="{A50812C4-A2A0-479F-924C-ABD027C1BFDC}"/>
                  </a:ext>
                </a:extLst>
              </p:cNvPr>
              <p:cNvSpPr/>
              <p:nvPr/>
            </p:nvSpPr>
            <p:spPr>
              <a:xfrm>
                <a:off x="3316587" y="283178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9" name="Left Clover bottom">
                <a:extLst>
                  <a:ext uri="{FF2B5EF4-FFF2-40B4-BE49-F238E27FC236}">
                    <a16:creationId xmlns:a16="http://schemas.microsoft.com/office/drawing/2014/main" id="{2E84D96C-E719-45CA-9518-F769A3E5CE3E}"/>
                  </a:ext>
                </a:extLst>
              </p:cNvPr>
              <p:cNvSpPr/>
              <p:nvPr/>
            </p:nvSpPr>
            <p:spPr>
              <a:xfrm flipV="1">
                <a:off x="3316587" y="3826009"/>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78CCC12B-2273-4CC8-BDF9-EC66B37C5DB9}"/>
                </a:ext>
              </a:extLst>
            </p:cNvPr>
            <p:cNvGrpSpPr/>
            <p:nvPr/>
          </p:nvGrpSpPr>
          <p:grpSpPr>
            <a:xfrm>
              <a:off x="5939312" y="2829753"/>
              <a:ext cx="2770856" cy="2109540"/>
              <a:chOff x="5939312" y="2829753"/>
              <a:chExt cx="2770856" cy="2109540"/>
            </a:xfrm>
          </p:grpSpPr>
          <p:sp>
            <p:nvSpPr>
              <p:cNvPr id="124" name="Right Clover Top">
                <a:extLst>
                  <a:ext uri="{FF2B5EF4-FFF2-40B4-BE49-F238E27FC236}">
                    <a16:creationId xmlns:a16="http://schemas.microsoft.com/office/drawing/2014/main" id="{CC153937-F630-4465-B9B5-AB3188495201}"/>
                  </a:ext>
                </a:extLst>
              </p:cNvPr>
              <p:cNvSpPr/>
              <p:nvPr/>
            </p:nvSpPr>
            <p:spPr>
              <a:xfrm flipH="1">
                <a:off x="5939342" y="2829753"/>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7" name="Right Clover bottom">
                <a:extLst>
                  <a:ext uri="{FF2B5EF4-FFF2-40B4-BE49-F238E27FC236}">
                    <a16:creationId xmlns:a16="http://schemas.microsoft.com/office/drawing/2014/main" id="{B0449CCF-9682-47E6-94C7-77661D6BD317}"/>
                  </a:ext>
                </a:extLst>
              </p:cNvPr>
              <p:cNvSpPr/>
              <p:nvPr/>
            </p:nvSpPr>
            <p:spPr>
              <a:xfrm flipH="1" flipV="1">
                <a:off x="5939312" y="3817055"/>
                <a:ext cx="2770826" cy="1122238"/>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AEDCE41D-3C71-4CB0-919B-FC5EFA2C1F83}"/>
                </a:ext>
              </a:extLst>
            </p:cNvPr>
            <p:cNvGrpSpPr/>
            <p:nvPr/>
          </p:nvGrpSpPr>
          <p:grpSpPr>
            <a:xfrm>
              <a:off x="5031927" y="1308960"/>
              <a:ext cx="1966102" cy="2651723"/>
              <a:chOff x="5031927" y="1308960"/>
              <a:chExt cx="1966102" cy="2651723"/>
            </a:xfrm>
          </p:grpSpPr>
          <p:sp>
            <p:nvSpPr>
              <p:cNvPr id="119" name="Top Clover Top">
                <a:extLst>
                  <a:ext uri="{FF2B5EF4-FFF2-40B4-BE49-F238E27FC236}">
                    <a16:creationId xmlns:a16="http://schemas.microsoft.com/office/drawing/2014/main" id="{4C776257-5C04-473C-93B3-7E075ED6C2E4}"/>
                  </a:ext>
                </a:extLst>
              </p:cNvPr>
              <p:cNvSpPr/>
              <p:nvPr/>
            </p:nvSpPr>
            <p:spPr>
              <a:xfrm rot="16200000" flipH="1">
                <a:off x="4227321"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sp>
            <p:nvSpPr>
              <p:cNvPr id="123" name="Top Clover bottom">
                <a:extLst>
                  <a:ext uri="{FF2B5EF4-FFF2-40B4-BE49-F238E27FC236}">
                    <a16:creationId xmlns:a16="http://schemas.microsoft.com/office/drawing/2014/main" id="{ADD3DB37-736E-4F31-A94A-FD037B93BA49}"/>
                  </a:ext>
                </a:extLst>
              </p:cNvPr>
              <p:cNvSpPr/>
              <p:nvPr/>
            </p:nvSpPr>
            <p:spPr>
              <a:xfrm rot="16200000" flipH="1" flipV="1">
                <a:off x="5150912" y="2113566"/>
                <a:ext cx="2651723" cy="1042511"/>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noFill/>
              <a:ln w="28575" cap="flat">
                <a:solidFill>
                  <a:srgbClr val="D83B01"/>
                </a:solidFill>
                <a:prstDash val="solid"/>
                <a:miter/>
              </a:ln>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83000">
                        <a:srgbClr val="0078D4"/>
                      </a:gs>
                      <a:gs pos="100000">
                        <a:srgbClr val="0078D4"/>
                      </a:gs>
                    </a:gsLst>
                    <a:lin ang="5400000" scaled="1"/>
                  </a:gradFill>
                  <a:effectLst/>
                  <a:uLnTx/>
                  <a:uFillTx/>
                  <a:latin typeface="Segoe UI Semilight"/>
                  <a:ea typeface="+mn-ea"/>
                  <a:cs typeface="+mn-cs"/>
                </a:endParaRPr>
              </a:p>
            </p:txBody>
          </p:sp>
        </p:grpSp>
      </p:grpSp>
      <p:sp>
        <p:nvSpPr>
          <p:cNvPr id="148" name="Engage">
            <a:extLst>
              <a:ext uri="{FF2B5EF4-FFF2-40B4-BE49-F238E27FC236}">
                <a16:creationId xmlns:a16="http://schemas.microsoft.com/office/drawing/2014/main" id="{9D9BF839-7FDF-4255-8AD0-A017B53583E3}"/>
              </a:ext>
            </a:extLst>
          </p:cNvPr>
          <p:cNvSpPr txBox="1">
            <a:spLocks/>
          </p:cNvSpPr>
          <p:nvPr/>
        </p:nvSpPr>
        <p:spPr>
          <a:xfrm>
            <a:off x="2891796" y="3565968"/>
            <a:ext cx="347852"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Act</a:t>
            </a:r>
          </a:p>
        </p:txBody>
      </p:sp>
      <p:sp>
        <p:nvSpPr>
          <p:cNvPr id="149" name="Optimize">
            <a:extLst>
              <a:ext uri="{FF2B5EF4-FFF2-40B4-BE49-F238E27FC236}">
                <a16:creationId xmlns:a16="http://schemas.microsoft.com/office/drawing/2014/main" id="{52210F53-D92A-45B2-8B98-D7B21D5EBB44}"/>
              </a:ext>
            </a:extLst>
          </p:cNvPr>
          <p:cNvSpPr txBox="1">
            <a:spLocks/>
          </p:cNvSpPr>
          <p:nvPr/>
        </p:nvSpPr>
        <p:spPr>
          <a:xfrm>
            <a:off x="5811287" y="6270237"/>
            <a:ext cx="575479"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Learn</a:t>
            </a:r>
          </a:p>
        </p:txBody>
      </p:sp>
      <p:sp>
        <p:nvSpPr>
          <p:cNvPr id="150" name="Transform">
            <a:extLst>
              <a:ext uri="{FF2B5EF4-FFF2-40B4-BE49-F238E27FC236}">
                <a16:creationId xmlns:a16="http://schemas.microsoft.com/office/drawing/2014/main" id="{EFB4F090-3535-491A-AEE1-86C62C9A9BD8}"/>
              </a:ext>
            </a:extLst>
          </p:cNvPr>
          <p:cNvSpPr txBox="1">
            <a:spLocks/>
          </p:cNvSpPr>
          <p:nvPr/>
        </p:nvSpPr>
        <p:spPr>
          <a:xfrm>
            <a:off x="8957290" y="3451448"/>
            <a:ext cx="1040862" cy="276999"/>
          </a:xfrm>
          <a:prstGeom prst="rect">
            <a:avLst/>
          </a:prstGeom>
        </p:spPr>
        <p:txBody>
          <a:bodyPr vert="horz" wrap="none" lIns="0" tIns="0" rIns="0" bIns="0" rtlCol="0" anchor="ctr">
            <a:spAutoFit/>
          </a:bodyPr>
          <a:lstStyle>
            <a:defPPr>
              <a:defRPr lang="en-US"/>
            </a:defPPr>
            <a:lvl1pPr marR="0" indent="0"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Automate</a:t>
            </a:r>
          </a:p>
        </p:txBody>
      </p:sp>
      <p:sp>
        <p:nvSpPr>
          <p:cNvPr id="211" name="Empower">
            <a:extLst>
              <a:ext uri="{FF2B5EF4-FFF2-40B4-BE49-F238E27FC236}">
                <a16:creationId xmlns:a16="http://schemas.microsoft.com/office/drawing/2014/main" id="{8FD34CFF-A557-4B72-B9F1-3C5A520BE31B}"/>
              </a:ext>
            </a:extLst>
          </p:cNvPr>
          <p:cNvSpPr txBox="1">
            <a:spLocks/>
          </p:cNvSpPr>
          <p:nvPr/>
        </p:nvSpPr>
        <p:spPr>
          <a:xfrm>
            <a:off x="5615974" y="740388"/>
            <a:ext cx="819135"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Analyze</a:t>
            </a:r>
          </a:p>
        </p:txBody>
      </p:sp>
      <p:grpSp>
        <p:nvGrpSpPr>
          <p:cNvPr id="268" name="DATA" descr="Data circle">
            <a:extLst>
              <a:ext uri="{FF2B5EF4-FFF2-40B4-BE49-F238E27FC236}">
                <a16:creationId xmlns:a16="http://schemas.microsoft.com/office/drawing/2014/main" id="{329107DB-FB2F-44E0-9CF1-84075B1A67FB}"/>
              </a:ext>
            </a:extLst>
          </p:cNvPr>
          <p:cNvGrpSpPr/>
          <p:nvPr/>
        </p:nvGrpSpPr>
        <p:grpSpPr>
          <a:xfrm>
            <a:off x="5482706" y="3019926"/>
            <a:ext cx="1191897" cy="1188720"/>
            <a:chOff x="5745459" y="3239555"/>
            <a:chExt cx="734922" cy="734922"/>
          </a:xfrm>
          <a:scene3d>
            <a:camera prst="perspectiveFront"/>
            <a:lightRig rig="threePt" dir="t"/>
          </a:scene3d>
        </p:grpSpPr>
        <p:sp>
          <p:nvSpPr>
            <p:cNvPr id="269" name="circle1">
              <a:extLst>
                <a:ext uri="{FF2B5EF4-FFF2-40B4-BE49-F238E27FC236}">
                  <a16:creationId xmlns:a16="http://schemas.microsoft.com/office/drawing/2014/main" id="{4373D4A7-C765-4156-B13D-546D02D3D114}"/>
                </a:ext>
              </a:extLst>
            </p:cNvPr>
            <p:cNvSpPr/>
            <p:nvPr/>
          </p:nvSpPr>
          <p:spPr bwMode="auto">
            <a:xfrm flipH="1">
              <a:off x="5745459" y="3239555"/>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272" name="Freeform: Shape 271">
              <a:extLst>
                <a:ext uri="{FF2B5EF4-FFF2-40B4-BE49-F238E27FC236}">
                  <a16:creationId xmlns:a16="http://schemas.microsoft.com/office/drawing/2014/main" id="{1D7B5FD3-020D-4A92-A3A3-B852AFB4D191}"/>
                </a:ext>
              </a:extLst>
            </p:cNvPr>
            <p:cNvSpPr/>
            <p:nvPr/>
          </p:nvSpPr>
          <p:spPr bwMode="auto">
            <a:xfrm>
              <a:off x="5938757" y="3543576"/>
              <a:ext cx="348326" cy="126880"/>
            </a:xfrm>
            <a:custGeom>
              <a:avLst/>
              <a:gdLst/>
              <a:ahLst/>
              <a:cxnLst/>
              <a:rect l="l" t="t" r="r" b="b"/>
              <a:pathLst>
                <a:path w="893564" h="325487">
                  <a:moveTo>
                    <a:pt x="843558" y="207839"/>
                  </a:moveTo>
                  <a:lnTo>
                    <a:pt x="795561" y="214536"/>
                  </a:lnTo>
                  <a:cubicBezTo>
                    <a:pt x="780678" y="216471"/>
                    <a:pt x="769479" y="220080"/>
                    <a:pt x="761963" y="225363"/>
                  </a:cubicBezTo>
                  <a:cubicBezTo>
                    <a:pt x="754447" y="230647"/>
                    <a:pt x="750689" y="239911"/>
                    <a:pt x="750689" y="253157"/>
                  </a:cubicBezTo>
                  <a:cubicBezTo>
                    <a:pt x="750689" y="262831"/>
                    <a:pt x="754149" y="270756"/>
                    <a:pt x="761070" y="276932"/>
                  </a:cubicBezTo>
                  <a:cubicBezTo>
                    <a:pt x="767990" y="283109"/>
                    <a:pt x="777255" y="286197"/>
                    <a:pt x="788864" y="286197"/>
                  </a:cubicBezTo>
                  <a:cubicBezTo>
                    <a:pt x="804639" y="286197"/>
                    <a:pt x="817699" y="280653"/>
                    <a:pt x="828043" y="269565"/>
                  </a:cubicBezTo>
                  <a:cubicBezTo>
                    <a:pt x="838386" y="258478"/>
                    <a:pt x="843558" y="244525"/>
                    <a:pt x="843558" y="227707"/>
                  </a:cubicBezTo>
                  <a:close/>
                  <a:moveTo>
                    <a:pt x="443508" y="207839"/>
                  </a:moveTo>
                  <a:lnTo>
                    <a:pt x="395511" y="214536"/>
                  </a:lnTo>
                  <a:cubicBezTo>
                    <a:pt x="380628" y="216471"/>
                    <a:pt x="369429" y="220080"/>
                    <a:pt x="361913" y="225363"/>
                  </a:cubicBezTo>
                  <a:cubicBezTo>
                    <a:pt x="354397" y="230647"/>
                    <a:pt x="350639" y="239911"/>
                    <a:pt x="350639" y="253157"/>
                  </a:cubicBezTo>
                  <a:cubicBezTo>
                    <a:pt x="350639" y="262831"/>
                    <a:pt x="354099" y="270756"/>
                    <a:pt x="361020" y="276932"/>
                  </a:cubicBezTo>
                  <a:cubicBezTo>
                    <a:pt x="367940" y="283109"/>
                    <a:pt x="377205" y="286197"/>
                    <a:pt x="388814" y="286197"/>
                  </a:cubicBezTo>
                  <a:cubicBezTo>
                    <a:pt x="404589" y="286197"/>
                    <a:pt x="417649" y="280653"/>
                    <a:pt x="427992" y="269565"/>
                  </a:cubicBezTo>
                  <a:cubicBezTo>
                    <a:pt x="438336" y="258478"/>
                    <a:pt x="443508" y="244525"/>
                    <a:pt x="443508" y="227707"/>
                  </a:cubicBezTo>
                  <a:close/>
                  <a:moveTo>
                    <a:pt x="806946" y="86172"/>
                  </a:moveTo>
                  <a:cubicBezTo>
                    <a:pt x="864691" y="86172"/>
                    <a:pt x="893564" y="114598"/>
                    <a:pt x="893564" y="171450"/>
                  </a:cubicBezTo>
                  <a:lnTo>
                    <a:pt x="893564" y="320130"/>
                  </a:lnTo>
                  <a:lnTo>
                    <a:pt x="843335" y="320130"/>
                  </a:lnTo>
                  <a:lnTo>
                    <a:pt x="843335" y="284411"/>
                  </a:lnTo>
                  <a:lnTo>
                    <a:pt x="842442" y="284411"/>
                  </a:lnTo>
                  <a:cubicBezTo>
                    <a:pt x="826666" y="311795"/>
                    <a:pt x="803523" y="325487"/>
                    <a:pt x="773013" y="325487"/>
                  </a:cubicBezTo>
                  <a:cubicBezTo>
                    <a:pt x="750540" y="325487"/>
                    <a:pt x="732941" y="319385"/>
                    <a:pt x="720217" y="307182"/>
                  </a:cubicBezTo>
                  <a:cubicBezTo>
                    <a:pt x="707492" y="294978"/>
                    <a:pt x="701129" y="278830"/>
                    <a:pt x="701129" y="258738"/>
                  </a:cubicBezTo>
                  <a:cubicBezTo>
                    <a:pt x="701129" y="215578"/>
                    <a:pt x="725984" y="190426"/>
                    <a:pt x="775692" y="183282"/>
                  </a:cubicBezTo>
                  <a:lnTo>
                    <a:pt x="843558" y="173683"/>
                  </a:lnTo>
                  <a:cubicBezTo>
                    <a:pt x="843558" y="141089"/>
                    <a:pt x="828080" y="124793"/>
                    <a:pt x="797124" y="124793"/>
                  </a:cubicBezTo>
                  <a:cubicBezTo>
                    <a:pt x="769888" y="124793"/>
                    <a:pt x="745331" y="134169"/>
                    <a:pt x="723454" y="152921"/>
                  </a:cubicBezTo>
                  <a:lnTo>
                    <a:pt x="723454" y="107603"/>
                  </a:lnTo>
                  <a:cubicBezTo>
                    <a:pt x="747564" y="93316"/>
                    <a:pt x="775395" y="86172"/>
                    <a:pt x="806946" y="86172"/>
                  </a:cubicBezTo>
                  <a:close/>
                  <a:moveTo>
                    <a:pt x="406896" y="86172"/>
                  </a:moveTo>
                  <a:cubicBezTo>
                    <a:pt x="464641" y="86172"/>
                    <a:pt x="493514" y="114598"/>
                    <a:pt x="493514" y="171450"/>
                  </a:cubicBezTo>
                  <a:lnTo>
                    <a:pt x="493514" y="320130"/>
                  </a:lnTo>
                  <a:lnTo>
                    <a:pt x="443285" y="320130"/>
                  </a:lnTo>
                  <a:lnTo>
                    <a:pt x="443285" y="284411"/>
                  </a:lnTo>
                  <a:lnTo>
                    <a:pt x="442392" y="284411"/>
                  </a:lnTo>
                  <a:cubicBezTo>
                    <a:pt x="426616" y="311795"/>
                    <a:pt x="403473" y="325487"/>
                    <a:pt x="372963" y="325487"/>
                  </a:cubicBezTo>
                  <a:cubicBezTo>
                    <a:pt x="350490" y="325487"/>
                    <a:pt x="332891" y="319385"/>
                    <a:pt x="320167" y="307182"/>
                  </a:cubicBezTo>
                  <a:cubicBezTo>
                    <a:pt x="307442" y="294978"/>
                    <a:pt x="301079" y="278830"/>
                    <a:pt x="301079" y="258738"/>
                  </a:cubicBezTo>
                  <a:cubicBezTo>
                    <a:pt x="301079" y="215578"/>
                    <a:pt x="325934" y="190426"/>
                    <a:pt x="375642" y="183282"/>
                  </a:cubicBezTo>
                  <a:lnTo>
                    <a:pt x="443508" y="173683"/>
                  </a:lnTo>
                  <a:cubicBezTo>
                    <a:pt x="443508" y="141089"/>
                    <a:pt x="428030" y="124793"/>
                    <a:pt x="397074" y="124793"/>
                  </a:cubicBezTo>
                  <a:cubicBezTo>
                    <a:pt x="369838" y="124793"/>
                    <a:pt x="345281" y="134169"/>
                    <a:pt x="323404" y="152921"/>
                  </a:cubicBezTo>
                  <a:lnTo>
                    <a:pt x="323404" y="107603"/>
                  </a:lnTo>
                  <a:cubicBezTo>
                    <a:pt x="347514" y="93316"/>
                    <a:pt x="375345" y="86172"/>
                    <a:pt x="406896" y="86172"/>
                  </a:cubicBezTo>
                  <a:close/>
                  <a:moveTo>
                    <a:pt x="52908" y="45095"/>
                  </a:moveTo>
                  <a:lnTo>
                    <a:pt x="52908" y="275258"/>
                  </a:lnTo>
                  <a:lnTo>
                    <a:pt x="95325" y="275258"/>
                  </a:lnTo>
                  <a:cubicBezTo>
                    <a:pt x="132680" y="275258"/>
                    <a:pt x="161739" y="264989"/>
                    <a:pt x="182501" y="244451"/>
                  </a:cubicBezTo>
                  <a:cubicBezTo>
                    <a:pt x="203262" y="223912"/>
                    <a:pt x="213643" y="194891"/>
                    <a:pt x="213643" y="157386"/>
                  </a:cubicBezTo>
                  <a:cubicBezTo>
                    <a:pt x="213643" y="82526"/>
                    <a:pt x="174873" y="45095"/>
                    <a:pt x="97334" y="45095"/>
                  </a:cubicBezTo>
                  <a:close/>
                  <a:moveTo>
                    <a:pt x="622027" y="23887"/>
                  </a:moveTo>
                  <a:lnTo>
                    <a:pt x="622027" y="91530"/>
                  </a:lnTo>
                  <a:lnTo>
                    <a:pt x="676722" y="91530"/>
                  </a:lnTo>
                  <a:lnTo>
                    <a:pt x="676722" y="132160"/>
                  </a:lnTo>
                  <a:lnTo>
                    <a:pt x="622027" y="132160"/>
                  </a:lnTo>
                  <a:lnTo>
                    <a:pt x="622027" y="246460"/>
                  </a:lnTo>
                  <a:cubicBezTo>
                    <a:pt x="622027" y="260003"/>
                    <a:pt x="624483" y="269677"/>
                    <a:pt x="629394" y="275481"/>
                  </a:cubicBezTo>
                  <a:cubicBezTo>
                    <a:pt x="634306" y="281285"/>
                    <a:pt x="642491" y="284188"/>
                    <a:pt x="653951" y="284188"/>
                  </a:cubicBezTo>
                  <a:cubicBezTo>
                    <a:pt x="662732" y="284188"/>
                    <a:pt x="670322" y="281658"/>
                    <a:pt x="676722" y="276597"/>
                  </a:cubicBezTo>
                  <a:lnTo>
                    <a:pt x="676722" y="317674"/>
                  </a:lnTo>
                  <a:cubicBezTo>
                    <a:pt x="666601" y="322734"/>
                    <a:pt x="653281" y="325264"/>
                    <a:pt x="636761" y="325264"/>
                  </a:cubicBezTo>
                  <a:cubicBezTo>
                    <a:pt x="592410" y="325264"/>
                    <a:pt x="570235" y="303982"/>
                    <a:pt x="570235" y="261417"/>
                  </a:cubicBezTo>
                  <a:lnTo>
                    <a:pt x="570235" y="132160"/>
                  </a:lnTo>
                  <a:lnTo>
                    <a:pt x="532061" y="132160"/>
                  </a:lnTo>
                  <a:lnTo>
                    <a:pt x="532061" y="91530"/>
                  </a:lnTo>
                  <a:lnTo>
                    <a:pt x="570235" y="91530"/>
                  </a:lnTo>
                  <a:lnTo>
                    <a:pt x="570235" y="38621"/>
                  </a:lnTo>
                  <a:close/>
                  <a:moveTo>
                    <a:pt x="0" y="0"/>
                  </a:moveTo>
                  <a:lnTo>
                    <a:pt x="92422" y="0"/>
                  </a:lnTo>
                  <a:cubicBezTo>
                    <a:pt x="210443" y="0"/>
                    <a:pt x="269453" y="52016"/>
                    <a:pt x="269453" y="156047"/>
                  </a:cubicBezTo>
                  <a:cubicBezTo>
                    <a:pt x="269453" y="205458"/>
                    <a:pt x="253082" y="245157"/>
                    <a:pt x="220340" y="275146"/>
                  </a:cubicBezTo>
                  <a:cubicBezTo>
                    <a:pt x="187598" y="305135"/>
                    <a:pt x="143694" y="320130"/>
                    <a:pt x="88627" y="320130"/>
                  </a:cubicBezTo>
                  <a:lnTo>
                    <a:pt x="0" y="320130"/>
                  </a:lnTo>
                  <a:close/>
                </a:path>
              </a:pathLst>
            </a:custGeom>
            <a:solidFill>
              <a:sysClr val="window" lastClr="FFFFFF"/>
            </a:solidFill>
            <a:ln w="10795" cap="flat" cmpd="sng" algn="ctr">
              <a:noFill/>
              <a:prstDash val="solid"/>
              <a:headEnd type="none" w="med" len="med"/>
              <a:tailEnd type="none" w="med" len="med"/>
            </a:ln>
            <a:effectLst/>
            <a:sp3d>
              <a:bevelB h="0"/>
            </a:sp3d>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2" name="Title 1">
            <a:extLst>
              <a:ext uri="{FF2B5EF4-FFF2-40B4-BE49-F238E27FC236}">
                <a16:creationId xmlns:a16="http://schemas.microsoft.com/office/drawing/2014/main" id="{9142E809-D0CC-4CED-9A3A-70E83260F107}"/>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Let’s talk about data</a:t>
            </a:r>
          </a:p>
        </p:txBody>
      </p:sp>
      <p:sp>
        <p:nvSpPr>
          <p:cNvPr id="101" name="Isosceles Triangle 100" descr="arrow point">
            <a:extLst>
              <a:ext uri="{FF2B5EF4-FFF2-40B4-BE49-F238E27FC236}">
                <a16:creationId xmlns:a16="http://schemas.microsoft.com/office/drawing/2014/main" id="{5E7C7959-67DB-4855-8812-FA561BF69524}"/>
              </a:ext>
            </a:extLst>
          </p:cNvPr>
          <p:cNvSpPr/>
          <p:nvPr/>
        </p:nvSpPr>
        <p:spPr bwMode="auto">
          <a:xfrm rot="8230952">
            <a:off x="5523110" y="300192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78268F0F-F93F-4462-BC8F-F17C84C1FE53}"/>
              </a:ext>
            </a:extLst>
          </p:cNvPr>
          <p:cNvGrpSpPr/>
          <p:nvPr/>
        </p:nvGrpSpPr>
        <p:grpSpPr>
          <a:xfrm>
            <a:off x="5555029" y="1642871"/>
            <a:ext cx="1020792" cy="836962"/>
            <a:chOff x="3805319" y="1977002"/>
            <a:chExt cx="1020792" cy="836962"/>
          </a:xfrm>
        </p:grpSpPr>
        <p:pic>
          <p:nvPicPr>
            <p:cNvPr id="105" name="Graphic 104">
              <a:extLst>
                <a:ext uri="{FF2B5EF4-FFF2-40B4-BE49-F238E27FC236}">
                  <a16:creationId xmlns:a16="http://schemas.microsoft.com/office/drawing/2014/main" id="{0C31CED0-D287-4A01-BE0D-81368CE01F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72815" y="1977002"/>
              <a:ext cx="685800" cy="514350"/>
            </a:xfrm>
            <a:prstGeom prst="rect">
              <a:avLst/>
            </a:prstGeom>
          </p:spPr>
        </p:pic>
        <p:sp>
          <p:nvSpPr>
            <p:cNvPr id="106" name="TextBox 105">
              <a:extLst>
                <a:ext uri="{FF2B5EF4-FFF2-40B4-BE49-F238E27FC236}">
                  <a16:creationId xmlns:a16="http://schemas.microsoft.com/office/drawing/2014/main" id="{8C459A59-0A52-49E9-9E69-C01C7D4BF8E3}"/>
                </a:ext>
              </a:extLst>
            </p:cNvPr>
            <p:cNvSpPr txBox="1"/>
            <p:nvPr/>
          </p:nvSpPr>
          <p:spPr>
            <a:xfrm>
              <a:off x="3805319" y="2506187"/>
              <a:ext cx="102079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Power BI</a:t>
              </a:r>
            </a:p>
          </p:txBody>
        </p:sp>
      </p:grpSp>
      <p:grpSp>
        <p:nvGrpSpPr>
          <p:cNvPr id="107" name="Group 106">
            <a:extLst>
              <a:ext uri="{FF2B5EF4-FFF2-40B4-BE49-F238E27FC236}">
                <a16:creationId xmlns:a16="http://schemas.microsoft.com/office/drawing/2014/main" id="{953780EF-E82B-42D9-9E21-6C99A4367125}"/>
              </a:ext>
            </a:extLst>
          </p:cNvPr>
          <p:cNvGrpSpPr/>
          <p:nvPr/>
        </p:nvGrpSpPr>
        <p:grpSpPr>
          <a:xfrm>
            <a:off x="7196195" y="3299919"/>
            <a:ext cx="1156022" cy="803077"/>
            <a:chOff x="7238769" y="2103287"/>
            <a:chExt cx="1156022" cy="803077"/>
          </a:xfrm>
        </p:grpSpPr>
        <p:pic>
          <p:nvPicPr>
            <p:cNvPr id="108" name="Graphic 107">
              <a:extLst>
                <a:ext uri="{FF2B5EF4-FFF2-40B4-BE49-F238E27FC236}">
                  <a16:creationId xmlns:a16="http://schemas.microsoft.com/office/drawing/2014/main" id="{520B0223-9674-44B8-BFFF-7CB223B617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82722" y="2103287"/>
              <a:ext cx="666750" cy="495300"/>
            </a:xfrm>
            <a:prstGeom prst="rect">
              <a:avLst/>
            </a:prstGeom>
          </p:spPr>
        </p:pic>
        <p:sp>
          <p:nvSpPr>
            <p:cNvPr id="109" name="TextBox 108">
              <a:extLst>
                <a:ext uri="{FF2B5EF4-FFF2-40B4-BE49-F238E27FC236}">
                  <a16:creationId xmlns:a16="http://schemas.microsoft.com/office/drawing/2014/main" id="{7D406CF8-2DDB-48AC-AF60-F2C0E85F4713}"/>
                </a:ext>
              </a:extLst>
            </p:cNvPr>
            <p:cNvSpPr txBox="1"/>
            <p:nvPr/>
          </p:nvSpPr>
          <p:spPr>
            <a:xfrm>
              <a:off x="7238769" y="2598587"/>
              <a:ext cx="115602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Automate</a:t>
              </a:r>
            </a:p>
          </p:txBody>
        </p:sp>
      </p:grpSp>
      <p:grpSp>
        <p:nvGrpSpPr>
          <p:cNvPr id="110" name="Group 109">
            <a:extLst>
              <a:ext uri="{FF2B5EF4-FFF2-40B4-BE49-F238E27FC236}">
                <a16:creationId xmlns:a16="http://schemas.microsoft.com/office/drawing/2014/main" id="{D9071852-9A71-457A-8138-1B847AB3BFC0}"/>
              </a:ext>
            </a:extLst>
          </p:cNvPr>
          <p:cNvGrpSpPr/>
          <p:nvPr/>
        </p:nvGrpSpPr>
        <p:grpSpPr>
          <a:xfrm>
            <a:off x="3806185" y="3251466"/>
            <a:ext cx="1379865" cy="812602"/>
            <a:chOff x="3468923" y="4902989"/>
            <a:chExt cx="1379865" cy="812602"/>
          </a:xfrm>
        </p:grpSpPr>
        <p:pic>
          <p:nvPicPr>
            <p:cNvPr id="114" name="Graphic 113">
              <a:extLst>
                <a:ext uri="{FF2B5EF4-FFF2-40B4-BE49-F238E27FC236}">
                  <a16:creationId xmlns:a16="http://schemas.microsoft.com/office/drawing/2014/main" id="{8FDB9C53-EE1D-4CAB-A388-8B4FE0252BB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30365" y="4902989"/>
              <a:ext cx="666750" cy="504825"/>
            </a:xfrm>
            <a:prstGeom prst="rect">
              <a:avLst/>
            </a:prstGeom>
          </p:spPr>
        </p:pic>
        <p:sp>
          <p:nvSpPr>
            <p:cNvPr id="115" name="TextBox 114">
              <a:extLst>
                <a:ext uri="{FF2B5EF4-FFF2-40B4-BE49-F238E27FC236}">
                  <a16:creationId xmlns:a16="http://schemas.microsoft.com/office/drawing/2014/main" id="{105C70C2-98D8-44E4-BB84-F1B6736BD7CC}"/>
                </a:ext>
              </a:extLst>
            </p:cNvPr>
            <p:cNvSpPr txBox="1"/>
            <p:nvPr/>
          </p:nvSpPr>
          <p:spPr>
            <a:xfrm>
              <a:off x="3468923" y="5407814"/>
              <a:ext cx="1379865"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Power Apps</a:t>
              </a:r>
            </a:p>
          </p:txBody>
        </p:sp>
      </p:grpSp>
      <p:grpSp>
        <p:nvGrpSpPr>
          <p:cNvPr id="122" name="Group 121">
            <a:extLst>
              <a:ext uri="{FF2B5EF4-FFF2-40B4-BE49-F238E27FC236}">
                <a16:creationId xmlns:a16="http://schemas.microsoft.com/office/drawing/2014/main" id="{664FDF44-E52A-43E3-B3A0-561CA0781451}"/>
              </a:ext>
            </a:extLst>
          </p:cNvPr>
          <p:cNvGrpSpPr/>
          <p:nvPr/>
        </p:nvGrpSpPr>
        <p:grpSpPr>
          <a:xfrm>
            <a:off x="5520754" y="4799535"/>
            <a:ext cx="1141338" cy="1044059"/>
            <a:chOff x="3540361" y="5160402"/>
            <a:chExt cx="1141338" cy="1044059"/>
          </a:xfrm>
        </p:grpSpPr>
        <p:sp>
          <p:nvSpPr>
            <p:cNvPr id="125" name="TextBox 124">
              <a:extLst>
                <a:ext uri="{FF2B5EF4-FFF2-40B4-BE49-F238E27FC236}">
                  <a16:creationId xmlns:a16="http://schemas.microsoft.com/office/drawing/2014/main" id="{AAD659B5-E752-4C16-8216-62BCFDD4B91D}"/>
                </a:ext>
              </a:extLst>
            </p:cNvPr>
            <p:cNvSpPr txBox="1"/>
            <p:nvPr/>
          </p:nvSpPr>
          <p:spPr>
            <a:xfrm>
              <a:off x="3540361" y="5896684"/>
              <a:ext cx="11413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AI Builder</a:t>
              </a:r>
            </a:p>
          </p:txBody>
        </p:sp>
        <p:pic>
          <p:nvPicPr>
            <p:cNvPr id="126" name="Graphic 125">
              <a:extLst>
                <a:ext uri="{FF2B5EF4-FFF2-40B4-BE49-F238E27FC236}">
                  <a16:creationId xmlns:a16="http://schemas.microsoft.com/office/drawing/2014/main" id="{E2A3F6ED-7E83-4FA5-A730-0D34ACE2F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6652" y="5160402"/>
              <a:ext cx="698454" cy="717161"/>
            </a:xfrm>
            <a:prstGeom prst="rect">
              <a:avLst/>
            </a:prstGeom>
          </p:spPr>
        </p:pic>
      </p:grpSp>
      <p:sp>
        <p:nvSpPr>
          <p:cNvPr id="151" name="Engage">
            <a:extLst>
              <a:ext uri="{FF2B5EF4-FFF2-40B4-BE49-F238E27FC236}">
                <a16:creationId xmlns:a16="http://schemas.microsoft.com/office/drawing/2014/main" id="{DC6B16AC-4873-4289-91B1-C5D9F8D76AC0}"/>
              </a:ext>
            </a:extLst>
          </p:cNvPr>
          <p:cNvSpPr txBox="1">
            <a:spLocks/>
          </p:cNvSpPr>
          <p:nvPr/>
        </p:nvSpPr>
        <p:spPr>
          <a:xfrm>
            <a:off x="5796197" y="2715083"/>
            <a:ext cx="588303" cy="276999"/>
          </a:xfrm>
          <a:prstGeom prst="rect">
            <a:avLst/>
          </a:prstGeom>
        </p:spPr>
        <p:txBody>
          <a:bodyPr vert="horz" wrap="none" lIns="0" tIns="0" rIns="0" bIns="0" rtlCol="0" anchor="ctr">
            <a:spAutoFit/>
          </a:bodyPr>
          <a:lstStyle>
            <a:defPPr>
              <a:defRPr lang="en-US"/>
            </a:defPPr>
            <a:lvl1pPr marR="0" indent="0" algn="r" defTabSz="932742" fontAlgn="auto">
              <a:lnSpc>
                <a:spcPct val="100000"/>
              </a:lnSpc>
              <a:spcBef>
                <a:spcPts val="800"/>
              </a:spcBef>
              <a:spcAft>
                <a:spcPts val="0"/>
              </a:spcAft>
              <a:buClrTx/>
              <a:buSzPct val="90000"/>
              <a:buFont typeface="Wingdings" panose="05000000000000000000" pitchFamily="2" charset="2"/>
              <a:buNone/>
              <a:tabLst/>
              <a:defRPr sz="2000" spc="0" baseline="0">
                <a:solidFill>
                  <a:schemeClr val="accent1"/>
                </a:solidFill>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D83B01"/>
                </a:solidFill>
                <a:effectLst/>
                <a:uLnTx/>
                <a:uFillTx/>
                <a:latin typeface="Segoe UI Semibold" panose="020B0702040204020203" pitchFamily="34" charset="0"/>
                <a:ea typeface="+mn-ea"/>
                <a:cs typeface="Segoe UI Semibold" panose="020B0702040204020203" pitchFamily="34" charset="0"/>
              </a:rPr>
              <a:t>Know</a:t>
            </a:r>
          </a:p>
        </p:txBody>
      </p:sp>
      <p:sp>
        <p:nvSpPr>
          <p:cNvPr id="44" name="Isosceles Triangle 43" descr="Arrow point">
            <a:extLst>
              <a:ext uri="{FF2B5EF4-FFF2-40B4-BE49-F238E27FC236}">
                <a16:creationId xmlns:a16="http://schemas.microsoft.com/office/drawing/2014/main" id="{03BAFB41-8673-4F68-A8FF-5D917CD2B631}"/>
              </a:ext>
            </a:extLst>
          </p:cNvPr>
          <p:cNvSpPr/>
          <p:nvPr/>
        </p:nvSpPr>
        <p:spPr bwMode="auto">
          <a:xfrm rot="2813211">
            <a:off x="5526272" y="4012521"/>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Isosceles Triangle 44" descr="arrow point">
            <a:extLst>
              <a:ext uri="{FF2B5EF4-FFF2-40B4-BE49-F238E27FC236}">
                <a16:creationId xmlns:a16="http://schemas.microsoft.com/office/drawing/2014/main" id="{6C7BB34D-D115-42FC-A421-3621440A48B4}"/>
              </a:ext>
            </a:extLst>
          </p:cNvPr>
          <p:cNvSpPr/>
          <p:nvPr/>
        </p:nvSpPr>
        <p:spPr bwMode="auto">
          <a:xfrm rot="13658326">
            <a:off x="6542129" y="3081896"/>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Isosceles Triangle 45" descr="arrow point">
            <a:extLst>
              <a:ext uri="{FF2B5EF4-FFF2-40B4-BE49-F238E27FC236}">
                <a16:creationId xmlns:a16="http://schemas.microsoft.com/office/drawing/2014/main" id="{7D73F7DA-A2CA-4903-A602-DE5B496A3888}"/>
              </a:ext>
            </a:extLst>
          </p:cNvPr>
          <p:cNvSpPr/>
          <p:nvPr/>
        </p:nvSpPr>
        <p:spPr bwMode="auto">
          <a:xfrm rot="19177922">
            <a:off x="6433504" y="4054664"/>
            <a:ext cx="158963" cy="197247"/>
          </a:xfrm>
          <a:prstGeom prst="triangle">
            <a:avLst/>
          </a:prstGeom>
          <a:solidFill>
            <a:srgbClr val="D83B01"/>
          </a:solid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25BB4-912E-4E50-A5BA-2B26A294D382}"/>
              </a:ext>
            </a:extLst>
          </p:cNvPr>
          <p:cNvGrpSpPr/>
          <p:nvPr/>
        </p:nvGrpSpPr>
        <p:grpSpPr>
          <a:xfrm>
            <a:off x="5655674" y="3194812"/>
            <a:ext cx="822960" cy="1242577"/>
            <a:chOff x="5668236" y="2971493"/>
            <a:chExt cx="967690" cy="1433338"/>
          </a:xfrm>
        </p:grpSpPr>
        <p:pic>
          <p:nvPicPr>
            <p:cNvPr id="50" name="Graphic 49">
              <a:extLst>
                <a:ext uri="{FF2B5EF4-FFF2-40B4-BE49-F238E27FC236}">
                  <a16:creationId xmlns:a16="http://schemas.microsoft.com/office/drawing/2014/main" id="{563DCCB0-F0C3-4946-BCB8-6004ACE353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8236" y="2971493"/>
              <a:ext cx="967690" cy="967690"/>
            </a:xfrm>
            <a:prstGeom prst="rect">
              <a:avLst/>
            </a:prstGeom>
          </p:spPr>
        </p:pic>
        <p:sp>
          <p:nvSpPr>
            <p:cNvPr id="51" name="TextBox 50">
              <a:extLst>
                <a:ext uri="{FF2B5EF4-FFF2-40B4-BE49-F238E27FC236}">
                  <a16:creationId xmlns:a16="http://schemas.microsoft.com/office/drawing/2014/main" id="{364EEC5F-63E9-4CE7-A576-9B57A0AFD3E1}"/>
                </a:ext>
              </a:extLst>
            </p:cNvPr>
            <p:cNvSpPr txBox="1"/>
            <p:nvPr/>
          </p:nvSpPr>
          <p:spPr>
            <a:xfrm>
              <a:off x="5890011" y="4097054"/>
              <a:ext cx="589210"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CDS</a:t>
              </a:r>
            </a:p>
          </p:txBody>
        </p:sp>
      </p:grpSp>
    </p:spTree>
    <p:extLst>
      <p:ext uri="{BB962C8B-B14F-4D97-AF65-F5344CB8AC3E}">
        <p14:creationId xmlns:p14="http://schemas.microsoft.com/office/powerpoint/2010/main" val="393780475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p14="http://schemas.microsoft.com/office/powerpoint/2010/main" xmlns:asvg="http://schemas.microsoft.com/office/drawing/2016/SVG/main" xmlns:adec="http://schemas.microsoft.com/office/drawing/2017/decorative"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fade">
                                      <p:cBhvr>
                                        <p:cTn id="14" dur="500"/>
                                        <p:tgtEl>
                                          <p:spTgt spid="110"/>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Effect transition="in" filter="fade">
                                      <p:cBhvr>
                                        <p:cTn id="18" dur="500"/>
                                        <p:tgtEl>
                                          <p:spTgt spid="148"/>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fade">
                                      <p:cBhvr>
                                        <p:cTn id="22" dur="500"/>
                                        <p:tgtEl>
                                          <p:spTgt spid="107"/>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150"/>
                                        </p:tgtEl>
                                        <p:attrNameLst>
                                          <p:attrName>style.visibility</p:attrName>
                                        </p:attrNameLst>
                                      </p:cBhvr>
                                      <p:to>
                                        <p:strVal val="visible"/>
                                      </p:to>
                                    </p:set>
                                    <p:animEffect transition="in" filter="fade">
                                      <p:cBhvr>
                                        <p:cTn id="26" dur="500"/>
                                        <p:tgtEl>
                                          <p:spTgt spid="15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fade">
                                      <p:cBhvr>
                                        <p:cTn id="30" dur="500"/>
                                        <p:tgtEl>
                                          <p:spTgt spid="10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1"/>
                                        </p:tgtEl>
                                        <p:attrNameLst>
                                          <p:attrName>style.visibility</p:attrName>
                                        </p:attrNameLst>
                                      </p:cBhvr>
                                      <p:to>
                                        <p:strVal val="visible"/>
                                      </p:to>
                                    </p:set>
                                    <p:animEffect transition="in" filter="fade">
                                      <p:cBhvr>
                                        <p:cTn id="34" dur="500"/>
                                        <p:tgtEl>
                                          <p:spTgt spid="211"/>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122"/>
                                        </p:tgtEl>
                                        <p:attrNameLst>
                                          <p:attrName>style.visibility</p:attrName>
                                        </p:attrNameLst>
                                      </p:cBhvr>
                                      <p:to>
                                        <p:strVal val="visible"/>
                                      </p:to>
                                    </p:set>
                                    <p:animEffect transition="in" filter="fade">
                                      <p:cBhvr>
                                        <p:cTn id="38" dur="500"/>
                                        <p:tgtEl>
                                          <p:spTgt spid="122"/>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9" grpId="0"/>
      <p:bldP spid="150" grpId="0"/>
      <p:bldP spid="211" grpId="0"/>
      <p:bldP spid="15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4B936F44-C0E1-4468-9333-DE718F335B98}"/>
              </a:ext>
            </a:extLst>
          </p:cNvPr>
          <p:cNvGrpSpPr/>
          <p:nvPr/>
        </p:nvGrpSpPr>
        <p:grpSpPr>
          <a:xfrm>
            <a:off x="6996013" y="1836420"/>
            <a:ext cx="3498668" cy="4076699"/>
            <a:chOff x="6844938" y="1836420"/>
            <a:chExt cx="3498668" cy="4076699"/>
          </a:xfrm>
        </p:grpSpPr>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Internal</a:t>
              </a:r>
            </a:p>
          </p:txBody>
        </p:sp>
        <p:pic>
          <p:nvPicPr>
            <p:cNvPr id="9" name="Graphic 8">
              <a:extLst>
                <a:ext uri="{FF2B5EF4-FFF2-40B4-BE49-F238E27FC236}">
                  <a16:creationId xmlns:a16="http://schemas.microsoft.com/office/drawing/2014/main" id="{6305BB34-9CC5-4D95-BA34-C460F2AC78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12" name="Group 11">
            <a:extLst>
              <a:ext uri="{FF2B5EF4-FFF2-40B4-BE49-F238E27FC236}">
                <a16:creationId xmlns:a16="http://schemas.microsoft.com/office/drawing/2014/main" id="{A21DA01D-84B6-4D68-A59E-6E31619B7A0A}"/>
              </a:ext>
            </a:extLst>
          </p:cNvPr>
          <p:cNvGrpSpPr/>
          <p:nvPr/>
        </p:nvGrpSpPr>
        <p:grpSpPr>
          <a:xfrm>
            <a:off x="1730860" y="1932069"/>
            <a:ext cx="3312814" cy="3981050"/>
            <a:chOff x="1745193" y="1684876"/>
            <a:chExt cx="3312814" cy="3981050"/>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a:t>
              </a:r>
            </a:p>
          </p:txBody>
        </p:sp>
        <p:sp>
          <p:nvSpPr>
            <p:cNvPr id="10" name="Org_ECA6" title="Icon of three boxes in a bracket chart">
              <a:extLst>
                <a:ext uri="{FF2B5EF4-FFF2-40B4-BE49-F238E27FC236}">
                  <a16:creationId xmlns:a16="http://schemas.microsoft.com/office/drawing/2014/main" id="{478F82C6-BCB7-48D9-BAD9-84EDD76A9805}"/>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973677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Two Types of Data. </a:t>
            </a:r>
            <a:r>
              <a:rPr lang="en-US" dirty="0"/>
              <a:t>. .</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D9045E30-6640-4474-91B1-90DC77894A50}"/>
              </a:ext>
            </a:extLst>
          </p:cNvPr>
          <p:cNvGrpSpPr/>
          <p:nvPr/>
        </p:nvGrpSpPr>
        <p:grpSpPr>
          <a:xfrm>
            <a:off x="6996013" y="1836420"/>
            <a:ext cx="3498668" cy="4076699"/>
            <a:chOff x="6844938" y="1836420"/>
            <a:chExt cx="3498668" cy="4076699"/>
          </a:xfrm>
        </p:grpSpPr>
        <p:sp>
          <p:nvSpPr>
            <p:cNvPr id="19" name="TextBox 18">
              <a:extLst>
                <a:ext uri="{FF2B5EF4-FFF2-40B4-BE49-F238E27FC236}">
                  <a16:creationId xmlns:a16="http://schemas.microsoft.com/office/drawing/2014/main" id="{41C47B3B-97E9-422F-98F6-0ACF7C4639F8}"/>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Common Data Service</a:t>
              </a:r>
            </a:p>
          </p:txBody>
        </p:sp>
        <p:pic>
          <p:nvPicPr>
            <p:cNvPr id="20" name="Graphic 19">
              <a:extLst>
                <a:ext uri="{FF2B5EF4-FFF2-40B4-BE49-F238E27FC236}">
                  <a16:creationId xmlns:a16="http://schemas.microsoft.com/office/drawing/2014/main" id="{58A2C791-0D06-4235-96DB-91C12BC693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4938" y="1836420"/>
              <a:ext cx="3498668" cy="3498668"/>
            </a:xfrm>
            <a:prstGeom prst="rect">
              <a:avLst/>
            </a:prstGeom>
          </p:spPr>
        </p:pic>
      </p:grpSp>
      <p:grpSp>
        <p:nvGrpSpPr>
          <p:cNvPr id="21" name="Group 20">
            <a:extLst>
              <a:ext uri="{FF2B5EF4-FFF2-40B4-BE49-F238E27FC236}">
                <a16:creationId xmlns:a16="http://schemas.microsoft.com/office/drawing/2014/main" id="{79B85214-B42D-4BAF-8EF2-FB9B86791D30}"/>
              </a:ext>
            </a:extLst>
          </p:cNvPr>
          <p:cNvGrpSpPr/>
          <p:nvPr/>
        </p:nvGrpSpPr>
        <p:grpSpPr>
          <a:xfrm>
            <a:off x="1730860" y="1932069"/>
            <a:ext cx="3312814" cy="3981050"/>
            <a:chOff x="1745193" y="1684876"/>
            <a:chExt cx="3312814" cy="3981050"/>
          </a:xfrm>
        </p:grpSpPr>
        <p:sp>
          <p:nvSpPr>
            <p:cNvPr id="22" name="TextBox 21">
              <a:extLst>
                <a:ext uri="{FF2B5EF4-FFF2-40B4-BE49-F238E27FC236}">
                  <a16:creationId xmlns:a16="http://schemas.microsoft.com/office/drawing/2014/main" id="{D68FB903-0496-41BF-8126-1D13FCC7E403}"/>
                </a:ext>
              </a:extLst>
            </p:cNvPr>
            <p:cNvSpPr txBox="1"/>
            <p:nvPr/>
          </p:nvSpPr>
          <p:spPr>
            <a:xfrm flipH="1">
              <a:off x="2044151" y="5358149"/>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Connectors</a:t>
              </a:r>
            </a:p>
          </p:txBody>
        </p:sp>
        <p:sp>
          <p:nvSpPr>
            <p:cNvPr id="23" name="Org_ECA6" title="Icon of three boxes in a bracket chart">
              <a:extLst>
                <a:ext uri="{FF2B5EF4-FFF2-40B4-BE49-F238E27FC236}">
                  <a16:creationId xmlns:a16="http://schemas.microsoft.com/office/drawing/2014/main" id="{43866C1E-2BCF-4492-B418-524E2430813B}"/>
                </a:ext>
              </a:extLst>
            </p:cNvPr>
            <p:cNvSpPr>
              <a:spLocks noChangeAspect="1" noEditPoints="1"/>
            </p:cNvSpPr>
            <p:nvPr/>
          </p:nvSpPr>
          <p:spPr bwMode="auto">
            <a:xfrm>
              <a:off x="1745193" y="1684876"/>
              <a:ext cx="3312814" cy="3314402"/>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76200" cap="sq">
              <a:solidFill>
                <a:srgbClr val="D83B01"/>
              </a:solidFill>
              <a:prstDash val="solid"/>
              <a:miter lim="800000"/>
              <a:headEnd/>
              <a:tailEnd/>
            </a:ln>
          </p:spPr>
          <p:txBody>
            <a:bodyPr vert="horz" wrap="square" lIns="87845" tIns="43922" rIns="87845" bIns="43922" numCol="1" anchor="t" anchorCtr="0" compatLnSpc="1">
              <a:prstTxWarp prst="textNoShape">
                <a:avLst/>
              </a:prstTxWarp>
            </a:bodyPr>
            <a:lstStyle/>
            <a:p>
              <a:pPr marL="0" marR="0" lvl="0" indent="0" algn="ctr" defTabSz="878380" rtl="0" eaLnBrk="1" fontAlgn="base"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0999156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ABE30-EE5E-4A83-8C9F-7B962CAF21C3}"/>
              </a:ext>
            </a:extLst>
          </p:cNvPr>
          <p:cNvSpPr>
            <a:spLocks noGrp="1"/>
          </p:cNvSpPr>
          <p:nvPr>
            <p:ph type="title"/>
          </p:nvPr>
        </p:nvSpPr>
        <p:spPr/>
        <p:txBody>
          <a:bodyPr/>
          <a:lstStyle/>
          <a:p>
            <a:r>
              <a:rPr lang="en-US" dirty="0"/>
              <a:t>Oh, the apps you can build. . .</a:t>
            </a:r>
          </a:p>
        </p:txBody>
      </p:sp>
      <p:graphicFrame>
        <p:nvGraphicFramePr>
          <p:cNvPr id="6" name="Table 6">
            <a:extLst>
              <a:ext uri="{FF2B5EF4-FFF2-40B4-BE49-F238E27FC236}">
                <a16:creationId xmlns:a16="http://schemas.microsoft.com/office/drawing/2014/main" id="{F501DB28-5747-460F-B850-196A9371A3C4}"/>
              </a:ext>
            </a:extLst>
          </p:cNvPr>
          <p:cNvGraphicFramePr>
            <a:graphicFrameLocks noGrp="1"/>
          </p:cNvGraphicFramePr>
          <p:nvPr>
            <p:ph sz="quarter" idx="10"/>
          </p:nvPr>
        </p:nvGraphicFramePr>
        <p:xfrm>
          <a:off x="2048656" y="1659953"/>
          <a:ext cx="8094687" cy="4216191"/>
        </p:xfrm>
        <a:graphic>
          <a:graphicData uri="http://schemas.openxmlformats.org/drawingml/2006/table">
            <a:tbl>
              <a:tblPr firstRow="1" bandRow="1">
                <a:tableStyleId>{9D7B26C5-4107-4FEC-AEDC-1716B250A1EF}</a:tableStyleId>
              </a:tblPr>
              <a:tblGrid>
                <a:gridCol w="2698229">
                  <a:extLst>
                    <a:ext uri="{9D8B030D-6E8A-4147-A177-3AD203B41FA5}">
                      <a16:colId xmlns:a16="http://schemas.microsoft.com/office/drawing/2014/main" val="2099270770"/>
                    </a:ext>
                  </a:extLst>
                </a:gridCol>
                <a:gridCol w="2698229">
                  <a:extLst>
                    <a:ext uri="{9D8B030D-6E8A-4147-A177-3AD203B41FA5}">
                      <a16:colId xmlns:a16="http://schemas.microsoft.com/office/drawing/2014/main" val="3379712812"/>
                    </a:ext>
                  </a:extLst>
                </a:gridCol>
                <a:gridCol w="2698229">
                  <a:extLst>
                    <a:ext uri="{9D8B030D-6E8A-4147-A177-3AD203B41FA5}">
                      <a16:colId xmlns:a16="http://schemas.microsoft.com/office/drawing/2014/main" val="3978101068"/>
                    </a:ext>
                  </a:extLst>
                </a:gridCol>
              </a:tblGrid>
              <a:tr h="602313">
                <a:tc>
                  <a:txBody>
                    <a:bodyPr/>
                    <a:lstStyle/>
                    <a:p>
                      <a:pPr algn="ctr"/>
                      <a:r>
                        <a:rPr lang="en-US" dirty="0"/>
                        <a:t>Client</a:t>
                      </a:r>
                    </a:p>
                  </a:txBody>
                  <a:tcPr anchor="ctr"/>
                </a:tc>
                <a:tc>
                  <a:txBody>
                    <a:bodyPr/>
                    <a:lstStyle/>
                    <a:p>
                      <a:pPr algn="ctr"/>
                      <a:r>
                        <a:rPr lang="en-US" dirty="0"/>
                        <a:t>Connectors</a:t>
                      </a:r>
                    </a:p>
                  </a:txBody>
                  <a:tcPr anchor="ctr"/>
                </a:tc>
                <a:tc>
                  <a:txBody>
                    <a:bodyPr/>
                    <a:lstStyle/>
                    <a:p>
                      <a:pPr algn="ctr"/>
                      <a:r>
                        <a:rPr lang="en-US" dirty="0"/>
                        <a:t>Common Data Service</a:t>
                      </a:r>
                    </a:p>
                  </a:txBody>
                  <a:tcPr anchor="ctr"/>
                </a:tc>
                <a:extLst>
                  <a:ext uri="{0D108BD9-81ED-4DB2-BD59-A6C34878D82A}">
                    <a16:rowId xmlns:a16="http://schemas.microsoft.com/office/drawing/2014/main" val="1470991932"/>
                  </a:ext>
                </a:extLst>
              </a:tr>
              <a:tr h="602313">
                <a:tc>
                  <a:txBody>
                    <a:bodyPr/>
                    <a:lstStyle/>
                    <a:p>
                      <a:pPr algn="ctr"/>
                      <a:r>
                        <a:rPr lang="en-US" dirty="0"/>
                        <a:t>Power Apps (Canvas)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413164948"/>
                  </a:ext>
                </a:extLst>
              </a:tr>
              <a:tr h="602313">
                <a:tc>
                  <a:txBody>
                    <a:bodyPr/>
                    <a:lstStyle/>
                    <a:p>
                      <a:pPr algn="ctr"/>
                      <a:r>
                        <a:rPr lang="en-US" dirty="0"/>
                        <a:t>Power Apps (Model)</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930867670"/>
                  </a:ext>
                </a:extLst>
              </a:tr>
              <a:tr h="602313">
                <a:tc>
                  <a:txBody>
                    <a:bodyPr/>
                    <a:lstStyle/>
                    <a:p>
                      <a:pPr algn="ctr"/>
                      <a:r>
                        <a:rPr lang="en-US" dirty="0"/>
                        <a:t>Power Portals</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3547950776"/>
                  </a:ext>
                </a:extLst>
              </a:tr>
              <a:tr h="602313">
                <a:tc>
                  <a:txBody>
                    <a:bodyPr/>
                    <a:lstStyle/>
                    <a:p>
                      <a:pPr algn="ctr"/>
                      <a:r>
                        <a:rPr lang="en-US" dirty="0"/>
                        <a:t>Flows</a:t>
                      </a:r>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710861086"/>
                  </a:ext>
                </a:extLst>
              </a:tr>
              <a:tr h="602313">
                <a:tc>
                  <a:txBody>
                    <a:bodyPr/>
                    <a:lstStyle/>
                    <a:p>
                      <a:pPr algn="ctr"/>
                      <a:r>
                        <a:rPr lang="en-US" dirty="0"/>
                        <a:t>AI Builder</a:t>
                      </a:r>
                    </a:p>
                  </a:txBody>
                  <a:tcPr anchor="ctr"/>
                </a:tc>
                <a:tc>
                  <a:txBody>
                    <a:bodyPr/>
                    <a:lstStyle/>
                    <a:p>
                      <a:pPr algn="ctr"/>
                      <a:r>
                        <a:rPr lang="en-US" dirty="0"/>
                        <a:t>No</a:t>
                      </a:r>
                    </a:p>
                  </a:txBody>
                  <a:tcPr anchor="ctr"/>
                </a:tc>
                <a:tc>
                  <a:txBody>
                    <a:bodyPr/>
                    <a:lstStyle/>
                    <a:p>
                      <a:pPr algn="ctr"/>
                      <a:r>
                        <a:rPr lang="en-US" dirty="0"/>
                        <a:t>Yes</a:t>
                      </a:r>
                    </a:p>
                  </a:txBody>
                  <a:tcPr anchor="ctr"/>
                </a:tc>
                <a:extLst>
                  <a:ext uri="{0D108BD9-81ED-4DB2-BD59-A6C34878D82A}">
                    <a16:rowId xmlns:a16="http://schemas.microsoft.com/office/drawing/2014/main" val="609870799"/>
                  </a:ext>
                </a:extLst>
              </a:tr>
              <a:tr h="602313">
                <a:tc>
                  <a:txBody>
                    <a:bodyPr/>
                    <a:lstStyle/>
                    <a:p>
                      <a:pPr algn="ctr"/>
                      <a:r>
                        <a:rPr lang="en-US" dirty="0" err="1"/>
                        <a:t>PowerBI</a:t>
                      </a:r>
                      <a:endParaRPr lang="en-US" dirty="0"/>
                    </a:p>
                  </a:txBody>
                  <a:tcPr anchor="ctr"/>
                </a:tc>
                <a:tc>
                  <a:txBody>
                    <a:bodyPr/>
                    <a:lstStyle/>
                    <a:p>
                      <a:pPr algn="ctr"/>
                      <a:r>
                        <a:rPr lang="en-US" dirty="0"/>
                        <a:t>Yes</a:t>
                      </a:r>
                    </a:p>
                  </a:txBody>
                  <a:tcPr anchor="ctr"/>
                </a:tc>
                <a:tc>
                  <a:txBody>
                    <a:bodyPr/>
                    <a:lstStyle/>
                    <a:p>
                      <a:pPr algn="ctr"/>
                      <a:r>
                        <a:rPr lang="en-US" dirty="0"/>
                        <a:t>Yes</a:t>
                      </a:r>
                    </a:p>
                  </a:txBody>
                  <a:tcPr anchor="ctr"/>
                </a:tc>
                <a:extLst>
                  <a:ext uri="{0D108BD9-81ED-4DB2-BD59-A6C34878D82A}">
                    <a16:rowId xmlns:a16="http://schemas.microsoft.com/office/drawing/2014/main" val="3486173652"/>
                  </a:ext>
                </a:extLst>
              </a:tr>
            </a:tbl>
          </a:graphicData>
        </a:graphic>
      </p:graphicFrame>
    </p:spTree>
    <p:extLst>
      <p:ext uri="{BB962C8B-B14F-4D97-AF65-F5344CB8AC3E}">
        <p14:creationId xmlns:p14="http://schemas.microsoft.com/office/powerpoint/2010/main" val="37998568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external data (Connectors)?</a:t>
            </a:r>
          </a:p>
        </p:txBody>
      </p:sp>
      <p:sp>
        <p:nvSpPr>
          <p:cNvPr id="4" name="TextBox 3">
            <a:extLst>
              <a:ext uri="{FF2B5EF4-FFF2-40B4-BE49-F238E27FC236}">
                <a16:creationId xmlns:a16="http://schemas.microsoft.com/office/drawing/2014/main" id="{1828007D-FB79-430A-8191-DAD69E62F6F8}"/>
              </a:ext>
            </a:extLst>
          </p:cNvPr>
          <p:cNvSpPr txBox="1"/>
          <p:nvPr/>
        </p:nvSpPr>
        <p:spPr>
          <a:xfrm flipH="1">
            <a:off x="2240279" y="5605343"/>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easy</a:t>
            </a:r>
          </a:p>
        </p:txBody>
      </p:sp>
      <p:sp>
        <p:nvSpPr>
          <p:cNvPr id="5" name="TextBox 4">
            <a:extLst>
              <a:ext uri="{FF2B5EF4-FFF2-40B4-BE49-F238E27FC236}">
                <a16:creationId xmlns:a16="http://schemas.microsoft.com/office/drawing/2014/main" id="{B3991ECF-61A6-41B7-883D-8E5DCCD13BF3}"/>
              </a:ext>
            </a:extLst>
          </p:cNvPr>
          <p:cNvSpPr txBox="1"/>
          <p:nvPr/>
        </p:nvSpPr>
        <p:spPr>
          <a:xfrm flipH="1">
            <a:off x="7236823" y="5605342"/>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home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6096000" y="1715589"/>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DevUpdate_ECC5" title="Icon of a clock with an arrow around it pointing clockwise">
            <a:extLst>
              <a:ext uri="{FF2B5EF4-FFF2-40B4-BE49-F238E27FC236}">
                <a16:creationId xmlns:a16="http://schemas.microsoft.com/office/drawing/2014/main" id="{97C99796-C0DC-48AB-8299-AFADCB1E7529}"/>
              </a:ext>
            </a:extLst>
          </p:cNvPr>
          <p:cNvSpPr>
            <a:spLocks noChangeAspect="1" noEditPoints="1"/>
          </p:cNvSpPr>
          <p:nvPr/>
        </p:nvSpPr>
        <p:spPr bwMode="auto">
          <a:xfrm>
            <a:off x="2240290" y="2419856"/>
            <a:ext cx="2714887" cy="271554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76200" cap="flat">
            <a:solidFill>
              <a:srgbClr val="D83B0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house" title="Icon of a house">
            <a:extLst>
              <a:ext uri="{FF2B5EF4-FFF2-40B4-BE49-F238E27FC236}">
                <a16:creationId xmlns:a16="http://schemas.microsoft.com/office/drawing/2014/main" id="{709CD435-7FB5-4BD3-964B-C0FBCD87C493}"/>
              </a:ext>
            </a:extLst>
          </p:cNvPr>
          <p:cNvSpPr>
            <a:spLocks noChangeAspect="1" noEditPoints="1"/>
          </p:cNvSpPr>
          <p:nvPr/>
        </p:nvSpPr>
        <p:spPr bwMode="auto">
          <a:xfrm>
            <a:off x="7065707" y="2219093"/>
            <a:ext cx="3057130" cy="2711972"/>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4707408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66B947D-730A-0A44-8F21-0EE217EA5F1B}"/>
              </a:ext>
            </a:extLst>
          </p:cNvPr>
          <p:cNvSpPr>
            <a:spLocks noGrp="1"/>
          </p:cNvSpPr>
          <p:nvPr>
            <p:ph type="body" sz="quarter" idx="23"/>
          </p:nvPr>
        </p:nvSpPr>
        <p:spPr>
          <a:xfrm>
            <a:off x="1428064" y="2132867"/>
            <a:ext cx="4062384" cy="505901"/>
          </a:xfrm>
        </p:spPr>
        <p:txBody>
          <a:bodyPr/>
          <a:lstStyle/>
          <a:p>
            <a:pPr>
              <a:spcBef>
                <a:spcPts val="2941"/>
              </a:spcBef>
              <a:spcAft>
                <a:spcPts val="0"/>
              </a:spcAft>
            </a:pPr>
            <a:r>
              <a:rPr lang="en-US" sz="1568" dirty="0"/>
              <a:t>Built-in connectivity to 300+ cloud services, content services, databases, APIs, etc.</a:t>
            </a:r>
          </a:p>
          <a:p>
            <a:pPr>
              <a:spcBef>
                <a:spcPts val="2941"/>
              </a:spcBef>
              <a:spcAft>
                <a:spcPts val="0"/>
              </a:spcAft>
            </a:pPr>
            <a:r>
              <a:rPr lang="en-US" sz="1568" dirty="0">
                <a:latin typeface="Segoe UI Light"/>
                <a:cs typeface="Segoe UI Light"/>
              </a:rPr>
              <a:t>Seamless hybrid connectivity to on-premises systems via the on-premises data gateway. </a:t>
            </a:r>
          </a:p>
          <a:p>
            <a:pPr>
              <a:spcBef>
                <a:spcPts val="2941"/>
              </a:spcBef>
              <a:spcAft>
                <a:spcPts val="0"/>
              </a:spcAft>
            </a:pPr>
            <a:r>
              <a:rPr lang="en-US" sz="1568" dirty="0"/>
              <a:t>Develop and register custom connectors                 as a building block for citizen developers. </a:t>
            </a:r>
          </a:p>
          <a:p>
            <a:pPr>
              <a:spcBef>
                <a:spcPts val="2941"/>
              </a:spcBef>
              <a:spcAft>
                <a:spcPts val="0"/>
              </a:spcAft>
            </a:pPr>
            <a:r>
              <a:rPr lang="en-US" sz="1568" dirty="0"/>
              <a:t>Connect data silos by using multiple data sources in a single application.</a:t>
            </a:r>
          </a:p>
        </p:txBody>
      </p:sp>
      <p:sp>
        <p:nvSpPr>
          <p:cNvPr id="21" name="Data &amp; AI" title="Icon of several circles connected to eachother by lines">
            <a:extLst>
              <a:ext uri="{FF2B5EF4-FFF2-40B4-BE49-F238E27FC236}">
                <a16:creationId xmlns:a16="http://schemas.microsoft.com/office/drawing/2014/main" id="{2C9081EC-05D4-B641-B8FB-491BD72440A1}"/>
              </a:ext>
            </a:extLst>
          </p:cNvPr>
          <p:cNvSpPr>
            <a:spLocks noChangeAspect="1" noEditPoints="1"/>
          </p:cNvSpPr>
          <p:nvPr/>
        </p:nvSpPr>
        <p:spPr bwMode="auto">
          <a:xfrm>
            <a:off x="586495" y="2203999"/>
            <a:ext cx="424385" cy="33934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cloud_2" title="Icon of a cloud made of two arrows pointing towards eachother">
            <a:extLst>
              <a:ext uri="{FF2B5EF4-FFF2-40B4-BE49-F238E27FC236}">
                <a16:creationId xmlns:a16="http://schemas.microsoft.com/office/drawing/2014/main" id="{FAB8DA57-A5D1-524F-9B4E-3EB91B0D26E5}"/>
              </a:ext>
            </a:extLst>
          </p:cNvPr>
          <p:cNvSpPr>
            <a:spLocks noChangeAspect="1" noEditPoints="1"/>
          </p:cNvSpPr>
          <p:nvPr/>
        </p:nvSpPr>
        <p:spPr bwMode="auto">
          <a:xfrm>
            <a:off x="573122" y="3048753"/>
            <a:ext cx="451128" cy="26033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3" name="PageEdit_EFB8" title="Icon of a document with a pencil on top of it">
            <a:extLst>
              <a:ext uri="{FF2B5EF4-FFF2-40B4-BE49-F238E27FC236}">
                <a16:creationId xmlns:a16="http://schemas.microsoft.com/office/drawing/2014/main" id="{27ADA023-BC40-1C4F-BF0B-9A2393F15DFB}"/>
              </a:ext>
            </a:extLst>
          </p:cNvPr>
          <p:cNvSpPr>
            <a:spLocks noChangeAspect="1" noEditPoints="1"/>
          </p:cNvSpPr>
          <p:nvPr/>
        </p:nvSpPr>
        <p:spPr bwMode="auto">
          <a:xfrm>
            <a:off x="653489" y="3907827"/>
            <a:ext cx="290395" cy="30962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binary" title="Icon of binary code, ones and zeros">
            <a:extLst>
              <a:ext uri="{FF2B5EF4-FFF2-40B4-BE49-F238E27FC236}">
                <a16:creationId xmlns:a16="http://schemas.microsoft.com/office/drawing/2014/main" id="{B99E9ADF-D8AE-FE4B-B491-F1DDF1209E89}"/>
              </a:ext>
            </a:extLst>
          </p:cNvPr>
          <p:cNvSpPr>
            <a:spLocks noChangeAspect="1" noEditPoints="1"/>
          </p:cNvSpPr>
          <p:nvPr/>
        </p:nvSpPr>
        <p:spPr bwMode="auto">
          <a:xfrm>
            <a:off x="647942" y="4729550"/>
            <a:ext cx="301489" cy="26033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49701080-9306-5149-A32E-DD19B011C51D}"/>
              </a:ext>
            </a:extLst>
          </p:cNvPr>
          <p:cNvGrpSpPr/>
          <p:nvPr/>
        </p:nvGrpSpPr>
        <p:grpSpPr>
          <a:xfrm>
            <a:off x="5162294" y="1130048"/>
            <a:ext cx="8143263" cy="5233936"/>
            <a:chOff x="6433241" y="1487039"/>
            <a:chExt cx="7836906" cy="5037031"/>
          </a:xfrm>
        </p:grpSpPr>
        <p:pic>
          <p:nvPicPr>
            <p:cNvPr id="29" name="Picture 28" descr="https://pbiwebprod.blob.core.windows.net/webassets/images/Homepage_metal_large_2.png">
              <a:extLst>
                <a:ext uri="{FF2B5EF4-FFF2-40B4-BE49-F238E27FC236}">
                  <a16:creationId xmlns:a16="http://schemas.microsoft.com/office/drawing/2014/main" id="{876F1E51-945D-2B43-BF9F-FD16C23463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33241" y="1487039"/>
              <a:ext cx="7836906" cy="5037031"/>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4E1492C-6402-134A-99CF-4302BAF16492}"/>
                </a:ext>
              </a:extLst>
            </p:cNvPr>
            <p:cNvGrpSpPr/>
            <p:nvPr/>
          </p:nvGrpSpPr>
          <p:grpSpPr>
            <a:xfrm>
              <a:off x="7433187" y="2163097"/>
              <a:ext cx="5850194" cy="3569110"/>
              <a:chOff x="7433187" y="2163097"/>
              <a:chExt cx="5850194" cy="3569110"/>
            </a:xfrm>
          </p:grpSpPr>
          <p:sp>
            <p:nvSpPr>
              <p:cNvPr id="4" name="Rectangle 3">
                <a:extLst>
                  <a:ext uri="{FF2B5EF4-FFF2-40B4-BE49-F238E27FC236}">
                    <a16:creationId xmlns:a16="http://schemas.microsoft.com/office/drawing/2014/main" id="{9B22C5ED-8718-9D4A-A825-8FE09AC3B023}"/>
                  </a:ext>
                </a:extLst>
              </p:cNvPr>
              <p:cNvSpPr/>
              <p:nvPr/>
            </p:nvSpPr>
            <p:spPr bwMode="auto">
              <a:xfrm>
                <a:off x="7433187" y="2163097"/>
                <a:ext cx="5850194" cy="35691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a:extLst>
                  <a:ext uri="{FF2B5EF4-FFF2-40B4-BE49-F238E27FC236}">
                    <a16:creationId xmlns:a16="http://schemas.microsoft.com/office/drawing/2014/main" id="{06F65BD5-FECF-BD47-837E-4F75B0E0034D}"/>
                  </a:ext>
                </a:extLst>
              </p:cNvPr>
              <p:cNvPicPr>
                <a:picLocks noChangeAspect="1"/>
              </p:cNvPicPr>
              <p:nvPr/>
            </p:nvPicPr>
            <p:blipFill rotWithShape="1">
              <a:blip r:embed="rId3"/>
              <a:srcRect b="46678"/>
              <a:stretch/>
            </p:blipFill>
            <p:spPr>
              <a:xfrm>
                <a:off x="7493147" y="2239047"/>
                <a:ext cx="5706529" cy="3493160"/>
              </a:xfrm>
              <a:prstGeom prst="rect">
                <a:avLst/>
              </a:prstGeom>
              <a:solidFill>
                <a:schemeClr val="bg1"/>
              </a:solidFill>
            </p:spPr>
          </p:pic>
        </p:grpSp>
      </p:grpSp>
      <p:sp>
        <p:nvSpPr>
          <p:cNvPr id="17" name="Title 1">
            <a:extLst>
              <a:ext uri="{FF2B5EF4-FFF2-40B4-BE49-F238E27FC236}">
                <a16:creationId xmlns:a16="http://schemas.microsoft.com/office/drawing/2014/main" id="{E281E8D2-023B-496F-8493-0A15A8C21D44}"/>
              </a:ext>
            </a:extLst>
          </p:cNvPr>
          <p:cNvSpPr>
            <a:spLocks noGrp="1"/>
          </p:cNvSpPr>
          <p:nvPr>
            <p:ph type="title"/>
          </p:nvPr>
        </p:nvSpPr>
        <p:spPr>
          <a:xfrm>
            <a:off x="484091" y="135073"/>
            <a:ext cx="11018520" cy="553998"/>
          </a:xfrm>
        </p:spPr>
        <p:txBody>
          <a:bodyPr/>
          <a:lstStyle/>
          <a:p>
            <a:pPr>
              <a:lnSpc>
                <a:spcPct val="90000"/>
              </a:lnSpc>
            </a:pPr>
            <a:r>
              <a:rPr lang="en-US" sz="3600" spc="-50" dirty="0">
                <a:ln w="3175">
                  <a:noFill/>
                </a:ln>
                <a:solidFill>
                  <a:srgbClr val="1A1A1A"/>
                </a:solidFill>
                <a:latin typeface="Segoe UI Semibold"/>
                <a:ea typeface="+mn-ea"/>
                <a:cs typeface="Segoe UI" pitchFamily="34" charset="0"/>
              </a:rPr>
              <a:t>Why external data (Connectors)?</a:t>
            </a:r>
          </a:p>
        </p:txBody>
      </p:sp>
    </p:spTree>
    <p:extLst>
      <p:ext uri="{BB962C8B-B14F-4D97-AF65-F5344CB8AC3E}">
        <p14:creationId xmlns:p14="http://schemas.microsoft.com/office/powerpoint/2010/main" val="39911200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19246-1C22-48B2-BAE7-A4B8164D5DF8}"/>
              </a:ext>
            </a:extLst>
          </p:cNvPr>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Why internal data (Common Data Service)?</a:t>
            </a:r>
          </a:p>
        </p:txBody>
      </p:sp>
      <p:cxnSp>
        <p:nvCxnSpPr>
          <p:cNvPr id="7" name="Straight Connector 6">
            <a:extLst>
              <a:ext uri="{FF2B5EF4-FFF2-40B4-BE49-F238E27FC236}">
                <a16:creationId xmlns:a16="http://schemas.microsoft.com/office/drawing/2014/main" id="{83F0A1E9-B2B7-4226-AC26-78462F26BFB2}"/>
              </a:ext>
            </a:extLst>
          </p:cNvPr>
          <p:cNvCxnSpPr/>
          <p:nvPr/>
        </p:nvCxnSpPr>
        <p:spPr>
          <a:xfrm>
            <a:off x="3822590"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914351F-7F9A-4AD8-B82F-DA436E92F270}"/>
              </a:ext>
            </a:extLst>
          </p:cNvPr>
          <p:cNvGrpSpPr/>
          <p:nvPr/>
        </p:nvGrpSpPr>
        <p:grpSpPr>
          <a:xfrm>
            <a:off x="553711" y="2184259"/>
            <a:ext cx="2714898" cy="3694027"/>
            <a:chOff x="228599" y="2184259"/>
            <a:chExt cx="2714898" cy="3694027"/>
          </a:xfrm>
        </p:grpSpPr>
        <p:sp>
          <p:nvSpPr>
            <p:cNvPr id="4" name="TextBox 3">
              <a:extLst>
                <a:ext uri="{FF2B5EF4-FFF2-40B4-BE49-F238E27FC236}">
                  <a16:creationId xmlns:a16="http://schemas.microsoft.com/office/drawing/2014/main" id="{1828007D-FB79-430A-8191-DAD69E62F6F8}"/>
                </a:ext>
              </a:extLst>
            </p:cNvPr>
            <p:cNvSpPr txBox="1"/>
            <p:nvPr/>
          </p:nvSpPr>
          <p:spPr>
            <a:xfrm flipH="1">
              <a:off x="228599" y="5570509"/>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smart</a:t>
              </a:r>
            </a:p>
          </p:txBody>
        </p:sp>
        <p:sp>
          <p:nvSpPr>
            <p:cNvPr id="9" name="Brain_3" title="Icon of a brain">
              <a:extLst>
                <a:ext uri="{FF2B5EF4-FFF2-40B4-BE49-F238E27FC236}">
                  <a16:creationId xmlns:a16="http://schemas.microsoft.com/office/drawing/2014/main" id="{301764B8-A36A-4255-85A8-5A6E4DA63EDB}"/>
                </a:ext>
              </a:extLst>
            </p:cNvPr>
            <p:cNvSpPr>
              <a:spLocks noChangeAspect="1" noEditPoints="1"/>
            </p:cNvSpPr>
            <p:nvPr/>
          </p:nvSpPr>
          <p:spPr bwMode="auto">
            <a:xfrm>
              <a:off x="296912" y="2184259"/>
              <a:ext cx="2522135" cy="2711972"/>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0142FFC8-904F-4985-8883-83C36C3F4E68}"/>
              </a:ext>
            </a:extLst>
          </p:cNvPr>
          <p:cNvCxnSpPr/>
          <p:nvPr/>
        </p:nvCxnSpPr>
        <p:spPr>
          <a:xfrm>
            <a:off x="8360263" y="1680755"/>
            <a:ext cx="0" cy="41975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1345FF6-13E7-4763-993F-E9754499D859}"/>
              </a:ext>
            </a:extLst>
          </p:cNvPr>
          <p:cNvGrpSpPr/>
          <p:nvPr/>
        </p:nvGrpSpPr>
        <p:grpSpPr>
          <a:xfrm>
            <a:off x="8921025" y="2002453"/>
            <a:ext cx="2714898" cy="3875832"/>
            <a:chOff x="9009074" y="2002453"/>
            <a:chExt cx="2714898" cy="3875832"/>
          </a:xfrm>
        </p:grpSpPr>
        <p:sp>
          <p:nvSpPr>
            <p:cNvPr id="10" name="TextBox 9">
              <a:extLst>
                <a:ext uri="{FF2B5EF4-FFF2-40B4-BE49-F238E27FC236}">
                  <a16:creationId xmlns:a16="http://schemas.microsoft.com/office/drawing/2014/main" id="{9510C5F3-18DF-46A5-9293-F15188461E84}"/>
                </a:ext>
              </a:extLst>
            </p:cNvPr>
            <p:cNvSpPr txBox="1"/>
            <p:nvPr/>
          </p:nvSpPr>
          <p:spPr>
            <a:xfrm flipH="1">
              <a:off x="9009074" y="5570508"/>
              <a:ext cx="271489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It’s secure</a:t>
              </a:r>
            </a:p>
          </p:txBody>
        </p:sp>
        <p:sp>
          <p:nvSpPr>
            <p:cNvPr id="15" name="Lock" title="Icon of a padlock">
              <a:extLst>
                <a:ext uri="{FF2B5EF4-FFF2-40B4-BE49-F238E27FC236}">
                  <a16:creationId xmlns:a16="http://schemas.microsoft.com/office/drawing/2014/main" id="{DC70160B-9AD5-4123-A775-EA4D65025659}"/>
                </a:ext>
              </a:extLst>
            </p:cNvPr>
            <p:cNvSpPr>
              <a:spLocks noChangeAspect="1" noEditPoints="1"/>
            </p:cNvSpPr>
            <p:nvPr/>
          </p:nvSpPr>
          <p:spPr bwMode="auto">
            <a:xfrm>
              <a:off x="9345846" y="2002453"/>
              <a:ext cx="2041353" cy="285309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565BCCBF-2F07-45FD-AB31-E64497560956}"/>
              </a:ext>
            </a:extLst>
          </p:cNvPr>
          <p:cNvGrpSpPr/>
          <p:nvPr/>
        </p:nvGrpSpPr>
        <p:grpSpPr>
          <a:xfrm>
            <a:off x="4593315" y="2184259"/>
            <a:ext cx="3009769" cy="3694026"/>
            <a:chOff x="4385843" y="2184259"/>
            <a:chExt cx="3009769" cy="3694026"/>
          </a:xfrm>
        </p:grpSpPr>
        <p:sp>
          <p:nvSpPr>
            <p:cNvPr id="5" name="TextBox 4">
              <a:extLst>
                <a:ext uri="{FF2B5EF4-FFF2-40B4-BE49-F238E27FC236}">
                  <a16:creationId xmlns:a16="http://schemas.microsoft.com/office/drawing/2014/main" id="{B3991ECF-61A6-41B7-883D-8E5DCCD13BF3}"/>
                </a:ext>
              </a:extLst>
            </p:cNvPr>
            <p:cNvSpPr txBox="1"/>
            <p:nvPr/>
          </p:nvSpPr>
          <p:spPr>
            <a:xfrm flipH="1">
              <a:off x="4533279" y="5570508"/>
              <a:ext cx="2714898" cy="307777"/>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It scales</a:t>
              </a:r>
            </a:p>
          </p:txBody>
        </p:sp>
        <p:sp>
          <p:nvSpPr>
            <p:cNvPr id="16" name="Chart_E999" title="Icon of a line graph with an arrow at the end pointing up">
              <a:extLst>
                <a:ext uri="{FF2B5EF4-FFF2-40B4-BE49-F238E27FC236}">
                  <a16:creationId xmlns:a16="http://schemas.microsoft.com/office/drawing/2014/main" id="{548B76B8-AF08-4F08-B553-60212E812F51}"/>
                </a:ext>
              </a:extLst>
            </p:cNvPr>
            <p:cNvSpPr>
              <a:spLocks noChangeAspect="1" noEditPoints="1"/>
            </p:cNvSpPr>
            <p:nvPr/>
          </p:nvSpPr>
          <p:spPr bwMode="auto">
            <a:xfrm>
              <a:off x="4385843" y="2184259"/>
              <a:ext cx="3009769" cy="3011894"/>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76200"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0105219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346983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solidFill>
                  <a:srgbClr val="D83B01"/>
                </a:solidFill>
              </a:rPr>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1804159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solidFill>
                  <a:srgbClr val="D83B01"/>
                </a:solidFill>
              </a:rPr>
              <a:t>variety of data </a:t>
            </a:r>
            <a:r>
              <a:rPr lang="en-US" i="1" dirty="0"/>
              <a:t>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420126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899AF57-5964-437D-90A9-EE3F8D89F10A}"/>
              </a:ext>
            </a:extLst>
          </p:cNvPr>
          <p:cNvSpPr>
            <a:spLocks noGrp="1"/>
          </p:cNvSpPr>
          <p:nvPr>
            <p:ph type="title"/>
          </p:nvPr>
        </p:nvSpPr>
        <p:spPr>
          <a:xfrm>
            <a:off x="539215" y="406400"/>
            <a:ext cx="11333080" cy="719740"/>
          </a:xfrm>
        </p:spPr>
        <p:txBody>
          <a:bodyPr/>
          <a:lstStyle/>
          <a:p>
            <a:r>
              <a:rPr lang="en-AU" sz="3600" spc="-50" dirty="0">
                <a:ln w="3175">
                  <a:noFill/>
                </a:ln>
                <a:solidFill>
                  <a:srgbClr val="1A1A1A"/>
                </a:solidFill>
                <a:latin typeface="Segoe UI Semibold"/>
                <a:ea typeface="+mn-ea"/>
                <a:cs typeface="Segoe UI" pitchFamily="34" charset="0"/>
              </a:rPr>
              <a:t>Course Overview</a:t>
            </a:r>
          </a:p>
        </p:txBody>
      </p:sp>
      <p:graphicFrame>
        <p:nvGraphicFramePr>
          <p:cNvPr id="4" name="Content Placeholder 4">
            <a:extLst>
              <a:ext uri="{FF2B5EF4-FFF2-40B4-BE49-F238E27FC236}">
                <a16:creationId xmlns:a16="http://schemas.microsoft.com/office/drawing/2014/main" id="{6C5676AD-2E8E-4C68-BD5E-C540499153DB}"/>
              </a:ext>
            </a:extLst>
          </p:cNvPr>
          <p:cNvGraphicFramePr>
            <a:graphicFrameLocks/>
          </p:cNvGraphicFramePr>
          <p:nvPr>
            <p:extLst>
              <p:ext uri="{D42A27DB-BD31-4B8C-83A1-F6EECF244321}">
                <p14:modId xmlns:p14="http://schemas.microsoft.com/office/powerpoint/2010/main" val="1519510090"/>
              </p:ext>
            </p:extLst>
          </p:nvPr>
        </p:nvGraphicFramePr>
        <p:xfrm>
          <a:off x="539215" y="1404257"/>
          <a:ext cx="11223248"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969339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a:t>
            </a:r>
            <a:r>
              <a:rPr lang="en-US" i="1" dirty="0">
                <a:solidFill>
                  <a:srgbClr val="D83B01"/>
                </a:solidFill>
              </a:rPr>
              <a:t>business logic</a:t>
            </a:r>
            <a:r>
              <a:rPr lang="en-US" dirty="0">
                <a:solidFill>
                  <a:srgbClr val="D83B01"/>
                </a:solidFill>
              </a:rPr>
              <a:t> </a:t>
            </a:r>
            <a:r>
              <a:rPr lang="en-US" dirty="0"/>
              <a:t>to support </a:t>
            </a:r>
          </a:p>
          <a:p>
            <a:pPr algn="ctr"/>
            <a:r>
              <a:rPr lang="en-US" i="1" dirty="0"/>
              <a:t>interconnected</a:t>
            </a:r>
            <a:r>
              <a:rPr lang="en-US" dirty="0"/>
              <a:t> </a:t>
            </a:r>
            <a:r>
              <a:rPr lang="en-US" i="1" dirty="0"/>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253526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solidFill>
                  <a:srgbClr val="D83B01"/>
                </a:solidFill>
              </a:rPr>
              <a:t>interconnected</a:t>
            </a:r>
            <a:r>
              <a:rPr lang="en-US" dirty="0">
                <a:solidFill>
                  <a:srgbClr val="D83B01"/>
                </a:solidFill>
              </a:rPr>
              <a:t> </a:t>
            </a:r>
            <a:r>
              <a:rPr lang="en-US" i="1" dirty="0">
                <a:solidFill>
                  <a:srgbClr val="D83B01"/>
                </a:solidFill>
              </a:rPr>
              <a:t>applications and processes </a:t>
            </a:r>
          </a:p>
          <a:p>
            <a:pPr algn="ctr"/>
            <a:r>
              <a:rPr lang="en-US" dirty="0"/>
              <a:t>in a </a:t>
            </a:r>
            <a:r>
              <a:rPr lang="en-US" i="1" dirty="0"/>
              <a:t>secure and compliant manner</a:t>
            </a:r>
          </a:p>
        </p:txBody>
      </p:sp>
    </p:spTree>
    <p:extLst>
      <p:ext uri="{BB962C8B-B14F-4D97-AF65-F5344CB8AC3E}">
        <p14:creationId xmlns:p14="http://schemas.microsoft.com/office/powerpoint/2010/main" val="71596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3600" spc="-50" dirty="0">
                <a:ln w="3175">
                  <a:noFill/>
                </a:ln>
                <a:solidFill>
                  <a:srgbClr val="1A1A1A"/>
                </a:solidFill>
                <a:latin typeface="Segoe UI Semibold"/>
                <a:ea typeface="+mn-ea"/>
                <a:cs typeface="Segoe UI" pitchFamily="34" charset="0"/>
              </a:rPr>
              <a:t>What is the Common Data Service?</a:t>
            </a:r>
          </a:p>
        </p:txBody>
      </p:sp>
      <p:sp>
        <p:nvSpPr>
          <p:cNvPr id="6" name="Text Placeholder 5"/>
          <p:cNvSpPr>
            <a:spLocks noGrp="1"/>
          </p:cNvSpPr>
          <p:nvPr>
            <p:ph type="body" sz="quarter" idx="10"/>
          </p:nvPr>
        </p:nvSpPr>
        <p:spPr>
          <a:xfrm>
            <a:off x="588263" y="2696492"/>
            <a:ext cx="11018520" cy="1982081"/>
          </a:xfrm>
        </p:spPr>
        <p:txBody>
          <a:bodyPr/>
          <a:lstStyle/>
          <a:p>
            <a:pPr algn="ctr"/>
            <a:r>
              <a:rPr lang="en-US" dirty="0"/>
              <a:t>The Common Data Service </a:t>
            </a:r>
            <a:r>
              <a:rPr lang="en-US" i="1" dirty="0"/>
              <a:t>easily structures </a:t>
            </a:r>
          </a:p>
          <a:p>
            <a:pPr algn="ctr"/>
            <a:r>
              <a:rPr lang="en-US" dirty="0"/>
              <a:t>a </a:t>
            </a:r>
            <a:r>
              <a:rPr lang="en-US" i="1" dirty="0"/>
              <a:t>variety of data and business logic</a:t>
            </a:r>
            <a:r>
              <a:rPr lang="en-US" dirty="0"/>
              <a:t> to support </a:t>
            </a:r>
          </a:p>
          <a:p>
            <a:pPr algn="ctr"/>
            <a:r>
              <a:rPr lang="en-US" i="1" dirty="0"/>
              <a:t>interconnected</a:t>
            </a:r>
            <a:r>
              <a:rPr lang="en-US" dirty="0"/>
              <a:t> </a:t>
            </a:r>
            <a:r>
              <a:rPr lang="en-US" i="1" dirty="0"/>
              <a:t>applications and processes </a:t>
            </a:r>
          </a:p>
          <a:p>
            <a:pPr algn="ctr"/>
            <a:r>
              <a:rPr lang="en-US" dirty="0"/>
              <a:t>in a </a:t>
            </a:r>
            <a:r>
              <a:rPr lang="en-US" i="1" dirty="0">
                <a:solidFill>
                  <a:srgbClr val="D83B01"/>
                </a:solidFill>
              </a:rPr>
              <a:t>secure and compliant manner</a:t>
            </a:r>
          </a:p>
        </p:txBody>
      </p:sp>
    </p:spTree>
    <p:extLst>
      <p:ext uri="{BB962C8B-B14F-4D97-AF65-F5344CB8AC3E}">
        <p14:creationId xmlns:p14="http://schemas.microsoft.com/office/powerpoint/2010/main" val="150872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3B7605FA-7BA9-4D5E-A291-D3895915DCD2}"/>
              </a:ext>
            </a:extLst>
          </p:cNvPr>
          <p:cNvSpPr/>
          <p:nvPr/>
        </p:nvSpPr>
        <p:spPr bwMode="auto">
          <a:xfrm>
            <a:off x="-7946252" y="-4557636"/>
            <a:ext cx="20116800" cy="201168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BCD1B70-1F82-48BB-949A-20CDBC75A768}"/>
              </a:ext>
            </a:extLst>
          </p:cNvPr>
          <p:cNvSpPr/>
          <p:nvPr/>
        </p:nvSpPr>
        <p:spPr bwMode="auto">
          <a:xfrm>
            <a:off x="-6117452" y="-2286000"/>
            <a:ext cx="16459200" cy="1645920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712AE502-8520-4992-9C78-58DE94D313B2}"/>
              </a:ext>
            </a:extLst>
          </p:cNvPr>
          <p:cNvSpPr/>
          <p:nvPr/>
        </p:nvSpPr>
        <p:spPr bwMode="auto">
          <a:xfrm>
            <a:off x="-4288652" y="-457200"/>
            <a:ext cx="12801600" cy="1280160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43D2176-BD02-41F4-BE3E-F1CB544B22F6}"/>
              </a:ext>
            </a:extLst>
          </p:cNvPr>
          <p:cNvSpPr/>
          <p:nvPr/>
        </p:nvSpPr>
        <p:spPr bwMode="auto">
          <a:xfrm>
            <a:off x="-2459852" y="1371600"/>
            <a:ext cx="9144000" cy="9144000"/>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EEA8AA06-1421-491B-9A0A-B8F0E257B534}"/>
              </a:ext>
            </a:extLst>
          </p:cNvPr>
          <p:cNvSpPr/>
          <p:nvPr/>
        </p:nvSpPr>
        <p:spPr bwMode="auto">
          <a:xfrm>
            <a:off x="-631052" y="3200400"/>
            <a:ext cx="5486400" cy="548640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39870DCF-0D3C-4900-86CE-1D3390DA7ABE}"/>
              </a:ext>
            </a:extLst>
          </p:cNvPr>
          <p:cNvGrpSpPr/>
          <p:nvPr/>
        </p:nvGrpSpPr>
        <p:grpSpPr>
          <a:xfrm rot="3329781">
            <a:off x="-3549290" y="-3679973"/>
            <a:ext cx="20116800" cy="20433458"/>
            <a:chOff x="-8201432" y="-4431458"/>
            <a:chExt cx="20116800" cy="20433458"/>
          </a:xfrm>
        </p:grpSpPr>
        <p:sp>
          <p:nvSpPr>
            <p:cNvPr id="10" name="Rectangle 9">
              <a:extLst>
                <a:ext uri="{FF2B5EF4-FFF2-40B4-BE49-F238E27FC236}">
                  <a16:creationId xmlns:a16="http://schemas.microsoft.com/office/drawing/2014/main" id="{39754751-272E-4AFB-8909-4932DBDFE38F}"/>
                </a:ext>
              </a:extLst>
            </p:cNvPr>
            <p:cNvSpPr/>
            <p:nvPr/>
          </p:nvSpPr>
          <p:spPr bwMode="auto">
            <a:xfrm>
              <a:off x="-8201432" y="-4431458"/>
              <a:ext cx="10030232" cy="149470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4643BCB-3747-4CFC-8F2A-AF51A25C404C}"/>
                </a:ext>
              </a:extLst>
            </p:cNvPr>
            <p:cNvSpPr/>
            <p:nvPr/>
          </p:nvSpPr>
          <p:spPr bwMode="auto">
            <a:xfrm>
              <a:off x="-8201432" y="6454236"/>
              <a:ext cx="20116800" cy="95477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2F4A25E1-C9BE-49E6-9C78-788C7122C43F}"/>
              </a:ext>
            </a:extLst>
          </p:cNvPr>
          <p:cNvSpPr txBox="1"/>
          <p:nvPr/>
        </p:nvSpPr>
        <p:spPr>
          <a:xfrm rot="19526717">
            <a:off x="4423641" y="3533262"/>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Logic</a:t>
            </a:r>
          </a:p>
        </p:txBody>
      </p:sp>
      <p:sp>
        <p:nvSpPr>
          <p:cNvPr id="16" name="TextBox 15">
            <a:extLst>
              <a:ext uri="{FF2B5EF4-FFF2-40B4-BE49-F238E27FC236}">
                <a16:creationId xmlns:a16="http://schemas.microsoft.com/office/drawing/2014/main" id="{0498B074-7615-4405-8F2C-C959DC736833}"/>
              </a:ext>
            </a:extLst>
          </p:cNvPr>
          <p:cNvSpPr txBox="1"/>
          <p:nvPr/>
        </p:nvSpPr>
        <p:spPr>
          <a:xfrm rot="19526717">
            <a:off x="5893602" y="2524211"/>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Data</a:t>
            </a:r>
          </a:p>
        </p:txBody>
      </p:sp>
      <p:sp>
        <p:nvSpPr>
          <p:cNvPr id="17" name="TextBox 16">
            <a:extLst>
              <a:ext uri="{FF2B5EF4-FFF2-40B4-BE49-F238E27FC236}">
                <a16:creationId xmlns:a16="http://schemas.microsoft.com/office/drawing/2014/main" id="{D7D56077-8CC9-4EBE-97D4-2EED8179FB38}"/>
              </a:ext>
            </a:extLst>
          </p:cNvPr>
          <p:cNvSpPr txBox="1"/>
          <p:nvPr/>
        </p:nvSpPr>
        <p:spPr>
          <a:xfrm rot="19526717">
            <a:off x="7414260" y="1483169"/>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a:t>
            </a:r>
          </a:p>
        </p:txBody>
      </p:sp>
      <p:sp>
        <p:nvSpPr>
          <p:cNvPr id="18" name="TextBox 17">
            <a:extLst>
              <a:ext uri="{FF2B5EF4-FFF2-40B4-BE49-F238E27FC236}">
                <a16:creationId xmlns:a16="http://schemas.microsoft.com/office/drawing/2014/main" id="{F85F5117-5DE6-4B27-B978-9E99A8F6C5F4}"/>
              </a:ext>
            </a:extLst>
          </p:cNvPr>
          <p:cNvSpPr txBox="1"/>
          <p:nvPr/>
        </p:nvSpPr>
        <p:spPr>
          <a:xfrm rot="19526717">
            <a:off x="8881783" y="420227"/>
            <a:ext cx="134533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Integration</a:t>
            </a:r>
          </a:p>
        </p:txBody>
      </p:sp>
      <p:sp>
        <p:nvSpPr>
          <p:cNvPr id="3" name="Oval 2">
            <a:extLst>
              <a:ext uri="{FF2B5EF4-FFF2-40B4-BE49-F238E27FC236}">
                <a16:creationId xmlns:a16="http://schemas.microsoft.com/office/drawing/2014/main" id="{6AD35708-27D9-4E62-B171-38827C2DF1E2}"/>
              </a:ext>
            </a:extLst>
          </p:cNvPr>
          <p:cNvSpPr/>
          <p:nvPr/>
        </p:nvSpPr>
        <p:spPr bwMode="auto">
          <a:xfrm>
            <a:off x="1197748" y="5029200"/>
            <a:ext cx="1828800" cy="1828800"/>
          </a:xfrm>
          <a:prstGeom prst="ellipse">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API</a:t>
            </a:r>
          </a:p>
        </p:txBody>
      </p:sp>
      <p:sp>
        <p:nvSpPr>
          <p:cNvPr id="2" name="Title 1">
            <a:extLst>
              <a:ext uri="{FF2B5EF4-FFF2-40B4-BE49-F238E27FC236}">
                <a16:creationId xmlns:a16="http://schemas.microsoft.com/office/drawing/2014/main" id="{7A6B6CDB-2771-4F9A-95C4-711DFB667CBC}"/>
              </a:ext>
            </a:extLst>
          </p:cNvPr>
          <p:cNvSpPr>
            <a:spLocks noGrp="1"/>
          </p:cNvSpPr>
          <p:nvPr>
            <p:ph type="title"/>
          </p:nvPr>
        </p:nvSpPr>
        <p:spPr>
          <a:xfrm>
            <a:off x="588263" y="457200"/>
            <a:ext cx="11018520" cy="1107996"/>
          </a:xfrm>
        </p:spPr>
        <p:txBody>
          <a:bodyPr/>
          <a:lstStyle/>
          <a:p>
            <a:r>
              <a:rPr lang="en-US" sz="3600" spc="-50" dirty="0">
                <a:ln w="3175">
                  <a:noFill/>
                </a:ln>
                <a:solidFill>
                  <a:srgbClr val="1A1A1A"/>
                </a:solidFill>
                <a:latin typeface="Segoe UI Semibold"/>
                <a:ea typeface="+mn-ea"/>
                <a:cs typeface="Segoe UI" pitchFamily="34" charset="0"/>
              </a:rPr>
              <a:t>Common Data Service:</a:t>
            </a:r>
            <a:br>
              <a:rPr lang="en-US" sz="3600" spc="-50" dirty="0">
                <a:ln w="3175">
                  <a:noFill/>
                </a:ln>
                <a:solidFill>
                  <a:srgbClr val="1A1A1A"/>
                </a:solidFill>
                <a:latin typeface="Segoe UI Semibold"/>
                <a:ea typeface="+mn-ea"/>
                <a:cs typeface="Segoe UI" pitchFamily="34" charset="0"/>
              </a:rPr>
            </a:br>
            <a:r>
              <a:rPr lang="en-US" sz="3600" spc="-50" dirty="0">
                <a:ln w="3175">
                  <a:noFill/>
                </a:ln>
                <a:solidFill>
                  <a:srgbClr val="1A1A1A"/>
                </a:solidFill>
                <a:latin typeface="Segoe UI Semibold"/>
                <a:ea typeface="+mn-ea"/>
                <a:cs typeface="Segoe UI" pitchFamily="34" charset="0"/>
              </a:rPr>
              <a:t>What’s in the box</a:t>
            </a:r>
          </a:p>
        </p:txBody>
      </p:sp>
      <p:sp>
        <p:nvSpPr>
          <p:cNvPr id="23" name="key" title="Icon of a key">
            <a:extLst>
              <a:ext uri="{FF2B5EF4-FFF2-40B4-BE49-F238E27FC236}">
                <a16:creationId xmlns:a16="http://schemas.microsoft.com/office/drawing/2014/main" id="{9A596DC4-DD63-4BDB-9D24-56B33E26A513}"/>
              </a:ext>
            </a:extLst>
          </p:cNvPr>
          <p:cNvSpPr>
            <a:spLocks noChangeAspect="1" noEditPoints="1"/>
          </p:cNvSpPr>
          <p:nvPr/>
        </p:nvSpPr>
        <p:spPr bwMode="auto">
          <a:xfrm>
            <a:off x="3529099" y="5029200"/>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24" name="Lock" title="Icon of a padlock">
            <a:extLst>
              <a:ext uri="{FF2B5EF4-FFF2-40B4-BE49-F238E27FC236}">
                <a16:creationId xmlns:a16="http://schemas.microsoft.com/office/drawing/2014/main" id="{7DE86046-49E3-4D0D-8117-0FC4A70B40A5}"/>
              </a:ext>
            </a:extLst>
          </p:cNvPr>
          <p:cNvSpPr>
            <a:spLocks noChangeAspect="1" noEditPoints="1"/>
          </p:cNvSpPr>
          <p:nvPr/>
        </p:nvSpPr>
        <p:spPr bwMode="auto">
          <a:xfrm>
            <a:off x="4098795" y="5601423"/>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SecurityCamera_EB35" title="Icon of a security camera">
            <a:extLst>
              <a:ext uri="{FF2B5EF4-FFF2-40B4-BE49-F238E27FC236}">
                <a16:creationId xmlns:a16="http://schemas.microsoft.com/office/drawing/2014/main" id="{9AA66064-FA53-4368-B256-7B66200216CA}"/>
              </a:ext>
            </a:extLst>
          </p:cNvPr>
          <p:cNvSpPr>
            <a:spLocks noChangeAspect="1" noEditPoints="1"/>
          </p:cNvSpPr>
          <p:nvPr/>
        </p:nvSpPr>
        <p:spPr bwMode="auto">
          <a:xfrm>
            <a:off x="3435960" y="6273577"/>
            <a:ext cx="423663" cy="365760"/>
          </a:xfrm>
          <a:custGeom>
            <a:avLst/>
            <a:gdLst>
              <a:gd name="T0" fmla="*/ 1409 w 4712"/>
              <a:gd name="T1" fmla="*/ 2190 h 4068"/>
              <a:gd name="T2" fmla="*/ 1409 w 4712"/>
              <a:gd name="T3" fmla="*/ 3442 h 4068"/>
              <a:gd name="T4" fmla="*/ 0 w 4712"/>
              <a:gd name="T5" fmla="*/ 3442 h 4068"/>
              <a:gd name="T6" fmla="*/ 0 w 4712"/>
              <a:gd name="T7" fmla="*/ 4068 h 4068"/>
              <a:gd name="T8" fmla="*/ 2035 w 4712"/>
              <a:gd name="T9" fmla="*/ 4068 h 4068"/>
              <a:gd name="T10" fmla="*/ 2035 w 4712"/>
              <a:gd name="T11" fmla="*/ 2345 h 4068"/>
              <a:gd name="T12" fmla="*/ 4225 w 4712"/>
              <a:gd name="T13" fmla="*/ 1565 h 4068"/>
              <a:gd name="T14" fmla="*/ 4226 w 4712"/>
              <a:gd name="T15" fmla="*/ 1563 h 4068"/>
              <a:gd name="T16" fmla="*/ 4225 w 4712"/>
              <a:gd name="T17" fmla="*/ 1565 h 4068"/>
              <a:gd name="T18" fmla="*/ 617 w 4712"/>
              <a:gd name="T19" fmla="*/ 662 h 4068"/>
              <a:gd name="T20" fmla="*/ 4225 w 4712"/>
              <a:gd name="T21" fmla="*/ 1565 h 4068"/>
              <a:gd name="T22" fmla="*/ 4400 w 4712"/>
              <a:gd name="T23" fmla="*/ 1608 h 4068"/>
              <a:gd name="T24" fmla="*/ 4712 w 4712"/>
              <a:gd name="T25" fmla="*/ 982 h 4068"/>
              <a:gd name="T26" fmla="*/ 782 w 4712"/>
              <a:gd name="T27" fmla="*/ 0 h 4068"/>
              <a:gd name="T28" fmla="*/ 617 w 4712"/>
              <a:gd name="T29" fmla="*/ 662 h 4068"/>
              <a:gd name="T30" fmla="*/ 617 w 4712"/>
              <a:gd name="T31" fmla="*/ 662 h 4068"/>
              <a:gd name="T32" fmla="*/ 313 w 4712"/>
              <a:gd name="T33" fmla="*/ 1876 h 4068"/>
              <a:gd name="T34" fmla="*/ 3652 w 4712"/>
              <a:gd name="T35" fmla="*/ 2711 h 4068"/>
              <a:gd name="T36" fmla="*/ 4225 w 4712"/>
              <a:gd name="T37" fmla="*/ 1565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12" h="4068">
                <a:moveTo>
                  <a:pt x="1409" y="2190"/>
                </a:moveTo>
                <a:lnTo>
                  <a:pt x="1409" y="3442"/>
                </a:lnTo>
                <a:lnTo>
                  <a:pt x="0" y="3442"/>
                </a:lnTo>
                <a:moveTo>
                  <a:pt x="0" y="4068"/>
                </a:moveTo>
                <a:lnTo>
                  <a:pt x="2035" y="4068"/>
                </a:lnTo>
                <a:lnTo>
                  <a:pt x="2035" y="2345"/>
                </a:lnTo>
                <a:moveTo>
                  <a:pt x="4225" y="1565"/>
                </a:moveTo>
                <a:lnTo>
                  <a:pt x="4226" y="1563"/>
                </a:lnTo>
                <a:moveTo>
                  <a:pt x="4225" y="1565"/>
                </a:moveTo>
                <a:lnTo>
                  <a:pt x="617" y="662"/>
                </a:lnTo>
                <a:moveTo>
                  <a:pt x="4225" y="1565"/>
                </a:moveTo>
                <a:lnTo>
                  <a:pt x="4400" y="1608"/>
                </a:lnTo>
                <a:lnTo>
                  <a:pt x="4712" y="982"/>
                </a:lnTo>
                <a:lnTo>
                  <a:pt x="782" y="0"/>
                </a:lnTo>
                <a:lnTo>
                  <a:pt x="617" y="662"/>
                </a:lnTo>
                <a:moveTo>
                  <a:pt x="617" y="662"/>
                </a:moveTo>
                <a:lnTo>
                  <a:pt x="313" y="1876"/>
                </a:lnTo>
                <a:lnTo>
                  <a:pt x="3652" y="2711"/>
                </a:lnTo>
                <a:lnTo>
                  <a:pt x="4225" y="1565"/>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F1B60A4-AB52-43B1-BFC4-773080635036}"/>
              </a:ext>
            </a:extLst>
          </p:cNvPr>
          <p:cNvSpPr txBox="1"/>
          <p:nvPr/>
        </p:nvSpPr>
        <p:spPr>
          <a:xfrm>
            <a:off x="3276104" y="5419973"/>
            <a:ext cx="873637"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Authentication</a:t>
            </a:r>
          </a:p>
        </p:txBody>
      </p:sp>
      <p:sp>
        <p:nvSpPr>
          <p:cNvPr id="28" name="Rectangle 27">
            <a:extLst>
              <a:ext uri="{FF2B5EF4-FFF2-40B4-BE49-F238E27FC236}">
                <a16:creationId xmlns:a16="http://schemas.microsoft.com/office/drawing/2014/main" id="{B644267E-99AF-4E58-B9B6-2CA7F2B0A019}"/>
              </a:ext>
            </a:extLst>
          </p:cNvPr>
          <p:cNvSpPr/>
          <p:nvPr/>
        </p:nvSpPr>
        <p:spPr bwMode="auto">
          <a:xfrm>
            <a:off x="1009816" y="6857999"/>
            <a:ext cx="11182184" cy="5084859"/>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ACAF2446-0428-4342-A150-965B46854716}"/>
              </a:ext>
            </a:extLst>
          </p:cNvPr>
          <p:cNvSpPr txBox="1"/>
          <p:nvPr/>
        </p:nvSpPr>
        <p:spPr>
          <a:xfrm>
            <a:off x="3394517" y="6662295"/>
            <a:ext cx="50654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Auditing</a:t>
            </a:r>
          </a:p>
        </p:txBody>
      </p:sp>
      <p:sp>
        <p:nvSpPr>
          <p:cNvPr id="31" name="TextBox 30">
            <a:extLst>
              <a:ext uri="{FF2B5EF4-FFF2-40B4-BE49-F238E27FC236}">
                <a16:creationId xmlns:a16="http://schemas.microsoft.com/office/drawing/2014/main" id="{B2478DD2-675B-418C-89C3-5E47077C9A18}"/>
              </a:ext>
            </a:extLst>
          </p:cNvPr>
          <p:cNvSpPr txBox="1"/>
          <p:nvPr/>
        </p:nvSpPr>
        <p:spPr>
          <a:xfrm>
            <a:off x="3860002" y="6077873"/>
            <a:ext cx="804707"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Authorization</a:t>
            </a:r>
          </a:p>
        </p:txBody>
      </p:sp>
      <p:pic>
        <p:nvPicPr>
          <p:cNvPr id="33" name="Picture 32" descr="A picture containing black, white, woman, sitting&#10;&#10;Description automatically generated">
            <a:extLst>
              <a:ext uri="{FF2B5EF4-FFF2-40B4-BE49-F238E27FC236}">
                <a16:creationId xmlns:a16="http://schemas.microsoft.com/office/drawing/2014/main" id="{2A897BF6-8BB5-4E3D-9ADC-B64B146B1902}"/>
              </a:ext>
            </a:extLst>
          </p:cNvPr>
          <p:cNvPicPr>
            <a:picLocks noChangeAspect="1"/>
          </p:cNvPicPr>
          <p:nvPr/>
        </p:nvPicPr>
        <p:blipFill>
          <a:blip r:embed="rId3"/>
          <a:stretch>
            <a:fillRect/>
          </a:stretch>
        </p:blipFill>
        <p:spPr>
          <a:xfrm>
            <a:off x="5511587" y="3635558"/>
            <a:ext cx="500917" cy="500917"/>
          </a:xfrm>
          <a:prstGeom prst="rect">
            <a:avLst/>
          </a:prstGeom>
        </p:spPr>
      </p:pic>
      <p:sp>
        <p:nvSpPr>
          <p:cNvPr id="34" name="Rectangle 33">
            <a:extLst>
              <a:ext uri="{FF2B5EF4-FFF2-40B4-BE49-F238E27FC236}">
                <a16:creationId xmlns:a16="http://schemas.microsoft.com/office/drawing/2014/main" id="{CDA994DC-724F-4DFE-BD62-D34E5FE9B451}"/>
              </a:ext>
            </a:extLst>
          </p:cNvPr>
          <p:cNvSpPr/>
          <p:nvPr/>
        </p:nvSpPr>
        <p:spPr bwMode="auto">
          <a:xfrm>
            <a:off x="5296822" y="417524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Jobs</a:t>
            </a:r>
          </a:p>
        </p:txBody>
      </p:sp>
      <p:pic>
        <p:nvPicPr>
          <p:cNvPr id="35" name="Picture 34" descr="A picture containing building, drawing&#10;&#10;Description automatically generated">
            <a:extLst>
              <a:ext uri="{FF2B5EF4-FFF2-40B4-BE49-F238E27FC236}">
                <a16:creationId xmlns:a16="http://schemas.microsoft.com/office/drawing/2014/main" id="{7F012B5F-FD41-4B25-88C7-3F59355CA5B7}"/>
              </a:ext>
            </a:extLst>
          </p:cNvPr>
          <p:cNvPicPr>
            <a:picLocks noChangeAspect="1"/>
          </p:cNvPicPr>
          <p:nvPr/>
        </p:nvPicPr>
        <p:blipFill>
          <a:blip r:embed="rId4"/>
          <a:stretch>
            <a:fillRect/>
          </a:stretch>
        </p:blipFill>
        <p:spPr>
          <a:xfrm>
            <a:off x="4960175" y="4445131"/>
            <a:ext cx="500917" cy="500917"/>
          </a:xfrm>
          <a:prstGeom prst="rect">
            <a:avLst/>
          </a:prstGeom>
        </p:spPr>
      </p:pic>
      <p:sp>
        <p:nvSpPr>
          <p:cNvPr id="36" name="Rectangle 35">
            <a:extLst>
              <a:ext uri="{FF2B5EF4-FFF2-40B4-BE49-F238E27FC236}">
                <a16:creationId xmlns:a16="http://schemas.microsoft.com/office/drawing/2014/main" id="{827A8E01-043E-49C6-AF0D-7807BD010011}"/>
              </a:ext>
            </a:extLst>
          </p:cNvPr>
          <p:cNvSpPr/>
          <p:nvPr/>
        </p:nvSpPr>
        <p:spPr bwMode="auto">
          <a:xfrm>
            <a:off x="4746756" y="500071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Calculated &amp;</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Rollup fields</a:t>
            </a:r>
          </a:p>
        </p:txBody>
      </p:sp>
      <p:pic>
        <p:nvPicPr>
          <p:cNvPr id="37" name="Picture 36" descr="A picture containing outdoor, street, white, black&#10;&#10;Description automatically generated">
            <a:extLst>
              <a:ext uri="{FF2B5EF4-FFF2-40B4-BE49-F238E27FC236}">
                <a16:creationId xmlns:a16="http://schemas.microsoft.com/office/drawing/2014/main" id="{8448C470-744D-4886-A01C-D89A265872B7}"/>
              </a:ext>
            </a:extLst>
          </p:cNvPr>
          <p:cNvPicPr>
            <a:picLocks noChangeAspect="1"/>
          </p:cNvPicPr>
          <p:nvPr/>
        </p:nvPicPr>
        <p:blipFill>
          <a:blip r:embed="rId5"/>
          <a:stretch>
            <a:fillRect/>
          </a:stretch>
        </p:blipFill>
        <p:spPr>
          <a:xfrm>
            <a:off x="5806896" y="4335012"/>
            <a:ext cx="500917" cy="500917"/>
          </a:xfrm>
          <a:prstGeom prst="rect">
            <a:avLst/>
          </a:prstGeom>
        </p:spPr>
      </p:pic>
      <p:sp>
        <p:nvSpPr>
          <p:cNvPr id="38" name="Rectangle 37">
            <a:extLst>
              <a:ext uri="{FF2B5EF4-FFF2-40B4-BE49-F238E27FC236}">
                <a16:creationId xmlns:a16="http://schemas.microsoft.com/office/drawing/2014/main" id="{928981ED-9A9B-4CAB-9DCE-3D569FC14D26}"/>
              </a:ext>
            </a:extLst>
          </p:cNvPr>
          <p:cNvSpPr/>
          <p:nvPr/>
        </p:nvSpPr>
        <p:spPr bwMode="auto">
          <a:xfrm>
            <a:off x="5594824" y="485879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Business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ules</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39" name="Picture 38" descr="A black sign with white text&#10;&#10;Description automatically generated">
            <a:extLst>
              <a:ext uri="{FF2B5EF4-FFF2-40B4-BE49-F238E27FC236}">
                <a16:creationId xmlns:a16="http://schemas.microsoft.com/office/drawing/2014/main" id="{B57FFF9A-0E42-4AEC-949F-C4DFA4F25CEC}"/>
              </a:ext>
            </a:extLst>
          </p:cNvPr>
          <p:cNvPicPr>
            <a:picLocks noChangeAspect="1"/>
          </p:cNvPicPr>
          <p:nvPr/>
        </p:nvPicPr>
        <p:blipFill>
          <a:blip r:embed="rId6"/>
          <a:stretch>
            <a:fillRect/>
          </a:stretch>
        </p:blipFill>
        <p:spPr>
          <a:xfrm>
            <a:off x="6907382" y="5148541"/>
            <a:ext cx="500917" cy="500917"/>
          </a:xfrm>
          <a:prstGeom prst="rect">
            <a:avLst/>
          </a:prstGeom>
        </p:spPr>
      </p:pic>
      <p:sp>
        <p:nvSpPr>
          <p:cNvPr id="40" name="Rectangle 39">
            <a:extLst>
              <a:ext uri="{FF2B5EF4-FFF2-40B4-BE49-F238E27FC236}">
                <a16:creationId xmlns:a16="http://schemas.microsoft.com/office/drawing/2014/main" id="{47478641-4D37-4ACC-8C91-AE1461F053EF}"/>
              </a:ext>
            </a:extLst>
          </p:cNvPr>
          <p:cNvSpPr/>
          <p:nvPr/>
        </p:nvSpPr>
        <p:spPr bwMode="auto">
          <a:xfrm>
            <a:off x="6696656" y="566437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validation</a:t>
            </a:r>
          </a:p>
        </p:txBody>
      </p:sp>
      <p:pic>
        <p:nvPicPr>
          <p:cNvPr id="41" name="Picture 40" descr="A close up of a sign&#10;&#10;Description automatically generated">
            <a:extLst>
              <a:ext uri="{FF2B5EF4-FFF2-40B4-BE49-F238E27FC236}">
                <a16:creationId xmlns:a16="http://schemas.microsoft.com/office/drawing/2014/main" id="{ACCA7C1B-8BC5-41B1-BFCE-E2AA74D7E5EA}"/>
              </a:ext>
            </a:extLst>
          </p:cNvPr>
          <p:cNvPicPr>
            <a:picLocks noChangeAspect="1"/>
          </p:cNvPicPr>
          <p:nvPr/>
        </p:nvPicPr>
        <p:blipFill>
          <a:blip r:embed="rId7"/>
          <a:stretch>
            <a:fillRect/>
          </a:stretch>
        </p:blipFill>
        <p:spPr>
          <a:xfrm>
            <a:off x="5942166" y="5220958"/>
            <a:ext cx="500917" cy="500917"/>
          </a:xfrm>
          <a:prstGeom prst="rect">
            <a:avLst/>
          </a:prstGeom>
        </p:spPr>
      </p:pic>
      <p:sp>
        <p:nvSpPr>
          <p:cNvPr id="42" name="Rectangle 41">
            <a:extLst>
              <a:ext uri="{FF2B5EF4-FFF2-40B4-BE49-F238E27FC236}">
                <a16:creationId xmlns:a16="http://schemas.microsoft.com/office/drawing/2014/main" id="{8E303196-5235-4F95-815C-D1ED247B0B84}"/>
              </a:ext>
            </a:extLst>
          </p:cNvPr>
          <p:cNvSpPr/>
          <p:nvPr/>
        </p:nvSpPr>
        <p:spPr bwMode="auto">
          <a:xfrm>
            <a:off x="5732787" y="5776545"/>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Duplicate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Detection</a:t>
            </a:r>
          </a:p>
        </p:txBody>
      </p:sp>
      <p:pic>
        <p:nvPicPr>
          <p:cNvPr id="43" name="Picture 42" descr="A picture containing drawing&#10;&#10;Description automatically generated">
            <a:extLst>
              <a:ext uri="{FF2B5EF4-FFF2-40B4-BE49-F238E27FC236}">
                <a16:creationId xmlns:a16="http://schemas.microsoft.com/office/drawing/2014/main" id="{147A441A-C7F0-4F2A-99F8-BC20A5E61A71}"/>
              </a:ext>
            </a:extLst>
          </p:cNvPr>
          <p:cNvPicPr>
            <a:picLocks noChangeAspect="1"/>
          </p:cNvPicPr>
          <p:nvPr/>
        </p:nvPicPr>
        <p:blipFill>
          <a:blip r:embed="rId8"/>
          <a:stretch>
            <a:fillRect/>
          </a:stretch>
        </p:blipFill>
        <p:spPr>
          <a:xfrm>
            <a:off x="5068531" y="5647666"/>
            <a:ext cx="500917" cy="500917"/>
          </a:xfrm>
          <a:prstGeom prst="rect">
            <a:avLst/>
          </a:prstGeom>
        </p:spPr>
      </p:pic>
      <p:sp>
        <p:nvSpPr>
          <p:cNvPr id="44" name="Rectangle 43">
            <a:extLst>
              <a:ext uri="{FF2B5EF4-FFF2-40B4-BE49-F238E27FC236}">
                <a16:creationId xmlns:a16="http://schemas.microsoft.com/office/drawing/2014/main" id="{23EFF3AF-6D7F-42F5-8E96-376E352C0292}"/>
              </a:ext>
            </a:extLst>
          </p:cNvPr>
          <p:cNvSpPr/>
          <p:nvPr/>
        </p:nvSpPr>
        <p:spPr bwMode="auto">
          <a:xfrm>
            <a:off x="4860498" y="6203253"/>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Plugins</a:t>
            </a:r>
          </a:p>
        </p:txBody>
      </p:sp>
      <p:pic>
        <p:nvPicPr>
          <p:cNvPr id="45" name="Picture 44" descr="A picture containing object, light, clock&#10;&#10;Description automatically generated">
            <a:extLst>
              <a:ext uri="{FF2B5EF4-FFF2-40B4-BE49-F238E27FC236}">
                <a16:creationId xmlns:a16="http://schemas.microsoft.com/office/drawing/2014/main" id="{9FC4EAF8-42B0-4C91-A9F3-C0595345178F}"/>
              </a:ext>
            </a:extLst>
          </p:cNvPr>
          <p:cNvPicPr>
            <a:picLocks noChangeAspect="1"/>
          </p:cNvPicPr>
          <p:nvPr/>
        </p:nvPicPr>
        <p:blipFill>
          <a:blip r:embed="rId9"/>
          <a:stretch>
            <a:fillRect/>
          </a:stretch>
        </p:blipFill>
        <p:spPr>
          <a:xfrm>
            <a:off x="5901985" y="6139051"/>
            <a:ext cx="500917" cy="500917"/>
          </a:xfrm>
          <a:prstGeom prst="rect">
            <a:avLst/>
          </a:prstGeom>
        </p:spPr>
      </p:pic>
      <p:sp>
        <p:nvSpPr>
          <p:cNvPr id="46" name="Rectangle 45">
            <a:extLst>
              <a:ext uri="{FF2B5EF4-FFF2-40B4-BE49-F238E27FC236}">
                <a16:creationId xmlns:a16="http://schemas.microsoft.com/office/drawing/2014/main" id="{D9805460-C79F-459F-AF71-2FD495519F2C}"/>
              </a:ext>
            </a:extLst>
          </p:cNvPr>
          <p:cNvSpPr/>
          <p:nvPr/>
        </p:nvSpPr>
        <p:spPr bwMode="auto">
          <a:xfrm>
            <a:off x="5695300" y="6694638"/>
            <a:ext cx="914287" cy="1878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Workflows</a:t>
            </a:r>
          </a:p>
        </p:txBody>
      </p:sp>
      <p:sp>
        <p:nvSpPr>
          <p:cNvPr id="56" name="Rectangle 55">
            <a:extLst>
              <a:ext uri="{FF2B5EF4-FFF2-40B4-BE49-F238E27FC236}">
                <a16:creationId xmlns:a16="http://schemas.microsoft.com/office/drawing/2014/main" id="{F449C77D-949C-4286-9E6F-07F2F272D0E8}"/>
              </a:ext>
            </a:extLst>
          </p:cNvPr>
          <p:cNvSpPr/>
          <p:nvPr/>
        </p:nvSpPr>
        <p:spPr bwMode="auto">
          <a:xfrm>
            <a:off x="6743935" y="3148772"/>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atalog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and d</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iscovery</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57" name="Picture 56" descr="A picture containing black, white, street, sign&#10;&#10;Description automatically generated">
            <a:extLst>
              <a:ext uri="{FF2B5EF4-FFF2-40B4-BE49-F238E27FC236}">
                <a16:creationId xmlns:a16="http://schemas.microsoft.com/office/drawing/2014/main" id="{ED3DFE4B-780C-4059-9BEB-F95B80E66D0C}"/>
              </a:ext>
            </a:extLst>
          </p:cNvPr>
          <p:cNvPicPr>
            <a:picLocks noChangeAspect="1"/>
          </p:cNvPicPr>
          <p:nvPr/>
        </p:nvPicPr>
        <p:blipFill>
          <a:blip r:embed="rId10"/>
          <a:stretch>
            <a:fillRect/>
          </a:stretch>
        </p:blipFill>
        <p:spPr>
          <a:xfrm>
            <a:off x="6904020" y="2582924"/>
            <a:ext cx="563656" cy="563656"/>
          </a:xfrm>
          <a:prstGeom prst="rect">
            <a:avLst/>
          </a:prstGeom>
        </p:spPr>
      </p:pic>
      <p:pic>
        <p:nvPicPr>
          <p:cNvPr id="58" name="Graphic 57">
            <a:extLst>
              <a:ext uri="{FF2B5EF4-FFF2-40B4-BE49-F238E27FC236}">
                <a16:creationId xmlns:a16="http://schemas.microsoft.com/office/drawing/2014/main" id="{82072E96-73B7-4DC5-B93B-7C6FCD09D76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9118" y="3704716"/>
            <a:ext cx="563656" cy="563656"/>
          </a:xfrm>
          <a:prstGeom prst="rect">
            <a:avLst/>
          </a:prstGeom>
        </p:spPr>
      </p:pic>
      <p:sp>
        <p:nvSpPr>
          <p:cNvPr id="59" name="Rectangle 58">
            <a:extLst>
              <a:ext uri="{FF2B5EF4-FFF2-40B4-BE49-F238E27FC236}">
                <a16:creationId xmlns:a16="http://schemas.microsoft.com/office/drawing/2014/main" id="{5C29D11F-EAAF-42A0-BE20-DC0A0F5A0FEF}"/>
              </a:ext>
            </a:extLst>
          </p:cNvPr>
          <p:cNvSpPr/>
          <p:nvPr/>
        </p:nvSpPr>
        <p:spPr bwMode="auto">
          <a:xfrm>
            <a:off x="6312759" y="4289461"/>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a:t>
            </a: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odelling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60" name="Picture 59" descr="A picture containing clock&#10;&#10;Description automatically generated">
            <a:extLst>
              <a:ext uri="{FF2B5EF4-FFF2-40B4-BE49-F238E27FC236}">
                <a16:creationId xmlns:a16="http://schemas.microsoft.com/office/drawing/2014/main" id="{499CFDF2-4677-4F64-8500-CC790752DCC3}"/>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7395188" y="4094242"/>
            <a:ext cx="563656" cy="563656"/>
          </a:xfrm>
          <a:prstGeom prst="rect">
            <a:avLst/>
          </a:prstGeom>
        </p:spPr>
      </p:pic>
      <p:sp>
        <p:nvSpPr>
          <p:cNvPr id="61" name="Rectangle 60">
            <a:extLst>
              <a:ext uri="{FF2B5EF4-FFF2-40B4-BE49-F238E27FC236}">
                <a16:creationId xmlns:a16="http://schemas.microsoft.com/office/drawing/2014/main" id="{D1BC3694-4E41-4781-B869-076B42D9EBD8}"/>
              </a:ext>
            </a:extLst>
          </p:cNvPr>
          <p:cNvSpPr/>
          <p:nvPr/>
        </p:nvSpPr>
        <p:spPr bwMode="auto">
          <a:xfrm>
            <a:off x="7173279" y="4708957"/>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Reporting</a:t>
            </a:r>
          </a:p>
        </p:txBody>
      </p:sp>
      <p:pic>
        <p:nvPicPr>
          <p:cNvPr id="62" name="Picture 61" descr="A close up of a logo&#10;&#10;Description automatically generated">
            <a:extLst>
              <a:ext uri="{FF2B5EF4-FFF2-40B4-BE49-F238E27FC236}">
                <a16:creationId xmlns:a16="http://schemas.microsoft.com/office/drawing/2014/main" id="{D4709222-6752-4E9E-B16B-C85B6B54A5ED}"/>
              </a:ext>
            </a:extLst>
          </p:cNvPr>
          <p:cNvPicPr>
            <a:picLocks noChangeAspect="1"/>
          </p:cNvPicPr>
          <p:nvPr/>
        </p:nvPicPr>
        <p:blipFill>
          <a:blip r:embed="rId15"/>
          <a:stretch>
            <a:fillRect/>
          </a:stretch>
        </p:blipFill>
        <p:spPr>
          <a:xfrm>
            <a:off x="7658451" y="5753521"/>
            <a:ext cx="563656" cy="563656"/>
          </a:xfrm>
          <a:prstGeom prst="rect">
            <a:avLst/>
          </a:prstGeom>
        </p:spPr>
      </p:pic>
      <p:sp>
        <p:nvSpPr>
          <p:cNvPr id="63" name="Rectangle 62">
            <a:extLst>
              <a:ext uri="{FF2B5EF4-FFF2-40B4-BE49-F238E27FC236}">
                <a16:creationId xmlns:a16="http://schemas.microsoft.com/office/drawing/2014/main" id="{38F7D955-207C-4FFE-8B19-56AB3FF9D338}"/>
              </a:ext>
            </a:extLst>
          </p:cNvPr>
          <p:cNvSpPr/>
          <p:nvPr/>
        </p:nvSpPr>
        <p:spPr bwMode="auto">
          <a:xfrm>
            <a:off x="7425879" y="6432676"/>
            <a:ext cx="1028801" cy="21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Common Data</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Model</a:t>
            </a:r>
          </a:p>
        </p:txBody>
      </p:sp>
      <p:pic>
        <p:nvPicPr>
          <p:cNvPr id="64" name="Picture 63" descr="A picture containing building, white, black, woman&#10;&#10;Description automatically generated">
            <a:extLst>
              <a:ext uri="{FF2B5EF4-FFF2-40B4-BE49-F238E27FC236}">
                <a16:creationId xmlns:a16="http://schemas.microsoft.com/office/drawing/2014/main" id="{E30B413B-0279-4FF0-981A-B1B913F92E81}"/>
              </a:ext>
            </a:extLst>
          </p:cNvPr>
          <p:cNvPicPr>
            <a:picLocks noChangeAspect="1"/>
          </p:cNvPicPr>
          <p:nvPr/>
        </p:nvPicPr>
        <p:blipFill>
          <a:blip r:embed="rId16"/>
          <a:stretch>
            <a:fillRect/>
          </a:stretch>
        </p:blipFill>
        <p:spPr>
          <a:xfrm>
            <a:off x="8484324" y="1592546"/>
            <a:ext cx="518475" cy="518475"/>
          </a:xfrm>
          <a:prstGeom prst="rect">
            <a:avLst/>
          </a:prstGeom>
        </p:spPr>
      </p:pic>
      <p:sp>
        <p:nvSpPr>
          <p:cNvPr id="65" name="Rectangle 64">
            <a:extLst>
              <a:ext uri="{FF2B5EF4-FFF2-40B4-BE49-F238E27FC236}">
                <a16:creationId xmlns:a16="http://schemas.microsoft.com/office/drawing/2014/main" id="{5D912079-D55C-4BB4-B46B-A2AA6F3EE3C6}"/>
              </a:ext>
            </a:extLst>
          </p:cNvPr>
          <p:cNvSpPr/>
          <p:nvPr/>
        </p:nvSpPr>
        <p:spPr bwMode="auto">
          <a:xfrm>
            <a:off x="8283485" y="211102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Relational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databases</a:t>
            </a:r>
          </a:p>
        </p:txBody>
      </p:sp>
      <p:pic>
        <p:nvPicPr>
          <p:cNvPr id="66" name="Picture 65" descr="A close up of a sign&#10;&#10;Description automatically generated">
            <a:extLst>
              <a:ext uri="{FF2B5EF4-FFF2-40B4-BE49-F238E27FC236}">
                <a16:creationId xmlns:a16="http://schemas.microsoft.com/office/drawing/2014/main" id="{A7EFC3FA-83B4-43A3-852B-093790F3F99D}"/>
              </a:ext>
            </a:extLst>
          </p:cNvPr>
          <p:cNvPicPr>
            <a:picLocks noChangeAspect="1"/>
          </p:cNvPicPr>
          <p:nvPr/>
        </p:nvPicPr>
        <p:blipFill>
          <a:blip r:embed="rId17">
            <a:biLevel thresh="75000"/>
            <a:extLst>
              <a:ext uri="{BEBA8EAE-BF5A-486C-A8C5-ECC9F3942E4B}">
                <a14:imgProps xmlns:a14="http://schemas.microsoft.com/office/drawing/2010/main">
                  <a14:imgLayer r:embed="rId18">
                    <a14:imgEffect>
                      <a14:saturation sat="0"/>
                    </a14:imgEffect>
                  </a14:imgLayer>
                </a14:imgProps>
              </a:ext>
            </a:extLst>
          </a:blip>
          <a:stretch>
            <a:fillRect/>
          </a:stretch>
        </p:blipFill>
        <p:spPr>
          <a:xfrm>
            <a:off x="8268281" y="2664209"/>
            <a:ext cx="518475" cy="518475"/>
          </a:xfrm>
          <a:prstGeom prst="rect">
            <a:avLst/>
          </a:prstGeom>
        </p:spPr>
      </p:pic>
      <p:sp>
        <p:nvSpPr>
          <p:cNvPr id="67" name="Rectangle 66">
            <a:extLst>
              <a:ext uri="{FF2B5EF4-FFF2-40B4-BE49-F238E27FC236}">
                <a16:creationId xmlns:a16="http://schemas.microsoft.com/office/drawing/2014/main" id="{59D5A585-71B0-4BE2-B010-6DBDD5D5575F}"/>
              </a:ext>
            </a:extLst>
          </p:cNvPr>
          <p:cNvSpPr/>
          <p:nvPr/>
        </p:nvSpPr>
        <p:spPr bwMode="auto">
          <a:xfrm>
            <a:off x="8056783" y="3207642"/>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Files and </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blobs </a:t>
            </a:r>
          </a:p>
        </p:txBody>
      </p:sp>
      <p:pic>
        <p:nvPicPr>
          <p:cNvPr id="68" name="Picture 67" descr="A close up of a logo&#10;&#10;Description automatically generated">
            <a:extLst>
              <a:ext uri="{FF2B5EF4-FFF2-40B4-BE49-F238E27FC236}">
                <a16:creationId xmlns:a16="http://schemas.microsoft.com/office/drawing/2014/main" id="{CF5EBFAF-D8A3-4E13-B213-DB4517BBFFBB}"/>
              </a:ext>
            </a:extLst>
          </p:cNvPr>
          <p:cNvPicPr>
            <a:picLocks noChangeAspect="1"/>
          </p:cNvPicPr>
          <p:nvPr/>
        </p:nvPicPr>
        <p:blipFill rotWithShape="1">
          <a:blip r:embed="rId19"/>
          <a:srcRect l="16667" t="19343" r="16667" b="13990"/>
          <a:stretch/>
        </p:blipFill>
        <p:spPr>
          <a:xfrm>
            <a:off x="9195567" y="3269528"/>
            <a:ext cx="518475" cy="518475"/>
          </a:xfrm>
          <a:prstGeom prst="rect">
            <a:avLst/>
          </a:prstGeom>
        </p:spPr>
      </p:pic>
      <p:sp>
        <p:nvSpPr>
          <p:cNvPr id="69" name="Rectangle 68">
            <a:extLst>
              <a:ext uri="{FF2B5EF4-FFF2-40B4-BE49-F238E27FC236}">
                <a16:creationId xmlns:a16="http://schemas.microsoft.com/office/drawing/2014/main" id="{238124C7-FA61-4B7C-9421-9EFD16959707}"/>
              </a:ext>
            </a:extLst>
          </p:cNvPr>
          <p:cNvSpPr/>
          <p:nvPr/>
        </p:nvSpPr>
        <p:spPr bwMode="auto">
          <a:xfrm>
            <a:off x="9011101" y="3782988"/>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Log files</a:t>
            </a:r>
          </a:p>
        </p:txBody>
      </p:sp>
      <p:pic>
        <p:nvPicPr>
          <p:cNvPr id="70" name="Picture 69" descr="A picture containing sitting&#10;&#10;Description automatically generated">
            <a:extLst>
              <a:ext uri="{FF2B5EF4-FFF2-40B4-BE49-F238E27FC236}">
                <a16:creationId xmlns:a16="http://schemas.microsoft.com/office/drawing/2014/main" id="{CD6C1A4B-1C9B-4181-AC24-45D40B0C2109}"/>
              </a:ext>
            </a:extLst>
          </p:cNvPr>
          <p:cNvPicPr>
            <a:picLocks noChangeAspect="1"/>
          </p:cNvPicPr>
          <p:nvPr/>
        </p:nvPicPr>
        <p:blipFill>
          <a:blip r:embed="rId20"/>
          <a:stretch>
            <a:fillRect/>
          </a:stretch>
        </p:blipFill>
        <p:spPr>
          <a:xfrm>
            <a:off x="8683932" y="4149167"/>
            <a:ext cx="518475" cy="518475"/>
          </a:xfrm>
          <a:prstGeom prst="rect">
            <a:avLst/>
          </a:prstGeom>
        </p:spPr>
      </p:pic>
      <p:sp>
        <p:nvSpPr>
          <p:cNvPr id="71" name="Rectangle 70">
            <a:extLst>
              <a:ext uri="{FF2B5EF4-FFF2-40B4-BE49-F238E27FC236}">
                <a16:creationId xmlns:a16="http://schemas.microsoft.com/office/drawing/2014/main" id="{47267C01-12DE-4441-A204-B840D472D3DB}"/>
              </a:ext>
            </a:extLst>
          </p:cNvPr>
          <p:cNvSpPr/>
          <p:nvPr/>
        </p:nvSpPr>
        <p:spPr bwMode="auto">
          <a:xfrm>
            <a:off x="8508469" y="4687585"/>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Semi-structured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a:t>
            </a:r>
          </a:p>
        </p:txBody>
      </p:sp>
      <p:pic>
        <p:nvPicPr>
          <p:cNvPr id="72" name="Picture 71" descr="A picture containing black, white&#10;&#10;Description automatically generated">
            <a:extLst>
              <a:ext uri="{FF2B5EF4-FFF2-40B4-BE49-F238E27FC236}">
                <a16:creationId xmlns:a16="http://schemas.microsoft.com/office/drawing/2014/main" id="{71D2B1C6-9EB5-4993-8090-8BB7BDADFC8A}"/>
              </a:ext>
            </a:extLst>
          </p:cNvPr>
          <p:cNvPicPr>
            <a:picLocks noChangeAspect="1"/>
          </p:cNvPicPr>
          <p:nvPr/>
        </p:nvPicPr>
        <p:blipFill>
          <a:blip r:embed="rId21"/>
          <a:stretch>
            <a:fillRect/>
          </a:stretch>
        </p:blipFill>
        <p:spPr>
          <a:xfrm>
            <a:off x="9511287" y="5111102"/>
            <a:ext cx="518475" cy="518475"/>
          </a:xfrm>
          <a:prstGeom prst="rect">
            <a:avLst/>
          </a:prstGeom>
        </p:spPr>
      </p:pic>
      <p:sp>
        <p:nvSpPr>
          <p:cNvPr id="73" name="Rectangle 72">
            <a:extLst>
              <a:ext uri="{FF2B5EF4-FFF2-40B4-BE49-F238E27FC236}">
                <a16:creationId xmlns:a16="http://schemas.microsoft.com/office/drawing/2014/main" id="{28114BF8-8FC9-4353-8E49-4023CFB84BBB}"/>
              </a:ext>
            </a:extLst>
          </p:cNvPr>
          <p:cNvSpPr/>
          <p:nvPr/>
        </p:nvSpPr>
        <p:spPr bwMode="auto">
          <a:xfrm>
            <a:off x="9298336" y="5717361"/>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Search and</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Find data</a:t>
            </a:r>
          </a:p>
        </p:txBody>
      </p:sp>
      <p:pic>
        <p:nvPicPr>
          <p:cNvPr id="74" name="Picture 73" descr="A picture containing table, drawing, shirt, room&#10;&#10;Description automatically generated">
            <a:extLst>
              <a:ext uri="{FF2B5EF4-FFF2-40B4-BE49-F238E27FC236}">
                <a16:creationId xmlns:a16="http://schemas.microsoft.com/office/drawing/2014/main" id="{42AC8C82-4C32-4761-939E-2A656AD75445}"/>
              </a:ext>
            </a:extLst>
          </p:cNvPr>
          <p:cNvPicPr>
            <a:picLocks noChangeAspect="1"/>
          </p:cNvPicPr>
          <p:nvPr/>
        </p:nvPicPr>
        <p:blipFill rotWithShape="1">
          <a:blip r:embed="rId22">
            <a:extLst>
              <a:ext uri="{BEBA8EAE-BF5A-486C-A8C5-ECC9F3942E4B}">
                <a14:imgProps xmlns:a14="http://schemas.microsoft.com/office/drawing/2010/main">
                  <a14:imgLayer r:embed="rId23">
                    <a14:imgEffect>
                      <a14:colorTemperature colorTemp="11200"/>
                    </a14:imgEffect>
                    <a14:imgEffect>
                      <a14:saturation sat="0"/>
                    </a14:imgEffect>
                  </a14:imgLayer>
                </a14:imgProps>
              </a:ext>
            </a:extLst>
          </a:blip>
          <a:srcRect l="23833" r="23833"/>
          <a:stretch/>
        </p:blipFill>
        <p:spPr>
          <a:xfrm>
            <a:off x="8677339" y="5990741"/>
            <a:ext cx="518475" cy="518475"/>
          </a:xfrm>
          <a:prstGeom prst="rect">
            <a:avLst/>
          </a:prstGeom>
        </p:spPr>
      </p:pic>
      <p:sp>
        <p:nvSpPr>
          <p:cNvPr id="75" name="Rectangle 74">
            <a:extLst>
              <a:ext uri="{FF2B5EF4-FFF2-40B4-BE49-F238E27FC236}">
                <a16:creationId xmlns:a16="http://schemas.microsoft.com/office/drawing/2014/main" id="{EFC93D43-3077-41B6-98B3-613ACAA56300}"/>
              </a:ext>
            </a:extLst>
          </p:cNvPr>
          <p:cNvSpPr/>
          <p:nvPr/>
        </p:nvSpPr>
        <p:spPr bwMode="auto">
          <a:xfrm>
            <a:off x="8463410" y="6618183"/>
            <a:ext cx="946335" cy="1944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lake</a:t>
            </a:r>
          </a:p>
        </p:txBody>
      </p:sp>
      <p:pic>
        <p:nvPicPr>
          <p:cNvPr id="77" name="Picture 76" descr="A picture containing circuit, meter, clock&#10;&#10;Description automatically generated">
            <a:extLst>
              <a:ext uri="{FF2B5EF4-FFF2-40B4-BE49-F238E27FC236}">
                <a16:creationId xmlns:a16="http://schemas.microsoft.com/office/drawing/2014/main" id="{ABBBAF49-86CC-4EE0-9D89-D7695146021F}"/>
              </a:ext>
            </a:extLst>
          </p:cNvPr>
          <p:cNvPicPr>
            <a:picLocks noChangeAspect="1"/>
          </p:cNvPicPr>
          <p:nvPr/>
        </p:nvPicPr>
        <p:blipFill>
          <a:blip r:embed="rId24"/>
          <a:stretch>
            <a:fillRect/>
          </a:stretch>
        </p:blipFill>
        <p:spPr>
          <a:xfrm>
            <a:off x="10077153" y="1519522"/>
            <a:ext cx="697826" cy="697826"/>
          </a:xfrm>
          <a:prstGeom prst="rect">
            <a:avLst/>
          </a:prstGeom>
        </p:spPr>
      </p:pic>
      <p:sp>
        <p:nvSpPr>
          <p:cNvPr id="78" name="Rectangle 77">
            <a:extLst>
              <a:ext uri="{FF2B5EF4-FFF2-40B4-BE49-F238E27FC236}">
                <a16:creationId xmlns:a16="http://schemas.microsoft.com/office/drawing/2014/main" id="{E42CABB1-463F-4E0B-BB4C-C57F0CE8378E}"/>
              </a:ext>
            </a:extLst>
          </p:cNvPr>
          <p:cNvSpPr/>
          <p:nvPr/>
        </p:nvSpPr>
        <p:spPr bwMode="auto">
          <a:xfrm>
            <a:off x="9789221" y="2309371"/>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err="1">
                <a:ln>
                  <a:noFill/>
                </a:ln>
                <a:solidFill>
                  <a:srgbClr val="000000"/>
                </a:solidFill>
                <a:effectLst/>
                <a:uLnTx/>
                <a:uFillTx/>
                <a:latin typeface="Segoe UI"/>
                <a:ea typeface="+mn-ea"/>
                <a:cs typeface="Segoe UI" pitchFamily="34" charset="0"/>
              </a:rPr>
              <a:t>Eventing</a:t>
            </a:r>
            <a:endPar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pic>
        <p:nvPicPr>
          <p:cNvPr id="79" name="Picture 78" descr="A close up of a logo&#10;&#10;Description automatically generated">
            <a:extLst>
              <a:ext uri="{FF2B5EF4-FFF2-40B4-BE49-F238E27FC236}">
                <a16:creationId xmlns:a16="http://schemas.microsoft.com/office/drawing/2014/main" id="{8CD6297C-75BC-4BB2-B915-A3A2F4AEB339}"/>
              </a:ext>
            </a:extLst>
          </p:cNvPr>
          <p:cNvPicPr>
            <a:picLocks noChangeAspect="1"/>
          </p:cNvPicPr>
          <p:nvPr/>
        </p:nvPicPr>
        <p:blipFill>
          <a:blip r:embed="rId25"/>
          <a:stretch>
            <a:fillRect/>
          </a:stretch>
        </p:blipFill>
        <p:spPr>
          <a:xfrm>
            <a:off x="10663254" y="3217517"/>
            <a:ext cx="697826" cy="697826"/>
          </a:xfrm>
          <a:prstGeom prst="rect">
            <a:avLst/>
          </a:prstGeom>
        </p:spPr>
      </p:pic>
      <p:sp>
        <p:nvSpPr>
          <p:cNvPr id="80" name="Rectangle 79">
            <a:extLst>
              <a:ext uri="{FF2B5EF4-FFF2-40B4-BE49-F238E27FC236}">
                <a16:creationId xmlns:a16="http://schemas.microsoft.com/office/drawing/2014/main" id="{35C97FEB-D4A1-4292-AB91-3EEADC570933}"/>
              </a:ext>
            </a:extLst>
          </p:cNvPr>
          <p:cNvSpPr/>
          <p:nvPr/>
        </p:nvSpPr>
        <p:spPr bwMode="auto">
          <a:xfrm>
            <a:off x="10375322" y="400736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Webhooks</a:t>
            </a:r>
          </a:p>
        </p:txBody>
      </p:sp>
      <p:pic>
        <p:nvPicPr>
          <p:cNvPr id="81" name="Picture 80" descr="A picture containing outdoor, metal, bicycle, white&#10;&#10;Description automatically generated">
            <a:extLst>
              <a:ext uri="{FF2B5EF4-FFF2-40B4-BE49-F238E27FC236}">
                <a16:creationId xmlns:a16="http://schemas.microsoft.com/office/drawing/2014/main" id="{2F6142C0-C1B3-40A7-BD0E-E66F0BBEC357}"/>
              </a:ext>
            </a:extLst>
          </p:cNvPr>
          <p:cNvPicPr>
            <a:picLocks noChangeAspect="1"/>
          </p:cNvPicPr>
          <p:nvPr/>
        </p:nvPicPr>
        <p:blipFill>
          <a:blip r:embed="rId26"/>
          <a:stretch>
            <a:fillRect/>
          </a:stretch>
        </p:blipFill>
        <p:spPr>
          <a:xfrm>
            <a:off x="10869409" y="5360797"/>
            <a:ext cx="697826" cy="697826"/>
          </a:xfrm>
          <a:prstGeom prst="rect">
            <a:avLst/>
          </a:prstGeom>
        </p:spPr>
      </p:pic>
      <p:sp>
        <p:nvSpPr>
          <p:cNvPr id="82" name="Rectangle 81">
            <a:extLst>
              <a:ext uri="{FF2B5EF4-FFF2-40B4-BE49-F238E27FC236}">
                <a16:creationId xmlns:a16="http://schemas.microsoft.com/office/drawing/2014/main" id="{CAF923C3-522C-47A5-BA91-615A48FA4C67}"/>
              </a:ext>
            </a:extLst>
          </p:cNvPr>
          <p:cNvSpPr/>
          <p:nvPr/>
        </p:nvSpPr>
        <p:spPr bwMode="auto">
          <a:xfrm>
            <a:off x="10581477" y="6150646"/>
            <a:ext cx="1273691" cy="2617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pitchFamily="34" charset="0"/>
              </a:rPr>
              <a:t>Data export</a:t>
            </a:r>
          </a:p>
        </p:txBody>
      </p:sp>
      <p:grpSp>
        <p:nvGrpSpPr>
          <p:cNvPr id="91" name="Group 90">
            <a:extLst>
              <a:ext uri="{FF2B5EF4-FFF2-40B4-BE49-F238E27FC236}">
                <a16:creationId xmlns:a16="http://schemas.microsoft.com/office/drawing/2014/main" id="{F5708024-E01F-4C3B-9DBD-F080C851F3FC}"/>
              </a:ext>
            </a:extLst>
          </p:cNvPr>
          <p:cNvGrpSpPr/>
          <p:nvPr/>
        </p:nvGrpSpPr>
        <p:grpSpPr>
          <a:xfrm>
            <a:off x="127253" y="5766697"/>
            <a:ext cx="1051262" cy="1051262"/>
            <a:chOff x="3652520" y="2333616"/>
            <a:chExt cx="1051560" cy="1051560"/>
          </a:xfrm>
          <a:effectLst/>
        </p:grpSpPr>
        <p:sp>
          <p:nvSpPr>
            <p:cNvPr id="92" name="Oval 91">
              <a:extLst>
                <a:ext uri="{FF2B5EF4-FFF2-40B4-BE49-F238E27FC236}">
                  <a16:creationId xmlns:a16="http://schemas.microsoft.com/office/drawing/2014/main" id="{DFFF2C4F-840E-4BDF-9AFC-A310BC8C689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93" name="Group 12">
              <a:extLst>
                <a:ext uri="{FF2B5EF4-FFF2-40B4-BE49-F238E27FC236}">
                  <a16:creationId xmlns:a16="http://schemas.microsoft.com/office/drawing/2014/main" id="{E4F76910-9F5D-45C8-9824-42C35A3BC135}"/>
                </a:ext>
              </a:extLst>
            </p:cNvPr>
            <p:cNvGrpSpPr>
              <a:grpSpLocks noChangeAspect="1"/>
            </p:cNvGrpSpPr>
            <p:nvPr/>
          </p:nvGrpSpPr>
          <p:grpSpPr bwMode="auto">
            <a:xfrm>
              <a:off x="3936139" y="2675429"/>
              <a:ext cx="484321" cy="367935"/>
              <a:chOff x="4543" y="2176"/>
              <a:chExt cx="258" cy="196"/>
            </a:xfrm>
            <a:solidFill>
              <a:schemeClr val="bg1"/>
            </a:solidFill>
          </p:grpSpPr>
          <p:sp>
            <p:nvSpPr>
              <p:cNvPr id="95" name="Freeform 13">
                <a:extLst>
                  <a:ext uri="{FF2B5EF4-FFF2-40B4-BE49-F238E27FC236}">
                    <a16:creationId xmlns:a16="http://schemas.microsoft.com/office/drawing/2014/main" id="{59C822F1-D721-4A51-8E58-BFA5BC93324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677FD6CF-AF85-43BE-A2AA-BA52C074091E}"/>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7" name="Freeform 15">
                <a:extLst>
                  <a:ext uri="{FF2B5EF4-FFF2-40B4-BE49-F238E27FC236}">
                    <a16:creationId xmlns:a16="http://schemas.microsoft.com/office/drawing/2014/main" id="{10FA1795-5F10-4A46-AC57-C4B33203FF3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8" name="Freeform 16">
                <a:extLst>
                  <a:ext uri="{FF2B5EF4-FFF2-40B4-BE49-F238E27FC236}">
                    <a16:creationId xmlns:a16="http://schemas.microsoft.com/office/drawing/2014/main" id="{239C269E-75C7-4E8D-A769-F85990CD3936}"/>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99" name="Freeform 17">
                <a:extLst>
                  <a:ext uri="{FF2B5EF4-FFF2-40B4-BE49-F238E27FC236}">
                    <a16:creationId xmlns:a16="http://schemas.microsoft.com/office/drawing/2014/main" id="{427033F3-6A48-499D-806A-83D03050BE0A}"/>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grpSp>
      <p:grpSp>
        <p:nvGrpSpPr>
          <p:cNvPr id="83" name="Group 82">
            <a:extLst>
              <a:ext uri="{FF2B5EF4-FFF2-40B4-BE49-F238E27FC236}">
                <a16:creationId xmlns:a16="http://schemas.microsoft.com/office/drawing/2014/main" id="{4AFB87D9-978B-4F64-B146-04DB6CA40824}"/>
              </a:ext>
            </a:extLst>
          </p:cNvPr>
          <p:cNvGrpSpPr>
            <a:grpSpLocks noChangeAspect="1"/>
          </p:cNvGrpSpPr>
          <p:nvPr/>
        </p:nvGrpSpPr>
        <p:grpSpPr>
          <a:xfrm>
            <a:off x="291602" y="4683238"/>
            <a:ext cx="1051262" cy="1051262"/>
            <a:chOff x="5216175" y="2901971"/>
            <a:chExt cx="1715723" cy="1715723"/>
          </a:xfrm>
          <a:effectLst/>
        </p:grpSpPr>
        <p:sp>
          <p:nvSpPr>
            <p:cNvPr id="84" name="Oval 83">
              <a:extLst>
                <a:ext uri="{FF2B5EF4-FFF2-40B4-BE49-F238E27FC236}">
                  <a16:creationId xmlns:a16="http://schemas.microsoft.com/office/drawing/2014/main" id="{0383281F-F9FC-4E4A-B90E-C1B2D9A51118}"/>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5" name="Group 4">
              <a:extLst>
                <a:ext uri="{FF2B5EF4-FFF2-40B4-BE49-F238E27FC236}">
                  <a16:creationId xmlns:a16="http://schemas.microsoft.com/office/drawing/2014/main" id="{39258D2D-0A44-4B78-8054-0C84312EEF7C}"/>
                </a:ext>
              </a:extLst>
            </p:cNvPr>
            <p:cNvGrpSpPr>
              <a:grpSpLocks noChangeAspect="1"/>
            </p:cNvGrpSpPr>
            <p:nvPr/>
          </p:nvGrpSpPr>
          <p:grpSpPr bwMode="auto">
            <a:xfrm>
              <a:off x="5681957" y="3458106"/>
              <a:ext cx="784088" cy="603380"/>
              <a:chOff x="2880" y="2176"/>
              <a:chExt cx="256" cy="197"/>
            </a:xfrm>
            <a:solidFill>
              <a:srgbClr val="D2D2D2"/>
            </a:solidFill>
          </p:grpSpPr>
          <p:sp>
            <p:nvSpPr>
              <p:cNvPr id="86" name="Freeform 5">
                <a:extLst>
                  <a:ext uri="{FF2B5EF4-FFF2-40B4-BE49-F238E27FC236}">
                    <a16:creationId xmlns:a16="http://schemas.microsoft.com/office/drawing/2014/main" id="{6E7DB69E-CCDF-47E0-AE8B-13909194CF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7" name="Freeform 6">
                <a:extLst>
                  <a:ext uri="{FF2B5EF4-FFF2-40B4-BE49-F238E27FC236}">
                    <a16:creationId xmlns:a16="http://schemas.microsoft.com/office/drawing/2014/main" id="{A23CCFC1-BF7A-4BF2-A102-7D6B33EF0CCD}"/>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8" name="Freeform 7">
                <a:extLst>
                  <a:ext uri="{FF2B5EF4-FFF2-40B4-BE49-F238E27FC236}">
                    <a16:creationId xmlns:a16="http://schemas.microsoft.com/office/drawing/2014/main" id="{129A75E0-71EB-4C8E-B67B-D6C2E9E9A2B8}"/>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8">
                <a:extLst>
                  <a:ext uri="{FF2B5EF4-FFF2-40B4-BE49-F238E27FC236}">
                    <a16:creationId xmlns:a16="http://schemas.microsoft.com/office/drawing/2014/main" id="{70F25317-92D8-4011-A668-43C76A768AB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Freeform 9">
                <a:extLst>
                  <a:ext uri="{FF2B5EF4-FFF2-40B4-BE49-F238E27FC236}">
                    <a16:creationId xmlns:a16="http://schemas.microsoft.com/office/drawing/2014/main" id="{52C61A90-7D6C-43EE-84CE-35DF7F9DC26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02" name="Group 101">
            <a:extLst>
              <a:ext uri="{FF2B5EF4-FFF2-40B4-BE49-F238E27FC236}">
                <a16:creationId xmlns:a16="http://schemas.microsoft.com/office/drawing/2014/main" id="{2A3EED1C-7BC6-471F-919C-58FC721042EE}"/>
              </a:ext>
            </a:extLst>
          </p:cNvPr>
          <p:cNvGrpSpPr/>
          <p:nvPr/>
        </p:nvGrpSpPr>
        <p:grpSpPr>
          <a:xfrm>
            <a:off x="1143322" y="4007366"/>
            <a:ext cx="1051262" cy="1051262"/>
            <a:chOff x="4726930" y="4471473"/>
            <a:chExt cx="703088" cy="703088"/>
          </a:xfrm>
          <a:effectLst>
            <a:outerShdw blurRad="177800" dist="177800" dir="5400000" algn="t" rotWithShape="0">
              <a:prstClr val="black">
                <a:alpha val="10000"/>
              </a:prstClr>
            </a:outerShdw>
          </a:effectLst>
        </p:grpSpPr>
        <p:sp>
          <p:nvSpPr>
            <p:cNvPr id="104" name="Oval 103">
              <a:extLst>
                <a:ext uri="{FF2B5EF4-FFF2-40B4-BE49-F238E27FC236}">
                  <a16:creationId xmlns:a16="http://schemas.microsoft.com/office/drawing/2014/main" id="{A29EC1D1-D7B8-4AC7-A152-40AF1D0D1ED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05" name="Group 104">
              <a:extLst>
                <a:ext uri="{FF2B5EF4-FFF2-40B4-BE49-F238E27FC236}">
                  <a16:creationId xmlns:a16="http://schemas.microsoft.com/office/drawing/2014/main" id="{57B56A92-0B65-49FA-839D-5841D638FEA5}"/>
                </a:ext>
              </a:extLst>
            </p:cNvPr>
            <p:cNvGrpSpPr/>
            <p:nvPr/>
          </p:nvGrpSpPr>
          <p:grpSpPr>
            <a:xfrm>
              <a:off x="4902990" y="4689695"/>
              <a:ext cx="350968" cy="266644"/>
              <a:chOff x="-1146792" y="678443"/>
              <a:chExt cx="1017587" cy="773113"/>
            </a:xfrm>
            <a:solidFill>
              <a:srgbClr val="D2D2D2"/>
            </a:solidFill>
          </p:grpSpPr>
          <p:sp>
            <p:nvSpPr>
              <p:cNvPr id="106" name="Freeform 5">
                <a:extLst>
                  <a:ext uri="{FF2B5EF4-FFF2-40B4-BE49-F238E27FC236}">
                    <a16:creationId xmlns:a16="http://schemas.microsoft.com/office/drawing/2014/main" id="{A510E3B2-9C60-4824-9C79-0BE414C6E145}"/>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6">
                <a:extLst>
                  <a:ext uri="{FF2B5EF4-FFF2-40B4-BE49-F238E27FC236}">
                    <a16:creationId xmlns:a16="http://schemas.microsoft.com/office/drawing/2014/main" id="{269F1682-FD27-4E18-981B-5351C2D023DD}"/>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20" name="Group 119">
            <a:extLst>
              <a:ext uri="{FF2B5EF4-FFF2-40B4-BE49-F238E27FC236}">
                <a16:creationId xmlns:a16="http://schemas.microsoft.com/office/drawing/2014/main" id="{D076FD90-8056-44D3-A4EB-9E761DD4307D}"/>
              </a:ext>
            </a:extLst>
          </p:cNvPr>
          <p:cNvGrpSpPr/>
          <p:nvPr/>
        </p:nvGrpSpPr>
        <p:grpSpPr>
          <a:xfrm>
            <a:off x="2226256" y="4076740"/>
            <a:ext cx="1051262" cy="1051262"/>
            <a:chOff x="3487961" y="1711487"/>
            <a:chExt cx="1051262" cy="1051262"/>
          </a:xfrm>
        </p:grpSpPr>
        <p:sp>
          <p:nvSpPr>
            <p:cNvPr id="115" name="Oval 114">
              <a:extLst>
                <a:ext uri="{FF2B5EF4-FFF2-40B4-BE49-F238E27FC236}">
                  <a16:creationId xmlns:a16="http://schemas.microsoft.com/office/drawing/2014/main" id="{37DDA514-5A3C-4371-9319-30A35BA1DACD}"/>
                </a:ext>
              </a:extLst>
            </p:cNvPr>
            <p:cNvSpPr/>
            <p:nvPr/>
          </p:nvSpPr>
          <p:spPr bwMode="auto">
            <a:xfrm>
              <a:off x="3487961" y="1711487"/>
              <a:ext cx="1051262" cy="1051262"/>
            </a:xfrm>
            <a:prstGeom prst="ellipse">
              <a:avLst/>
            </a:prstGeom>
            <a:solidFill>
              <a:srgbClr val="FF0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pic>
          <p:nvPicPr>
            <p:cNvPr id="119" name="Graphic 118">
              <a:extLst>
                <a:ext uri="{FF2B5EF4-FFF2-40B4-BE49-F238E27FC236}">
                  <a16:creationId xmlns:a16="http://schemas.microsoft.com/office/drawing/2014/main" id="{FE2DC35C-6D52-4A68-8C2A-7A28AA9C73CB}"/>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606811" y="1877579"/>
              <a:ext cx="698454" cy="717161"/>
            </a:xfrm>
            <a:prstGeom prst="rect">
              <a:avLst/>
            </a:prstGeom>
          </p:spPr>
        </p:pic>
      </p:grpSp>
      <p:grpSp>
        <p:nvGrpSpPr>
          <p:cNvPr id="138" name="Group 137">
            <a:extLst>
              <a:ext uri="{FF2B5EF4-FFF2-40B4-BE49-F238E27FC236}">
                <a16:creationId xmlns:a16="http://schemas.microsoft.com/office/drawing/2014/main" id="{63860A6B-DF96-431C-93E0-F10A4062968B}"/>
              </a:ext>
            </a:extLst>
          </p:cNvPr>
          <p:cNvGrpSpPr/>
          <p:nvPr/>
        </p:nvGrpSpPr>
        <p:grpSpPr>
          <a:xfrm>
            <a:off x="2220709" y="4079544"/>
            <a:ext cx="1051262" cy="1051262"/>
            <a:chOff x="1725887" y="3071492"/>
            <a:chExt cx="1051262" cy="1051262"/>
          </a:xfrm>
        </p:grpSpPr>
        <p:grpSp>
          <p:nvGrpSpPr>
            <p:cNvPr id="121" name="Group 120">
              <a:extLst>
                <a:ext uri="{FF2B5EF4-FFF2-40B4-BE49-F238E27FC236}">
                  <a16:creationId xmlns:a16="http://schemas.microsoft.com/office/drawing/2014/main" id="{374B2772-F7B8-4B31-A3BF-151E4E8F3473}"/>
                </a:ext>
              </a:extLst>
            </p:cNvPr>
            <p:cNvGrpSpPr>
              <a:grpSpLocks noChangeAspect="1"/>
            </p:cNvGrpSpPr>
            <p:nvPr/>
          </p:nvGrpSpPr>
          <p:grpSpPr>
            <a:xfrm>
              <a:off x="1725887" y="3071492"/>
              <a:ext cx="1051262" cy="1051262"/>
              <a:chOff x="5216175" y="2901971"/>
              <a:chExt cx="1715723" cy="1715723"/>
            </a:xfrm>
            <a:solidFill>
              <a:schemeClr val="bg2"/>
            </a:solidFill>
            <a:effectLst/>
          </p:grpSpPr>
          <p:sp>
            <p:nvSpPr>
              <p:cNvPr id="122" name="Oval 121">
                <a:extLst>
                  <a:ext uri="{FF2B5EF4-FFF2-40B4-BE49-F238E27FC236}">
                    <a16:creationId xmlns:a16="http://schemas.microsoft.com/office/drawing/2014/main" id="{590975F8-A143-48E2-9EF4-F90C640B5E5B}"/>
                  </a:ext>
                </a:extLst>
              </p:cNvPr>
              <p:cNvSpPr/>
              <p:nvPr/>
            </p:nvSpPr>
            <p:spPr bwMode="auto">
              <a:xfrm>
                <a:off x="5216175" y="2901971"/>
                <a:ext cx="1715723" cy="1715723"/>
              </a:xfrm>
              <a:prstGeom prst="ellipse">
                <a:avLst/>
              </a:prstGeom>
              <a:grp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3" name="Group 4">
                <a:extLst>
                  <a:ext uri="{FF2B5EF4-FFF2-40B4-BE49-F238E27FC236}">
                    <a16:creationId xmlns:a16="http://schemas.microsoft.com/office/drawing/2014/main" id="{AD1EDA40-9FEF-4DC9-940E-71C410B1F0DD}"/>
                  </a:ext>
                </a:extLst>
              </p:cNvPr>
              <p:cNvGrpSpPr>
                <a:grpSpLocks noChangeAspect="1"/>
              </p:cNvGrpSpPr>
              <p:nvPr/>
            </p:nvGrpSpPr>
            <p:grpSpPr bwMode="auto">
              <a:xfrm>
                <a:off x="5681957" y="3458106"/>
                <a:ext cx="784088" cy="603380"/>
                <a:chOff x="2880" y="2176"/>
                <a:chExt cx="256" cy="197"/>
              </a:xfrm>
              <a:grpFill/>
            </p:grpSpPr>
            <p:sp>
              <p:nvSpPr>
                <p:cNvPr id="124" name="Freeform 5">
                  <a:extLst>
                    <a:ext uri="{FF2B5EF4-FFF2-40B4-BE49-F238E27FC236}">
                      <a16:creationId xmlns:a16="http://schemas.microsoft.com/office/drawing/2014/main" id="{0B7104A2-DA4E-463D-8E38-16FA97E4F26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5" name="Freeform 6">
                  <a:extLst>
                    <a:ext uri="{FF2B5EF4-FFF2-40B4-BE49-F238E27FC236}">
                      <a16:creationId xmlns:a16="http://schemas.microsoft.com/office/drawing/2014/main" id="{B908A218-3D45-40BF-8AFA-9CE05156423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6" name="Freeform 7">
                  <a:extLst>
                    <a:ext uri="{FF2B5EF4-FFF2-40B4-BE49-F238E27FC236}">
                      <a16:creationId xmlns:a16="http://schemas.microsoft.com/office/drawing/2014/main" id="{7A7A5D0B-A602-443F-828A-14B26FF1DCF5}"/>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8">
                  <a:extLst>
                    <a:ext uri="{FF2B5EF4-FFF2-40B4-BE49-F238E27FC236}">
                      <a16:creationId xmlns:a16="http://schemas.microsoft.com/office/drawing/2014/main" id="{CB906D3C-D3FD-49CE-ABF4-DE25CB0E1E0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9">
                  <a:extLst>
                    <a:ext uri="{FF2B5EF4-FFF2-40B4-BE49-F238E27FC236}">
                      <a16:creationId xmlns:a16="http://schemas.microsoft.com/office/drawing/2014/main" id="{C4858886-68CD-415E-8789-4F601B2B755B}"/>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137" name="Picture 136" descr="A close up of a sign&#10;&#10;Description automatically generated">
              <a:extLst>
                <a:ext uri="{FF2B5EF4-FFF2-40B4-BE49-F238E27FC236}">
                  <a16:creationId xmlns:a16="http://schemas.microsoft.com/office/drawing/2014/main" id="{70D1209B-C83D-4790-97AC-36CB96AFEC0E}"/>
                </a:ext>
              </a:extLst>
            </p:cNvPr>
            <p:cNvPicPr>
              <a:picLocks noChangeAspect="1"/>
            </p:cNvPicPr>
            <p:nvPr/>
          </p:nvPicPr>
          <p:blipFill>
            <a:blip r:embed="rId29"/>
            <a:stretch>
              <a:fillRect/>
            </a:stretch>
          </p:blipFill>
          <p:spPr>
            <a:xfrm>
              <a:off x="1957301" y="3292742"/>
              <a:ext cx="634045" cy="634045"/>
            </a:xfrm>
            <a:prstGeom prst="rect">
              <a:avLst/>
            </a:prstGeom>
          </p:spPr>
        </p:pic>
      </p:grpSp>
      <p:grpSp>
        <p:nvGrpSpPr>
          <p:cNvPr id="141" name="Group 140">
            <a:extLst>
              <a:ext uri="{FF2B5EF4-FFF2-40B4-BE49-F238E27FC236}">
                <a16:creationId xmlns:a16="http://schemas.microsoft.com/office/drawing/2014/main" id="{3BDEFBDA-5B6D-4ADF-84CE-070E0785EB47}"/>
              </a:ext>
            </a:extLst>
          </p:cNvPr>
          <p:cNvGrpSpPr/>
          <p:nvPr/>
        </p:nvGrpSpPr>
        <p:grpSpPr>
          <a:xfrm>
            <a:off x="122873" y="5759575"/>
            <a:ext cx="1051262" cy="1051262"/>
            <a:chOff x="111999" y="3571190"/>
            <a:chExt cx="1051262" cy="1051262"/>
          </a:xfrm>
        </p:grpSpPr>
        <p:sp>
          <p:nvSpPr>
            <p:cNvPr id="139" name="Oval 138">
              <a:extLst>
                <a:ext uri="{FF2B5EF4-FFF2-40B4-BE49-F238E27FC236}">
                  <a16:creationId xmlns:a16="http://schemas.microsoft.com/office/drawing/2014/main" id="{C5243D5D-9EF8-4A6C-912A-019F2FA944C7}"/>
                </a:ext>
              </a:extLst>
            </p:cNvPr>
            <p:cNvSpPr/>
            <p:nvPr/>
          </p:nvSpPr>
          <p:spPr bwMode="auto">
            <a:xfrm>
              <a:off x="111999" y="3571190"/>
              <a:ext cx="1051262" cy="1051262"/>
            </a:xfrm>
            <a:prstGeom prst="ellipse">
              <a:avLst/>
            </a:prstGeom>
            <a:solidFill>
              <a:schemeClr val="bg2"/>
            </a:solidFill>
            <a:ln w="28575">
              <a:solidFill>
                <a:schemeClr val="bg2"/>
              </a:solid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0" name="Picture 139" descr="A picture containing clock&#10;&#10;Description automatically generated">
              <a:extLst>
                <a:ext uri="{FF2B5EF4-FFF2-40B4-BE49-F238E27FC236}">
                  <a16:creationId xmlns:a16="http://schemas.microsoft.com/office/drawing/2014/main" id="{AB62E8FC-D256-49F8-BE91-1B968144896B}"/>
                </a:ext>
              </a:extLst>
            </p:cNvPr>
            <p:cNvPicPr>
              <a:picLocks noChangeAspect="1"/>
            </p:cNvPicPr>
            <p:nvPr/>
          </p:nvPicPr>
          <p:blipFill>
            <a:blip r:embed="rId30"/>
            <a:stretch>
              <a:fillRect/>
            </a:stretch>
          </p:blipFill>
          <p:spPr>
            <a:xfrm>
              <a:off x="353207" y="3845271"/>
              <a:ext cx="568847" cy="503100"/>
            </a:xfrm>
            <a:prstGeom prst="rect">
              <a:avLst/>
            </a:prstGeom>
            <a:ln w="28575">
              <a:solidFill>
                <a:schemeClr val="bg2"/>
              </a:solidFill>
            </a:ln>
          </p:spPr>
        </p:pic>
      </p:grpSp>
      <p:sp>
        <p:nvSpPr>
          <p:cNvPr id="14" name="TextBox 13">
            <a:extLst>
              <a:ext uri="{FF2B5EF4-FFF2-40B4-BE49-F238E27FC236}">
                <a16:creationId xmlns:a16="http://schemas.microsoft.com/office/drawing/2014/main" id="{9C57D140-2BA6-4139-B8F9-1BFFDD845A97}"/>
              </a:ext>
            </a:extLst>
          </p:cNvPr>
          <p:cNvSpPr txBox="1"/>
          <p:nvPr/>
        </p:nvSpPr>
        <p:spPr>
          <a:xfrm rot="19526717">
            <a:off x="2827412" y="4638380"/>
            <a:ext cx="120502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Security</a:t>
            </a:r>
          </a:p>
        </p:txBody>
      </p:sp>
    </p:spTree>
    <p:extLst>
      <p:ext uri="{BB962C8B-B14F-4D97-AF65-F5344CB8AC3E}">
        <p14:creationId xmlns:p14="http://schemas.microsoft.com/office/powerpoint/2010/main" val="633614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fade">
                                      <p:cBhvr>
                                        <p:cTn id="13" dur="500"/>
                                        <p:tgtEl>
                                          <p:spTgt spid="102"/>
                                        </p:tgtEl>
                                      </p:cBhvr>
                                    </p:animEffect>
                                  </p:childTnLst>
                                </p:cTn>
                              </p:par>
                              <p:par>
                                <p:cTn id="14" presetID="10" presetClass="entr" presetSubtype="0" fill="hold"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fade">
                                      <p:cBhvr>
                                        <p:cTn id="16" dur="500"/>
                                        <p:tgtEl>
                                          <p:spTgt spid="1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1"/>
                                        </p:tgtEl>
                                        <p:attrNameLst>
                                          <p:attrName>style.visibility</p:attrName>
                                        </p:attrNameLst>
                                      </p:cBhvr>
                                      <p:to>
                                        <p:strVal val="visible"/>
                                      </p:to>
                                    </p:set>
                                    <p:animEffect transition="in" filter="fade">
                                      <p:cBhvr>
                                        <p:cTn id="21" dur="500"/>
                                        <p:tgtEl>
                                          <p:spTgt spid="141"/>
                                        </p:tgtEl>
                                      </p:cBhvr>
                                    </p:animEffect>
                                  </p:childTnLst>
                                </p:cTn>
                              </p:par>
                              <p:par>
                                <p:cTn id="22" presetID="10" presetClass="entr" presetSubtype="0" fill="hold" nodeType="withEffect">
                                  <p:stCondLst>
                                    <p:cond delay="0"/>
                                  </p:stCondLst>
                                  <p:childTnLst>
                                    <p:set>
                                      <p:cBhvr>
                                        <p:cTn id="23" dur="1" fill="hold">
                                          <p:stCondLst>
                                            <p:cond delay="0"/>
                                          </p:stCondLst>
                                        </p:cTn>
                                        <p:tgtEl>
                                          <p:spTgt spid="138"/>
                                        </p:tgtEl>
                                        <p:attrNameLst>
                                          <p:attrName>style.visibility</p:attrName>
                                        </p:attrNameLst>
                                      </p:cBhvr>
                                      <p:to>
                                        <p:strVal val="visible"/>
                                      </p:to>
                                    </p:set>
                                    <p:animEffect transition="in" filter="fade">
                                      <p:cBhvr>
                                        <p:cTn id="24" dur="500"/>
                                        <p:tgtEl>
                                          <p:spTgt spid="13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41"/>
                                        </p:tgtEl>
                                        <p:attrNameLst>
                                          <p:attrName>style.visibility</p:attrName>
                                        </p:attrNameLst>
                                      </p:cBhvr>
                                      <p:to>
                                        <p:strVal val="visible"/>
                                      </p:to>
                                    </p:set>
                                    <p:animEffect transition="in" filter="fade">
                                      <p:cBhvr>
                                        <p:cTn id="81" dur="500"/>
                                        <p:tgtEl>
                                          <p:spTgt spid="4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ntr" presetSubtype="0" fill="hold"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fade">
                                      <p:cBhvr>
                                        <p:cTn id="93" dur="500"/>
                                        <p:tgtEl>
                                          <p:spTgt spid="4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6"/>
                                        </p:tgtEl>
                                        <p:attrNameLst>
                                          <p:attrName>style.visibility</p:attrName>
                                        </p:attrNameLst>
                                      </p:cBhvr>
                                      <p:to>
                                        <p:strVal val="visible"/>
                                      </p:to>
                                    </p:set>
                                    <p:animEffect transition="in" filter="fade">
                                      <p:cBhvr>
                                        <p:cTn id="101" dur="500"/>
                                        <p:tgtEl>
                                          <p:spTgt spid="1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
                                        </p:tgtEl>
                                        <p:attrNameLst>
                                          <p:attrName>style.visibility</p:attrName>
                                        </p:attrNameLst>
                                      </p:cBhvr>
                                      <p:to>
                                        <p:strVal val="visible"/>
                                      </p:to>
                                    </p:set>
                                    <p:animEffect transition="in" filter="fade">
                                      <p:cBhvr>
                                        <p:cTn id="104" dur="500"/>
                                        <p:tgtEl>
                                          <p:spTgt spid="6"/>
                                        </p:tgtEl>
                                      </p:cBhvr>
                                    </p:animEffect>
                                  </p:childTnLst>
                                </p:cTn>
                              </p:par>
                            </p:childTnLst>
                          </p:cTn>
                        </p:par>
                        <p:par>
                          <p:cTn id="105" fill="hold">
                            <p:stCondLst>
                              <p:cond delay="500"/>
                            </p:stCondLst>
                            <p:childTnLst>
                              <p:par>
                                <p:cTn id="106" presetID="10" presetClass="entr" presetSubtype="0" fill="hold" grpId="0" nodeType="afterEffect">
                                  <p:stCondLst>
                                    <p:cond delay="0"/>
                                  </p:stCondLst>
                                  <p:childTnLst>
                                    <p:set>
                                      <p:cBhvr>
                                        <p:cTn id="107" dur="1" fill="hold">
                                          <p:stCondLst>
                                            <p:cond delay="0"/>
                                          </p:stCondLst>
                                        </p:cTn>
                                        <p:tgtEl>
                                          <p:spTgt spid="56"/>
                                        </p:tgtEl>
                                        <p:attrNameLst>
                                          <p:attrName>style.visibility</p:attrName>
                                        </p:attrNameLst>
                                      </p:cBhvr>
                                      <p:to>
                                        <p:strVal val="visible"/>
                                      </p:to>
                                    </p:set>
                                    <p:animEffect transition="in" filter="fade">
                                      <p:cBhvr>
                                        <p:cTn id="108" dur="500"/>
                                        <p:tgtEl>
                                          <p:spTgt spid="56"/>
                                        </p:tgtEl>
                                      </p:cBhvr>
                                    </p:animEffect>
                                  </p:childTnLst>
                                </p:cTn>
                              </p:par>
                              <p:par>
                                <p:cTn id="109" presetID="10" presetClass="entr" presetSubtype="0" fill="hold" nodeType="with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fade">
                                      <p:cBhvr>
                                        <p:cTn id="111" dur="500"/>
                                        <p:tgtEl>
                                          <p:spTgt spid="57"/>
                                        </p:tgtEl>
                                      </p:cBhvr>
                                    </p:animEffect>
                                  </p:childTnLst>
                                </p:cTn>
                              </p:par>
                              <p:par>
                                <p:cTn id="112" presetID="10" presetClass="entr" presetSubtype="0" fill="hold" nodeType="withEffect">
                                  <p:stCondLst>
                                    <p:cond delay="0"/>
                                  </p:stCondLst>
                                  <p:childTnLst>
                                    <p:set>
                                      <p:cBhvr>
                                        <p:cTn id="113" dur="1" fill="hold">
                                          <p:stCondLst>
                                            <p:cond delay="0"/>
                                          </p:stCondLst>
                                        </p:cTn>
                                        <p:tgtEl>
                                          <p:spTgt spid="58"/>
                                        </p:tgtEl>
                                        <p:attrNameLst>
                                          <p:attrName>style.visibility</p:attrName>
                                        </p:attrNameLst>
                                      </p:cBhvr>
                                      <p:to>
                                        <p:strVal val="visible"/>
                                      </p:to>
                                    </p:set>
                                    <p:animEffect transition="in" filter="fade">
                                      <p:cBhvr>
                                        <p:cTn id="114" dur="500"/>
                                        <p:tgtEl>
                                          <p:spTgt spid="5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fade">
                                      <p:cBhvr>
                                        <p:cTn id="117" dur="500"/>
                                        <p:tgtEl>
                                          <p:spTgt spid="59"/>
                                        </p:tgtEl>
                                      </p:cBhvr>
                                    </p:animEffect>
                                  </p:childTnLst>
                                </p:cTn>
                              </p:par>
                              <p:par>
                                <p:cTn id="118" presetID="10" presetClass="entr" presetSubtype="0" fill="hold" nodeType="withEffect">
                                  <p:stCondLst>
                                    <p:cond delay="0"/>
                                  </p:stCondLst>
                                  <p:childTnLst>
                                    <p:set>
                                      <p:cBhvr>
                                        <p:cTn id="119" dur="1" fill="hold">
                                          <p:stCondLst>
                                            <p:cond delay="0"/>
                                          </p:stCondLst>
                                        </p:cTn>
                                        <p:tgtEl>
                                          <p:spTgt spid="60"/>
                                        </p:tgtEl>
                                        <p:attrNameLst>
                                          <p:attrName>style.visibility</p:attrName>
                                        </p:attrNameLst>
                                      </p:cBhvr>
                                      <p:to>
                                        <p:strVal val="visible"/>
                                      </p:to>
                                    </p:set>
                                    <p:animEffect transition="in" filter="fade">
                                      <p:cBhvr>
                                        <p:cTn id="120" dur="500"/>
                                        <p:tgtEl>
                                          <p:spTgt spid="6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animEffect transition="in" filter="fade">
                                      <p:cBhvr>
                                        <p:cTn id="123" dur="500"/>
                                        <p:tgtEl>
                                          <p:spTgt spid="61"/>
                                        </p:tgtEl>
                                      </p:cBhvr>
                                    </p:animEffect>
                                  </p:childTnLst>
                                </p:cTn>
                              </p:par>
                              <p:par>
                                <p:cTn id="124" presetID="10" presetClass="entr" presetSubtype="0" fill="hold" nodeType="withEffect">
                                  <p:stCondLst>
                                    <p:cond delay="0"/>
                                  </p:stCondLst>
                                  <p:childTnLst>
                                    <p:set>
                                      <p:cBhvr>
                                        <p:cTn id="125" dur="1" fill="hold">
                                          <p:stCondLst>
                                            <p:cond delay="0"/>
                                          </p:stCondLst>
                                        </p:cTn>
                                        <p:tgtEl>
                                          <p:spTgt spid="39"/>
                                        </p:tgtEl>
                                        <p:attrNameLst>
                                          <p:attrName>style.visibility</p:attrName>
                                        </p:attrNameLst>
                                      </p:cBhvr>
                                      <p:to>
                                        <p:strVal val="visible"/>
                                      </p:to>
                                    </p:set>
                                    <p:animEffect transition="in" filter="fade">
                                      <p:cBhvr>
                                        <p:cTn id="126" dur="500"/>
                                        <p:tgtEl>
                                          <p:spTgt spid="39"/>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0"/>
                                        </p:tgtEl>
                                        <p:attrNameLst>
                                          <p:attrName>style.visibility</p:attrName>
                                        </p:attrNameLst>
                                      </p:cBhvr>
                                      <p:to>
                                        <p:strVal val="visible"/>
                                      </p:to>
                                    </p:set>
                                    <p:animEffect transition="in" filter="fade">
                                      <p:cBhvr>
                                        <p:cTn id="129" dur="500"/>
                                        <p:tgtEl>
                                          <p:spTgt spid="40"/>
                                        </p:tgtEl>
                                      </p:cBhvr>
                                    </p:animEffect>
                                  </p:childTnLst>
                                </p:cTn>
                              </p:par>
                              <p:par>
                                <p:cTn id="130" presetID="10" presetClass="entr" presetSubtype="0" fill="hold"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animEffect transition="in" filter="fade">
                                      <p:cBhvr>
                                        <p:cTn id="135" dur="500"/>
                                        <p:tgtEl>
                                          <p:spTgt spid="63"/>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7"/>
                                        </p:tgtEl>
                                        <p:attrNameLst>
                                          <p:attrName>style.visibility</p:attrName>
                                        </p:attrNameLst>
                                      </p:cBhvr>
                                      <p:to>
                                        <p:strVal val="visible"/>
                                      </p:to>
                                    </p:set>
                                    <p:animEffect transition="in" filter="fade">
                                      <p:cBhvr>
                                        <p:cTn id="140" dur="500"/>
                                        <p:tgtEl>
                                          <p:spTgt spid="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7"/>
                                        </p:tgtEl>
                                        <p:attrNameLst>
                                          <p:attrName>style.visibility</p:attrName>
                                        </p:attrNameLst>
                                      </p:cBhvr>
                                      <p:to>
                                        <p:strVal val="visible"/>
                                      </p:to>
                                    </p:set>
                                    <p:animEffect transition="in" filter="fade">
                                      <p:cBhvr>
                                        <p:cTn id="143" dur="500"/>
                                        <p:tgtEl>
                                          <p:spTgt spid="17"/>
                                        </p:tgtEl>
                                      </p:cBhvr>
                                    </p:animEffect>
                                  </p:childTnLst>
                                </p:cTn>
                              </p:par>
                            </p:childTnLst>
                          </p:cTn>
                        </p:par>
                        <p:par>
                          <p:cTn id="144" fill="hold">
                            <p:stCondLst>
                              <p:cond delay="500"/>
                            </p:stCondLst>
                            <p:childTnLst>
                              <p:par>
                                <p:cTn id="145" presetID="10" presetClass="entr" presetSubtype="0" fill="hold" nodeType="afterEffect">
                                  <p:stCondLst>
                                    <p:cond delay="0"/>
                                  </p:stCondLst>
                                  <p:childTnLst>
                                    <p:set>
                                      <p:cBhvr>
                                        <p:cTn id="146" dur="1" fill="hold">
                                          <p:stCondLst>
                                            <p:cond delay="0"/>
                                          </p:stCondLst>
                                        </p:cTn>
                                        <p:tgtEl>
                                          <p:spTgt spid="64"/>
                                        </p:tgtEl>
                                        <p:attrNameLst>
                                          <p:attrName>style.visibility</p:attrName>
                                        </p:attrNameLst>
                                      </p:cBhvr>
                                      <p:to>
                                        <p:strVal val="visible"/>
                                      </p:to>
                                    </p:set>
                                    <p:animEffect transition="in" filter="fade">
                                      <p:cBhvr>
                                        <p:cTn id="147" dur="500"/>
                                        <p:tgtEl>
                                          <p:spTgt spid="64"/>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animEffect transition="in" filter="fade">
                                      <p:cBhvr>
                                        <p:cTn id="150" dur="500"/>
                                        <p:tgtEl>
                                          <p:spTgt spid="65"/>
                                        </p:tgtEl>
                                      </p:cBhvr>
                                    </p:animEffect>
                                  </p:childTnLst>
                                </p:cTn>
                              </p:par>
                              <p:par>
                                <p:cTn id="151" presetID="10" presetClass="entr" presetSubtype="0" fill="hold" nodeType="withEffect">
                                  <p:stCondLst>
                                    <p:cond delay="0"/>
                                  </p:stCondLst>
                                  <p:childTnLst>
                                    <p:set>
                                      <p:cBhvr>
                                        <p:cTn id="152" dur="1" fill="hold">
                                          <p:stCondLst>
                                            <p:cond delay="0"/>
                                          </p:stCondLst>
                                        </p:cTn>
                                        <p:tgtEl>
                                          <p:spTgt spid="66"/>
                                        </p:tgtEl>
                                        <p:attrNameLst>
                                          <p:attrName>style.visibility</p:attrName>
                                        </p:attrNameLst>
                                      </p:cBhvr>
                                      <p:to>
                                        <p:strVal val="visible"/>
                                      </p:to>
                                    </p:set>
                                    <p:animEffect transition="in" filter="fade">
                                      <p:cBhvr>
                                        <p:cTn id="153" dur="500"/>
                                        <p:tgtEl>
                                          <p:spTgt spid="66"/>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7"/>
                                        </p:tgtEl>
                                        <p:attrNameLst>
                                          <p:attrName>style.visibility</p:attrName>
                                        </p:attrNameLst>
                                      </p:cBhvr>
                                      <p:to>
                                        <p:strVal val="visible"/>
                                      </p:to>
                                    </p:set>
                                    <p:animEffect transition="in" filter="fade">
                                      <p:cBhvr>
                                        <p:cTn id="156" dur="500"/>
                                        <p:tgtEl>
                                          <p:spTgt spid="67"/>
                                        </p:tgtEl>
                                      </p:cBhvr>
                                    </p:animEffect>
                                  </p:childTnLst>
                                </p:cTn>
                              </p:par>
                              <p:par>
                                <p:cTn id="157" presetID="10" presetClass="entr" presetSubtype="0" fill="hold" nodeType="withEffect">
                                  <p:stCondLst>
                                    <p:cond delay="0"/>
                                  </p:stCondLst>
                                  <p:childTnLst>
                                    <p:set>
                                      <p:cBhvr>
                                        <p:cTn id="158" dur="1" fill="hold">
                                          <p:stCondLst>
                                            <p:cond delay="0"/>
                                          </p:stCondLst>
                                        </p:cTn>
                                        <p:tgtEl>
                                          <p:spTgt spid="68"/>
                                        </p:tgtEl>
                                        <p:attrNameLst>
                                          <p:attrName>style.visibility</p:attrName>
                                        </p:attrNameLst>
                                      </p:cBhvr>
                                      <p:to>
                                        <p:strVal val="visible"/>
                                      </p:to>
                                    </p:set>
                                    <p:animEffect transition="in" filter="fade">
                                      <p:cBhvr>
                                        <p:cTn id="159" dur="500"/>
                                        <p:tgtEl>
                                          <p:spTgt spid="68"/>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9"/>
                                        </p:tgtEl>
                                        <p:attrNameLst>
                                          <p:attrName>style.visibility</p:attrName>
                                        </p:attrNameLst>
                                      </p:cBhvr>
                                      <p:to>
                                        <p:strVal val="visible"/>
                                      </p:to>
                                    </p:set>
                                    <p:animEffect transition="in" filter="fade">
                                      <p:cBhvr>
                                        <p:cTn id="162" dur="500"/>
                                        <p:tgtEl>
                                          <p:spTgt spid="6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71"/>
                                        </p:tgtEl>
                                        <p:attrNameLst>
                                          <p:attrName>style.visibility</p:attrName>
                                        </p:attrNameLst>
                                      </p:cBhvr>
                                      <p:to>
                                        <p:strVal val="visible"/>
                                      </p:to>
                                    </p:set>
                                    <p:animEffect transition="in" filter="fade">
                                      <p:cBhvr>
                                        <p:cTn id="165" dur="500"/>
                                        <p:tgtEl>
                                          <p:spTgt spid="71"/>
                                        </p:tgtEl>
                                      </p:cBhvr>
                                    </p:animEffect>
                                  </p:childTnLst>
                                </p:cTn>
                              </p:par>
                              <p:par>
                                <p:cTn id="166" presetID="10" presetClass="entr" presetSubtype="0" fill="hold" nodeType="withEffect">
                                  <p:stCondLst>
                                    <p:cond delay="0"/>
                                  </p:stCondLst>
                                  <p:childTnLst>
                                    <p:set>
                                      <p:cBhvr>
                                        <p:cTn id="167" dur="1" fill="hold">
                                          <p:stCondLst>
                                            <p:cond delay="0"/>
                                          </p:stCondLst>
                                        </p:cTn>
                                        <p:tgtEl>
                                          <p:spTgt spid="70"/>
                                        </p:tgtEl>
                                        <p:attrNameLst>
                                          <p:attrName>style.visibility</p:attrName>
                                        </p:attrNameLst>
                                      </p:cBhvr>
                                      <p:to>
                                        <p:strVal val="visible"/>
                                      </p:to>
                                    </p:set>
                                    <p:animEffect transition="in" filter="fade">
                                      <p:cBhvr>
                                        <p:cTn id="168" dur="500"/>
                                        <p:tgtEl>
                                          <p:spTgt spid="70"/>
                                        </p:tgtEl>
                                      </p:cBhvr>
                                    </p:animEffect>
                                  </p:childTnLst>
                                </p:cTn>
                              </p:par>
                              <p:par>
                                <p:cTn id="169" presetID="10" presetClass="entr" presetSubtype="0" fill="hold" nodeType="withEffect">
                                  <p:stCondLst>
                                    <p:cond delay="0"/>
                                  </p:stCondLst>
                                  <p:childTnLst>
                                    <p:set>
                                      <p:cBhvr>
                                        <p:cTn id="170" dur="1" fill="hold">
                                          <p:stCondLst>
                                            <p:cond delay="0"/>
                                          </p:stCondLst>
                                        </p:cTn>
                                        <p:tgtEl>
                                          <p:spTgt spid="72"/>
                                        </p:tgtEl>
                                        <p:attrNameLst>
                                          <p:attrName>style.visibility</p:attrName>
                                        </p:attrNameLst>
                                      </p:cBhvr>
                                      <p:to>
                                        <p:strVal val="visible"/>
                                      </p:to>
                                    </p:set>
                                    <p:animEffect transition="in" filter="fade">
                                      <p:cBhvr>
                                        <p:cTn id="171" dur="500"/>
                                        <p:tgtEl>
                                          <p:spTgt spid="7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fade">
                                      <p:cBhvr>
                                        <p:cTn id="174" dur="500"/>
                                        <p:tgtEl>
                                          <p:spTgt spid="73"/>
                                        </p:tgtEl>
                                      </p:cBhvr>
                                    </p:animEffect>
                                  </p:childTnLst>
                                </p:cTn>
                              </p:par>
                              <p:par>
                                <p:cTn id="175" presetID="10" presetClass="entr" presetSubtype="0" fill="hold" nodeType="withEffect">
                                  <p:stCondLst>
                                    <p:cond delay="0"/>
                                  </p:stCondLst>
                                  <p:childTnLst>
                                    <p:set>
                                      <p:cBhvr>
                                        <p:cTn id="176" dur="1" fill="hold">
                                          <p:stCondLst>
                                            <p:cond delay="0"/>
                                          </p:stCondLst>
                                        </p:cTn>
                                        <p:tgtEl>
                                          <p:spTgt spid="74"/>
                                        </p:tgtEl>
                                        <p:attrNameLst>
                                          <p:attrName>style.visibility</p:attrName>
                                        </p:attrNameLst>
                                      </p:cBhvr>
                                      <p:to>
                                        <p:strVal val="visible"/>
                                      </p:to>
                                    </p:set>
                                    <p:animEffect transition="in" filter="fade">
                                      <p:cBhvr>
                                        <p:cTn id="177" dur="500"/>
                                        <p:tgtEl>
                                          <p:spTgt spid="74"/>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5"/>
                                        </p:tgtEl>
                                        <p:attrNameLst>
                                          <p:attrName>style.visibility</p:attrName>
                                        </p:attrNameLst>
                                      </p:cBhvr>
                                      <p:to>
                                        <p:strVal val="visible"/>
                                      </p:to>
                                    </p:set>
                                    <p:animEffect transition="in" filter="fade">
                                      <p:cBhvr>
                                        <p:cTn id="180" dur="500"/>
                                        <p:tgtEl>
                                          <p:spTgt spid="75"/>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76"/>
                                        </p:tgtEl>
                                        <p:attrNameLst>
                                          <p:attrName>style.visibility</p:attrName>
                                        </p:attrNameLst>
                                      </p:cBhvr>
                                      <p:to>
                                        <p:strVal val="visible"/>
                                      </p:to>
                                    </p:set>
                                    <p:animEffect transition="in" filter="fade">
                                      <p:cBhvr>
                                        <p:cTn id="185" dur="500"/>
                                        <p:tgtEl>
                                          <p:spTgt spid="76"/>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8"/>
                                        </p:tgtEl>
                                        <p:attrNameLst>
                                          <p:attrName>style.visibility</p:attrName>
                                        </p:attrNameLst>
                                      </p:cBhvr>
                                      <p:to>
                                        <p:strVal val="visible"/>
                                      </p:to>
                                    </p:set>
                                    <p:animEffect transition="in" filter="fade">
                                      <p:cBhvr>
                                        <p:cTn id="188" dur="500"/>
                                        <p:tgtEl>
                                          <p:spTgt spid="18"/>
                                        </p:tgtEl>
                                      </p:cBhvr>
                                    </p:animEffect>
                                  </p:childTnLst>
                                </p:cTn>
                              </p:par>
                            </p:childTnLst>
                          </p:cTn>
                        </p:par>
                        <p:par>
                          <p:cTn id="189" fill="hold">
                            <p:stCondLst>
                              <p:cond delay="500"/>
                            </p:stCondLst>
                            <p:childTnLst>
                              <p:par>
                                <p:cTn id="190" presetID="10" presetClass="entr" presetSubtype="0" fill="hold" nodeType="afterEffect">
                                  <p:stCondLst>
                                    <p:cond delay="0"/>
                                  </p:stCondLst>
                                  <p:childTnLst>
                                    <p:set>
                                      <p:cBhvr>
                                        <p:cTn id="191" dur="1" fill="hold">
                                          <p:stCondLst>
                                            <p:cond delay="0"/>
                                          </p:stCondLst>
                                        </p:cTn>
                                        <p:tgtEl>
                                          <p:spTgt spid="77"/>
                                        </p:tgtEl>
                                        <p:attrNameLst>
                                          <p:attrName>style.visibility</p:attrName>
                                        </p:attrNameLst>
                                      </p:cBhvr>
                                      <p:to>
                                        <p:strVal val="visible"/>
                                      </p:to>
                                    </p:set>
                                    <p:animEffect transition="in" filter="fade">
                                      <p:cBhvr>
                                        <p:cTn id="192" dur="500"/>
                                        <p:tgtEl>
                                          <p:spTgt spid="7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78"/>
                                        </p:tgtEl>
                                        <p:attrNameLst>
                                          <p:attrName>style.visibility</p:attrName>
                                        </p:attrNameLst>
                                      </p:cBhvr>
                                      <p:to>
                                        <p:strVal val="visible"/>
                                      </p:to>
                                    </p:set>
                                    <p:animEffect transition="in" filter="fade">
                                      <p:cBhvr>
                                        <p:cTn id="195" dur="500"/>
                                        <p:tgtEl>
                                          <p:spTgt spid="78"/>
                                        </p:tgtEl>
                                      </p:cBhvr>
                                    </p:animEffect>
                                  </p:childTnLst>
                                </p:cTn>
                              </p:par>
                              <p:par>
                                <p:cTn id="196" presetID="10" presetClass="entr" presetSubtype="0" fill="hold" nodeType="withEffect">
                                  <p:stCondLst>
                                    <p:cond delay="0"/>
                                  </p:stCondLst>
                                  <p:childTnLst>
                                    <p:set>
                                      <p:cBhvr>
                                        <p:cTn id="197" dur="1" fill="hold">
                                          <p:stCondLst>
                                            <p:cond delay="0"/>
                                          </p:stCondLst>
                                        </p:cTn>
                                        <p:tgtEl>
                                          <p:spTgt spid="79"/>
                                        </p:tgtEl>
                                        <p:attrNameLst>
                                          <p:attrName>style.visibility</p:attrName>
                                        </p:attrNameLst>
                                      </p:cBhvr>
                                      <p:to>
                                        <p:strVal val="visible"/>
                                      </p:to>
                                    </p:set>
                                    <p:animEffect transition="in" filter="fade">
                                      <p:cBhvr>
                                        <p:cTn id="198" dur="500"/>
                                        <p:tgtEl>
                                          <p:spTgt spid="79"/>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80"/>
                                        </p:tgtEl>
                                        <p:attrNameLst>
                                          <p:attrName>style.visibility</p:attrName>
                                        </p:attrNameLst>
                                      </p:cBhvr>
                                      <p:to>
                                        <p:strVal val="visible"/>
                                      </p:to>
                                    </p:set>
                                    <p:animEffect transition="in" filter="fade">
                                      <p:cBhvr>
                                        <p:cTn id="201" dur="500"/>
                                        <p:tgtEl>
                                          <p:spTgt spid="80"/>
                                        </p:tgtEl>
                                      </p:cBhvr>
                                    </p:animEffect>
                                  </p:childTnLst>
                                </p:cTn>
                              </p:par>
                              <p:par>
                                <p:cTn id="202" presetID="10" presetClass="entr" presetSubtype="0" fill="hold" nodeType="withEffect">
                                  <p:stCondLst>
                                    <p:cond delay="0"/>
                                  </p:stCondLst>
                                  <p:childTnLst>
                                    <p:set>
                                      <p:cBhvr>
                                        <p:cTn id="203" dur="1" fill="hold">
                                          <p:stCondLst>
                                            <p:cond delay="0"/>
                                          </p:stCondLst>
                                        </p:cTn>
                                        <p:tgtEl>
                                          <p:spTgt spid="81"/>
                                        </p:tgtEl>
                                        <p:attrNameLst>
                                          <p:attrName>style.visibility</p:attrName>
                                        </p:attrNameLst>
                                      </p:cBhvr>
                                      <p:to>
                                        <p:strVal val="visible"/>
                                      </p:to>
                                    </p:set>
                                    <p:animEffect transition="in" filter="fade">
                                      <p:cBhvr>
                                        <p:cTn id="204" dur="500"/>
                                        <p:tgtEl>
                                          <p:spTgt spid="81"/>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82"/>
                                        </p:tgtEl>
                                        <p:attrNameLst>
                                          <p:attrName>style.visibility</p:attrName>
                                        </p:attrNameLst>
                                      </p:cBhvr>
                                      <p:to>
                                        <p:strVal val="visible"/>
                                      </p:to>
                                    </p:set>
                                    <p:animEffect transition="in" filter="fade">
                                      <p:cBhvr>
                                        <p:cTn id="20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6" grpId="0" animBg="1"/>
      <p:bldP spid="5" grpId="0" animBg="1"/>
      <p:bldP spid="4" grpId="0" animBg="1"/>
      <p:bldP spid="15" grpId="0"/>
      <p:bldP spid="16" grpId="0"/>
      <p:bldP spid="17" grpId="0"/>
      <p:bldP spid="18" grpId="0"/>
      <p:bldP spid="23" grpId="0" animBg="1"/>
      <p:bldP spid="24" grpId="0" animBg="1"/>
      <p:bldP spid="26" grpId="0" animBg="1"/>
      <p:bldP spid="27" grpId="0"/>
      <p:bldP spid="30" grpId="0"/>
      <p:bldP spid="31" grpId="0"/>
      <p:bldP spid="34" grpId="0"/>
      <p:bldP spid="36" grpId="0"/>
      <p:bldP spid="38" grpId="0"/>
      <p:bldP spid="40" grpId="0"/>
      <p:bldP spid="42" grpId="0"/>
      <p:bldP spid="44" grpId="0"/>
      <p:bldP spid="46" grpId="0"/>
      <p:bldP spid="56" grpId="0"/>
      <p:bldP spid="59" grpId="0"/>
      <p:bldP spid="61" grpId="0"/>
      <p:bldP spid="63" grpId="0"/>
      <p:bldP spid="65" grpId="0"/>
      <p:bldP spid="67" grpId="0"/>
      <p:bldP spid="69" grpId="0"/>
      <p:bldP spid="71" grpId="0"/>
      <p:bldP spid="73" grpId="0"/>
      <p:bldP spid="75" grpId="0"/>
      <p:bldP spid="78" grpId="0"/>
      <p:bldP spid="80" grpId="0"/>
      <p:bldP spid="82"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Apps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752250" y="3954631"/>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0E3B7034-020C-4B60-94A2-77C437FF8FEE}"/>
              </a:ext>
            </a:extLst>
          </p:cNvPr>
          <p:cNvGrpSpPr>
            <a:grpSpLocks noChangeAspect="1"/>
          </p:cNvGrpSpPr>
          <p:nvPr/>
        </p:nvGrpSpPr>
        <p:grpSpPr>
          <a:xfrm>
            <a:off x="5570369" y="3270114"/>
            <a:ext cx="1051262" cy="1051262"/>
            <a:chOff x="5216175" y="2901971"/>
            <a:chExt cx="1715723" cy="1715723"/>
          </a:xfrm>
          <a:effectLst/>
        </p:grpSpPr>
        <p:sp>
          <p:nvSpPr>
            <p:cNvPr id="7" name="Oval 6">
              <a:extLst>
                <a:ext uri="{FF2B5EF4-FFF2-40B4-BE49-F238E27FC236}">
                  <a16:creationId xmlns:a16="http://schemas.microsoft.com/office/drawing/2014/main" id="{43F62F0D-9855-4A6D-9AA1-7EBA0982DFC5}"/>
                </a:ext>
              </a:extLst>
            </p:cNvPr>
            <p:cNvSpPr/>
            <p:nvPr/>
          </p:nvSpPr>
          <p:spPr bwMode="auto">
            <a:xfrm>
              <a:off x="5216175" y="2901971"/>
              <a:ext cx="1715723" cy="1715723"/>
            </a:xfrm>
            <a:prstGeom prst="ellipse">
              <a:avLst/>
            </a:prstGeom>
            <a:solidFill>
              <a:srgbClr val="742774"/>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 name="Group 4">
              <a:extLst>
                <a:ext uri="{FF2B5EF4-FFF2-40B4-BE49-F238E27FC236}">
                  <a16:creationId xmlns:a16="http://schemas.microsoft.com/office/drawing/2014/main" id="{72808FAB-5A1F-4006-9306-943DA7DB0F08}"/>
                </a:ext>
              </a:extLst>
            </p:cNvPr>
            <p:cNvGrpSpPr>
              <a:grpSpLocks noChangeAspect="1"/>
            </p:cNvGrpSpPr>
            <p:nvPr/>
          </p:nvGrpSpPr>
          <p:grpSpPr bwMode="auto">
            <a:xfrm>
              <a:off x="5681957" y="3458106"/>
              <a:ext cx="784088" cy="603380"/>
              <a:chOff x="2880" y="2176"/>
              <a:chExt cx="256" cy="197"/>
            </a:xfrm>
            <a:solidFill>
              <a:srgbClr val="D2D2D2"/>
            </a:solidFill>
          </p:grpSpPr>
          <p:sp>
            <p:nvSpPr>
              <p:cNvPr id="9" name="Freeform 5">
                <a:extLst>
                  <a:ext uri="{FF2B5EF4-FFF2-40B4-BE49-F238E27FC236}">
                    <a16:creationId xmlns:a16="http://schemas.microsoft.com/office/drawing/2014/main" id="{5F41434B-5EE9-44CA-82CE-D11D32F35B48}"/>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CA09F223-3B40-407B-87CE-DD522D05210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Freeform 7">
                <a:extLst>
                  <a:ext uri="{FF2B5EF4-FFF2-40B4-BE49-F238E27FC236}">
                    <a16:creationId xmlns:a16="http://schemas.microsoft.com/office/drawing/2014/main" id="{B593F5F6-D8BD-4857-97B5-28C6590B7E1E}"/>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Freeform 8">
                <a:extLst>
                  <a:ext uri="{FF2B5EF4-FFF2-40B4-BE49-F238E27FC236}">
                    <a16:creationId xmlns:a16="http://schemas.microsoft.com/office/drawing/2014/main" id="{0A0731E5-7F0E-4961-9ECF-01326766EF12}"/>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3" name="Freeform 9">
                <a:extLst>
                  <a:ext uri="{FF2B5EF4-FFF2-40B4-BE49-F238E27FC236}">
                    <a16:creationId xmlns:a16="http://schemas.microsoft.com/office/drawing/2014/main" id="{0AC319F2-06CE-425D-9329-598A22A4299D}"/>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23" name="Rectangle 22">
            <a:extLst>
              <a:ext uri="{FF2B5EF4-FFF2-40B4-BE49-F238E27FC236}">
                <a16:creationId xmlns:a16="http://schemas.microsoft.com/office/drawing/2014/main" id="{2C958E34-0A00-469B-937B-780692FAF040}"/>
              </a:ext>
            </a:extLst>
          </p:cNvPr>
          <p:cNvSpPr/>
          <p:nvPr/>
        </p:nvSpPr>
        <p:spPr bwMode="auto">
          <a:xfrm>
            <a:off x="5819981" y="4570226"/>
            <a:ext cx="552039" cy="103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 development</a:t>
            </a:r>
          </a:p>
        </p:txBody>
      </p:sp>
    </p:spTree>
    <p:extLst>
      <p:ext uri="{BB962C8B-B14F-4D97-AF65-F5344CB8AC3E}">
        <p14:creationId xmlns:p14="http://schemas.microsoft.com/office/powerpoint/2010/main" val="3546741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5959475" y="2786460"/>
            <a:ext cx="5290968" cy="4004134"/>
            <a:chOff x="670159" y="978944"/>
            <a:chExt cx="6005279" cy="4880287"/>
          </a:xfrm>
        </p:grpSpPr>
        <p:grpSp>
          <p:nvGrpSpPr>
            <p:cNvPr id="64" name="Group 63"/>
            <p:cNvGrpSpPr/>
            <p:nvPr/>
          </p:nvGrpSpPr>
          <p:grpSpPr>
            <a:xfrm>
              <a:off x="670159" y="978944"/>
              <a:ext cx="6005279" cy="4880287"/>
              <a:chOff x="670159" y="1592261"/>
              <a:chExt cx="6005279" cy="4880287"/>
            </a:xfrm>
          </p:grpSpPr>
          <p:grpSp>
            <p:nvGrpSpPr>
              <p:cNvPr id="67" name="Group 66"/>
              <p:cNvGrpSpPr/>
              <p:nvPr/>
            </p:nvGrpSpPr>
            <p:grpSpPr>
              <a:xfrm>
                <a:off x="674293" y="1592261"/>
                <a:ext cx="6001145" cy="3873253"/>
                <a:chOff x="379241" y="1263797"/>
                <a:chExt cx="6847645" cy="4419600"/>
              </a:xfrm>
            </p:grpSpPr>
            <p:grpSp>
              <p:nvGrpSpPr>
                <p:cNvPr id="72" name="Group 71"/>
                <p:cNvGrpSpPr/>
                <p:nvPr/>
              </p:nvGrpSpPr>
              <p:grpSpPr>
                <a:xfrm>
                  <a:off x="379241" y="1263797"/>
                  <a:ext cx="6847645" cy="4419600"/>
                  <a:chOff x="2194749" y="2049462"/>
                  <a:chExt cx="6070876" cy="3918259"/>
                </a:xfrm>
              </p:grpSpPr>
              <p:pic>
                <p:nvPicPr>
                  <p:cNvPr id="74" name="Picture 2" descr="Azure Bl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4749" y="2049462"/>
                    <a:ext cx="857249" cy="85725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6" descr="API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651"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8" descr="API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4749"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API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474"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descr="API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292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API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08375" y="2049462"/>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6" descr="API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37474"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8" descr="API Ic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22923" y="3069798"/>
                    <a:ext cx="857250" cy="857251"/>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4280199" y="3069800"/>
                    <a:ext cx="857249" cy="857249"/>
                    <a:chOff x="2211902" y="3040062"/>
                    <a:chExt cx="857249" cy="857249"/>
                  </a:xfrm>
                </p:grpSpPr>
                <p:sp>
                  <p:nvSpPr>
                    <p:cNvPr id="97" name="Rectangle 96"/>
                    <p:cNvSpPr/>
                    <p:nvPr/>
                  </p:nvSpPr>
                  <p:spPr>
                    <a:xfrm>
                      <a:off x="2211902" y="3040062"/>
                      <a:ext cx="857249" cy="85724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pic>
                  <p:nvPicPr>
                    <p:cNvPr id="98" name="Picture 20" descr="https://static.mailchimp.com/web/brand-assets/mc_script_white_web.png?_ga=1.172217059.1751024918.14616395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96683" y="3377481"/>
                      <a:ext cx="687685" cy="182410"/>
                    </a:xfrm>
                    <a:prstGeom prst="rect">
                      <a:avLst/>
                    </a:prstGeom>
                    <a:noFill/>
                    <a:extLst>
                      <a:ext uri="{909E8E84-426E-40DD-AFC4-6F175D3DCCD1}">
                        <a14:hiddenFill xmlns:a14="http://schemas.microsoft.com/office/drawing/2010/main">
                          <a:solidFill>
                            <a:srgbClr val="FFFFFF"/>
                          </a:solidFill>
                        </a14:hiddenFill>
                      </a:ext>
                    </a:extLst>
                  </p:spPr>
                </p:pic>
              </p:grpSp>
              <p:pic>
                <p:nvPicPr>
                  <p:cNvPr id="83" name="Picture 22" descr="API Ic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65648"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 descr="API Icon"/>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08375" y="3069798"/>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API Ic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4749"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8" descr="API Icon"/>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37474"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0" descr="API Ic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2292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2" descr="API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65650"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4" descr="API Icon"/>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8375" y="4090134"/>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6" descr="API Icon"/>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947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8" descr="API Icon"/>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23747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0" descr="API Icon"/>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28019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2" descr="API Icon"/>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22924"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4" descr="API Icon"/>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365649" y="5110470"/>
                    <a:ext cx="857250" cy="857251"/>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6" descr="https://pagely.c.presscdn.com/wp-content/uploads/2014/10/CEQmLcHc.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280199" y="4090134"/>
                    <a:ext cx="857251" cy="857251"/>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p:cNvSpPr/>
                  <p:nvPr/>
                </p:nvSpPr>
                <p:spPr>
                  <a:xfrm>
                    <a:off x="7408376" y="5110471"/>
                    <a:ext cx="857249" cy="857249"/>
                  </a:xfrm>
                  <a:prstGeom prst="rect">
                    <a:avLst/>
                  </a:prstGeom>
                  <a:solidFill>
                    <a:schemeClr val="bg1"/>
                  </a:solidFill>
                  <a:ln w="28575">
                    <a:solidFill>
                      <a:srgbClr val="D5B3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kern="0">
                      <a:solidFill>
                        <a:sysClr val="windowText" lastClr="000000"/>
                      </a:solidFill>
                      <a:latin typeface="Segoe UI"/>
                    </a:endParaRPr>
                  </a:p>
                </p:txBody>
              </p:sp>
            </p:grpSp>
            <p:pic>
              <p:nvPicPr>
                <p:cNvPr id="73" name="Picture 72"/>
                <p:cNvPicPr>
                  <a:picLocks noChangeAspect="1"/>
                </p:cNvPicPr>
                <p:nvPr/>
              </p:nvPicPr>
              <p:blipFill rotWithShape="1">
                <a:blip r:embed="rId25"/>
                <a:srcRect l="87571" t="55834" r="2772" b="15555"/>
                <a:stretch/>
              </p:blipFill>
              <p:spPr>
                <a:xfrm>
                  <a:off x="6363089" y="4868862"/>
                  <a:ext cx="769548" cy="712057"/>
                </a:xfrm>
                <a:prstGeom prst="rect">
                  <a:avLst/>
                </a:prstGeom>
              </p:spPr>
            </p:pic>
          </p:grpSp>
          <p:pic>
            <p:nvPicPr>
              <p:cNvPr id="68" name="Picture 67"/>
              <p:cNvPicPr>
                <a:picLocks noChangeAspect="1"/>
              </p:cNvPicPr>
              <p:nvPr/>
            </p:nvPicPr>
            <p:blipFill rotWithShape="1">
              <a:blip r:embed="rId26"/>
              <a:srcRect l="2930" t="2112" r="3016" b="2882"/>
              <a:stretch/>
            </p:blipFill>
            <p:spPr>
              <a:xfrm>
                <a:off x="2731816" y="5609583"/>
                <a:ext cx="855345" cy="857250"/>
              </a:xfrm>
              <a:prstGeom prst="rect">
                <a:avLst/>
              </a:prstGeom>
            </p:spPr>
          </p:pic>
          <p:pic>
            <p:nvPicPr>
              <p:cNvPr id="69" name="Picture 68"/>
              <p:cNvPicPr>
                <a:picLocks noChangeAspect="1"/>
              </p:cNvPicPr>
              <p:nvPr/>
            </p:nvPicPr>
            <p:blipFill rotWithShape="1">
              <a:blip r:embed="rId27"/>
              <a:srcRect l="3328" t="1447" r="2301" b="2456"/>
              <a:stretch/>
            </p:blipFill>
            <p:spPr>
              <a:xfrm>
                <a:off x="3771928" y="5609583"/>
                <a:ext cx="842011" cy="843916"/>
              </a:xfrm>
              <a:prstGeom prst="rect">
                <a:avLst/>
              </a:prstGeom>
            </p:spPr>
          </p:pic>
          <p:pic>
            <p:nvPicPr>
              <p:cNvPr id="70" name="Picture 69"/>
              <p:cNvPicPr>
                <a:picLocks noChangeAspect="1"/>
              </p:cNvPicPr>
              <p:nvPr/>
            </p:nvPicPr>
            <p:blipFill rotWithShape="1">
              <a:blip r:embed="rId28"/>
              <a:srcRect l="939" t="2591" r="3059" b="1952"/>
              <a:stretch/>
            </p:blipFill>
            <p:spPr>
              <a:xfrm>
                <a:off x="1700909" y="5613393"/>
                <a:ext cx="851535" cy="853440"/>
              </a:xfrm>
              <a:prstGeom prst="rect">
                <a:avLst/>
              </a:prstGeom>
            </p:spPr>
          </p:pic>
          <p:pic>
            <p:nvPicPr>
              <p:cNvPr id="71" name="Picture 70"/>
              <p:cNvPicPr>
                <a:picLocks noChangeAspect="1"/>
              </p:cNvPicPr>
              <p:nvPr/>
            </p:nvPicPr>
            <p:blipFill rotWithShape="1">
              <a:blip r:embed="rId29"/>
              <a:srcRect l="2144" t="1775" r="3359" b="2125"/>
              <a:stretch/>
            </p:blipFill>
            <p:spPr>
              <a:xfrm>
                <a:off x="670159" y="5613393"/>
                <a:ext cx="851536" cy="859155"/>
              </a:xfrm>
              <a:prstGeom prst="rect">
                <a:avLst/>
              </a:prstGeom>
            </p:spPr>
          </p:pic>
        </p:grpSp>
        <p:pic>
          <p:nvPicPr>
            <p:cNvPr id="65" name="Picture 6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731816" y="978945"/>
              <a:ext cx="841844" cy="841844"/>
            </a:xfrm>
            <a:prstGeom prst="rect">
              <a:avLst/>
            </a:prstGeom>
          </p:spPr>
        </p:pic>
      </p:grpSp>
      <p:sp>
        <p:nvSpPr>
          <p:cNvPr id="6" name="Rectangle 5"/>
          <p:cNvSpPr/>
          <p:nvPr/>
        </p:nvSpPr>
        <p:spPr>
          <a:xfrm>
            <a:off x="489723" y="1404750"/>
            <a:ext cx="3693594" cy="1088183"/>
          </a:xfrm>
          <a:prstGeom prst="rect">
            <a:avLst/>
          </a:prstGeom>
        </p:spPr>
        <p:txBody>
          <a:bodyPr wrap="square">
            <a:spAutoFit/>
          </a:bodyPr>
          <a:lstStyle/>
          <a:p>
            <a:pPr marL="448193" indent="-448193" defTabSz="896386">
              <a:buFont typeface="+mj-lt"/>
              <a:buAutoNum type="arabicPeriod"/>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Connect to existing systems and data sources</a:t>
            </a:r>
          </a:p>
        </p:txBody>
      </p:sp>
      <p:sp>
        <p:nvSpPr>
          <p:cNvPr id="42" name="Rectangle 41"/>
          <p:cNvSpPr/>
          <p:nvPr/>
        </p:nvSpPr>
        <p:spPr>
          <a:xfrm>
            <a:off x="549480" y="2485395"/>
            <a:ext cx="3633837" cy="1086215"/>
          </a:xfrm>
          <a:prstGeom prst="rect">
            <a:avLst/>
          </a:prstGeom>
        </p:spPr>
        <p:txBody>
          <a:bodyPr wrap="square">
            <a:spAutoFit/>
          </a:bodyPr>
          <a:lstStyle/>
          <a:p>
            <a:pPr marL="448193" indent="-448193" defTabSz="896386">
              <a:buFont typeface="+mj-lt"/>
              <a:buAutoNum type="arabicPeriod" startAt="2"/>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Build apps, forms, and workflows without writing code</a:t>
            </a:r>
          </a:p>
        </p:txBody>
      </p:sp>
      <p:sp>
        <p:nvSpPr>
          <p:cNvPr id="43" name="Rectangle 42"/>
          <p:cNvSpPr/>
          <p:nvPr/>
        </p:nvSpPr>
        <p:spPr>
          <a:xfrm>
            <a:off x="540914" y="3602428"/>
            <a:ext cx="3693594" cy="754315"/>
          </a:xfrm>
          <a:prstGeom prst="rect">
            <a:avLst/>
          </a:prstGeom>
        </p:spPr>
        <p:txBody>
          <a:bodyPr wrap="square">
            <a:spAutoFit/>
          </a:bodyPr>
          <a:lstStyle/>
          <a:p>
            <a:pPr marL="448193" indent="-448193" defTabSz="896386">
              <a:buFont typeface="+mj-lt"/>
              <a:buAutoNum type="arabicPeriod" startAt="3"/>
              <a:defRPr/>
            </a:pPr>
            <a:r>
              <a:rPr lang="en-US" sz="2157" kern="0" dirty="0">
                <a:gradFill>
                  <a:gsLst>
                    <a:gs pos="1250">
                      <a:srgbClr val="505050"/>
                    </a:gs>
                    <a:gs pos="100000">
                      <a:srgbClr val="505050"/>
                    </a:gs>
                  </a:gsLst>
                  <a:lin ang="5400000" scaled="0"/>
                </a:gradFill>
                <a:latin typeface="Segoe UI"/>
                <a:cs typeface="Segoe UI Light" panose="020B0502040204020203" pitchFamily="34" charset="0"/>
              </a:rPr>
              <a:t>Publish apps instantly for web and mobile</a:t>
            </a:r>
          </a:p>
        </p:txBody>
      </p:sp>
      <p:pic>
        <p:nvPicPr>
          <p:cNvPr id="50" name="Picture 49"/>
          <p:cNvPicPr>
            <a:picLocks noChangeAspect="1"/>
          </p:cNvPicPr>
          <p:nvPr/>
        </p:nvPicPr>
        <p:blipFill>
          <a:blip r:embed="rId31"/>
          <a:stretch>
            <a:fillRect/>
          </a:stretch>
        </p:blipFill>
        <p:spPr>
          <a:xfrm>
            <a:off x="8681659" y="1530749"/>
            <a:ext cx="1156752" cy="1159245"/>
          </a:xfrm>
          <a:prstGeom prst="rect">
            <a:avLst/>
          </a:prstGeom>
        </p:spPr>
      </p:pic>
      <p:pic>
        <p:nvPicPr>
          <p:cNvPr id="1026" name="Picture 2" descr="https://az818438.vo.msecnd.net/icons/CommonDataModel.pn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22842" y="1530749"/>
            <a:ext cx="1073842" cy="10738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9894560" y="1449921"/>
            <a:ext cx="1890142" cy="110431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Azure Functions &amp; REST services</a:t>
            </a:r>
          </a:p>
        </p:txBody>
      </p:sp>
      <p:sp>
        <p:nvSpPr>
          <p:cNvPr id="52" name="Rectangle 51"/>
          <p:cNvSpPr/>
          <p:nvPr/>
        </p:nvSpPr>
        <p:spPr>
          <a:xfrm>
            <a:off x="7251698" y="1536481"/>
            <a:ext cx="1423775" cy="905179"/>
          </a:xfrm>
          <a:prstGeom prst="rect">
            <a:avLst/>
          </a:prstGeom>
        </p:spPr>
        <p:txBody>
          <a:bodyPr wrap="square">
            <a:spAutoFit/>
          </a:bodyPr>
          <a:lstStyle/>
          <a:p>
            <a:pPr defTabSz="896386">
              <a:lnSpc>
                <a:spcPct val="90000"/>
              </a:lnSpc>
              <a:spcAft>
                <a:spcPts val="588"/>
              </a:spcAft>
              <a:defRPr/>
            </a:pPr>
            <a:r>
              <a:rPr lang="en-US" sz="1961" kern="0" dirty="0">
                <a:gradFill>
                  <a:gsLst>
                    <a:gs pos="2917">
                      <a:srgbClr val="505050"/>
                    </a:gs>
                    <a:gs pos="30000">
                      <a:srgbClr val="505050"/>
                    </a:gs>
                  </a:gsLst>
                  <a:lin ang="5400000" scaled="0"/>
                </a:gradFill>
                <a:latin typeface="Segoe UI"/>
              </a:rPr>
              <a:t>Common Data Platform</a:t>
            </a:r>
          </a:p>
        </p:txBody>
      </p:sp>
      <p:grpSp>
        <p:nvGrpSpPr>
          <p:cNvPr id="1025" name="Group 1024"/>
          <p:cNvGrpSpPr/>
          <p:nvPr/>
        </p:nvGrpSpPr>
        <p:grpSpPr>
          <a:xfrm>
            <a:off x="-109319" y="4061653"/>
            <a:ext cx="2738376" cy="2463052"/>
            <a:chOff x="-111512" y="4142601"/>
            <a:chExt cx="2793286" cy="2512441"/>
          </a:xfrm>
        </p:grpSpPr>
        <p:pic>
          <p:nvPicPr>
            <p:cNvPr id="10" name="Picture 9"/>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4083" r="70973" b="30713"/>
            <a:stretch/>
          </p:blipFill>
          <p:spPr>
            <a:xfrm>
              <a:off x="-111512" y="4142601"/>
              <a:ext cx="2793286" cy="2512441"/>
            </a:xfrm>
            <a:prstGeom prst="rect">
              <a:avLst/>
            </a:prstGeom>
            <a:noFill/>
          </p:spPr>
        </p:pic>
        <p:sp>
          <p:nvSpPr>
            <p:cNvPr id="1024" name="Rectangle 1023"/>
            <p:cNvSpPr/>
            <p:nvPr/>
          </p:nvSpPr>
          <p:spPr bwMode="auto">
            <a:xfrm>
              <a:off x="311207" y="4575854"/>
              <a:ext cx="2293269" cy="1817008"/>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28" name="Group 1027"/>
          <p:cNvGrpSpPr/>
          <p:nvPr/>
        </p:nvGrpSpPr>
        <p:grpSpPr>
          <a:xfrm>
            <a:off x="421801" y="4231092"/>
            <a:ext cx="2738376" cy="2463052"/>
            <a:chOff x="1348353" y="4335462"/>
            <a:chExt cx="2793286" cy="2512441"/>
          </a:xfrm>
        </p:grpSpPr>
        <p:grpSp>
          <p:nvGrpSpPr>
            <p:cNvPr id="63" name="Group 62"/>
            <p:cNvGrpSpPr/>
            <p:nvPr/>
          </p:nvGrpSpPr>
          <p:grpSpPr>
            <a:xfrm>
              <a:off x="1348353" y="4335462"/>
              <a:ext cx="2793286" cy="2512441"/>
              <a:chOff x="937964" y="4259262"/>
              <a:chExt cx="2793286" cy="2512441"/>
            </a:xfrm>
          </p:grpSpPr>
          <p:sp>
            <p:nvSpPr>
              <p:cNvPr id="60" name="Rectangle 59"/>
              <p:cNvSpPr/>
              <p:nvPr/>
            </p:nvSpPr>
            <p:spPr bwMode="auto">
              <a:xfrm>
                <a:off x="1068203" y="4579461"/>
                <a:ext cx="2532809" cy="1872043"/>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36624" r="38432" b="30713"/>
              <a:stretch/>
            </p:blipFill>
            <p:spPr>
              <a:xfrm>
                <a:off x="937964" y="4259262"/>
                <a:ext cx="2793286" cy="2512441"/>
              </a:xfrm>
              <a:prstGeom prst="rect">
                <a:avLst/>
              </a:prstGeom>
              <a:noFill/>
            </p:spPr>
          </p:pic>
        </p:grpSp>
        <p:sp>
          <p:nvSpPr>
            <p:cNvPr id="66" name="Rectangle 65"/>
            <p:cNvSpPr/>
            <p:nvPr/>
          </p:nvSpPr>
          <p:spPr bwMode="auto">
            <a:xfrm>
              <a:off x="1417637" y="4716462"/>
              <a:ext cx="2580893" cy="1938580"/>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grpSp>
        <p:nvGrpSpPr>
          <p:cNvPr id="1030" name="Group 1029"/>
          <p:cNvGrpSpPr/>
          <p:nvPr/>
        </p:nvGrpSpPr>
        <p:grpSpPr>
          <a:xfrm>
            <a:off x="682976" y="4323470"/>
            <a:ext cx="3008322" cy="2983545"/>
            <a:chOff x="3281751" y="4941572"/>
            <a:chExt cx="3157415" cy="2815997"/>
          </a:xfrm>
        </p:grpSpPr>
        <p:grpSp>
          <p:nvGrpSpPr>
            <p:cNvPr id="62" name="Group 61"/>
            <p:cNvGrpSpPr/>
            <p:nvPr/>
          </p:nvGrpSpPr>
          <p:grpSpPr>
            <a:xfrm>
              <a:off x="3281751" y="4941572"/>
              <a:ext cx="3157415" cy="2815997"/>
              <a:chOff x="1442338" y="4579462"/>
              <a:chExt cx="2793286" cy="2512441"/>
            </a:xfrm>
          </p:grpSpPr>
          <p:sp>
            <p:nvSpPr>
              <p:cNvPr id="61" name="Rectangle 60"/>
              <p:cNvSpPr/>
              <p:nvPr/>
            </p:nvSpPr>
            <p:spPr bwMode="auto">
              <a:xfrm>
                <a:off x="1509387" y="5020052"/>
                <a:ext cx="2659188" cy="1631258"/>
              </a:xfrm>
              <a:prstGeom prst="rect">
                <a:avLst/>
              </a:prstGeom>
              <a:solidFill>
                <a:srgbClr val="F8F8F8"/>
              </a:solidFill>
              <a:ln>
                <a:solidFill>
                  <a:srgbClr val="F8F8F8"/>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9" name="Picture 48"/>
              <p:cNvPicPr>
                <a:picLocks noChangeAspect="1"/>
              </p:cNvPicPr>
              <p:nvPr/>
            </p:nvPicPr>
            <p:blipFill rotWithShape="1">
              <a:blip r:embed="rId33">
                <a:clrChange>
                  <a:clrFrom>
                    <a:srgbClr val="FFFFFF"/>
                  </a:clrFrom>
                  <a:clrTo>
                    <a:srgbClr val="FFFFFF">
                      <a:alpha val="0"/>
                    </a:srgbClr>
                  </a:clrTo>
                </a:clrChange>
                <a:duotone>
                  <a:schemeClr val="accent6">
                    <a:shade val="45000"/>
                    <a:satMod val="135000"/>
                  </a:schemeClr>
                  <a:prstClr val="white"/>
                </a:duotone>
              </a:blip>
              <a:srcRect l="68769" r="6287" b="30713"/>
              <a:stretch/>
            </p:blipFill>
            <p:spPr>
              <a:xfrm>
                <a:off x="1442338" y="4579462"/>
                <a:ext cx="2793286" cy="2512441"/>
              </a:xfrm>
              <a:prstGeom prst="rect">
                <a:avLst/>
              </a:prstGeom>
              <a:noFill/>
            </p:spPr>
          </p:pic>
        </p:grpSp>
        <p:sp>
          <p:nvSpPr>
            <p:cNvPr id="1029" name="Rectangle 1028"/>
            <p:cNvSpPr/>
            <p:nvPr/>
          </p:nvSpPr>
          <p:spPr bwMode="auto">
            <a:xfrm>
              <a:off x="3322637" y="5468551"/>
              <a:ext cx="3038675" cy="1838711"/>
            </a:xfrm>
            <a:prstGeom prst="rect">
              <a:avLst/>
            </a:prstGeom>
            <a:noFill/>
            <a:ln>
              <a:solidFill>
                <a:schemeClr val="bg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pic>
        <p:nvPicPr>
          <p:cNvPr id="1033" name="Picture 1032"/>
          <p:cNvPicPr>
            <a:picLocks noChangeAspect="1"/>
          </p:cNvPicPr>
          <p:nvPr/>
        </p:nvPicPr>
        <p:blipFill>
          <a:blip r:embed="rId34"/>
          <a:stretch>
            <a:fillRect/>
          </a:stretch>
        </p:blipFill>
        <p:spPr>
          <a:xfrm>
            <a:off x="4335889" y="1443771"/>
            <a:ext cx="7825042" cy="5462589"/>
          </a:xfrm>
          <a:prstGeom prst="rect">
            <a:avLst/>
          </a:prstGeom>
        </p:spPr>
      </p:pic>
      <p:grpSp>
        <p:nvGrpSpPr>
          <p:cNvPr id="53" name="Group 52"/>
          <p:cNvGrpSpPr/>
          <p:nvPr/>
        </p:nvGrpSpPr>
        <p:grpSpPr>
          <a:xfrm>
            <a:off x="4113762" y="1396968"/>
            <a:ext cx="8079697" cy="5893682"/>
            <a:chOff x="4541837" y="1280772"/>
            <a:chExt cx="7637416" cy="5513832"/>
          </a:xfrm>
        </p:grpSpPr>
        <p:pic>
          <p:nvPicPr>
            <p:cNvPr id="58" name="Picture 57"/>
            <p:cNvPicPr>
              <a:picLocks noChangeAspect="1"/>
            </p:cNvPicPr>
            <p:nvPr/>
          </p:nvPicPr>
          <p:blipFill rotWithShape="1">
            <a:blip r:embed="rId35"/>
            <a:srcRect l="-1" r="65524"/>
            <a:stretch/>
          </p:blipFill>
          <p:spPr>
            <a:xfrm>
              <a:off x="4541837" y="1280772"/>
              <a:ext cx="2650516" cy="5513832"/>
            </a:xfrm>
            <a:prstGeom prst="rect">
              <a:avLst/>
            </a:prstGeom>
            <a:solidFill>
              <a:schemeClr val="bg2"/>
            </a:solidFill>
          </p:spPr>
        </p:pic>
        <p:pic>
          <p:nvPicPr>
            <p:cNvPr id="59" name="Picture 58"/>
            <p:cNvPicPr>
              <a:picLocks noChangeAspect="1"/>
            </p:cNvPicPr>
            <p:nvPr/>
          </p:nvPicPr>
          <p:blipFill rotWithShape="1">
            <a:blip r:embed="rId35"/>
            <a:srcRect l="35061"/>
            <a:stretch/>
          </p:blipFill>
          <p:spPr>
            <a:xfrm>
              <a:off x="7187359" y="1281073"/>
              <a:ext cx="4991894" cy="5513231"/>
            </a:xfrm>
            <a:prstGeom prst="rect">
              <a:avLst/>
            </a:prstGeom>
            <a:solidFill>
              <a:schemeClr val="bg2"/>
            </a:solidFill>
          </p:spPr>
        </p:pic>
      </p:grpSp>
      <p:sp>
        <p:nvSpPr>
          <p:cNvPr id="2" name="Title 1">
            <a:extLst>
              <a:ext uri="{FF2B5EF4-FFF2-40B4-BE49-F238E27FC236}">
                <a16:creationId xmlns:a16="http://schemas.microsoft.com/office/drawing/2014/main" id="{866693C7-5011-4A88-AA01-737E2DC01553}"/>
              </a:ext>
            </a:extLst>
          </p:cNvPr>
          <p:cNvSpPr>
            <a:spLocks noGrp="1"/>
          </p:cNvSpPr>
          <p:nvPr>
            <p:ph type="title"/>
          </p:nvPr>
        </p:nvSpPr>
        <p:spPr>
          <a:xfrm>
            <a:off x="174171" y="61409"/>
            <a:ext cx="11179629" cy="959052"/>
          </a:xfrm>
          <a:noFill/>
        </p:spPr>
        <p:txBody>
          <a:bodyPr/>
          <a:lstStyle/>
          <a:p>
            <a:pPr algn="l"/>
            <a:r>
              <a:rPr lang="en-US" dirty="0">
                <a:solidFill>
                  <a:srgbClr val="7030A0"/>
                </a:solidFill>
              </a:rPr>
              <a:t>Microsoft PowerApps</a:t>
            </a:r>
            <a:endParaRPr lang="en-GB" dirty="0">
              <a:solidFill>
                <a:srgbClr val="7030A0"/>
              </a:solidFill>
            </a:endParaRPr>
          </a:p>
        </p:txBody>
      </p:sp>
    </p:spTree>
    <p:extLst>
      <p:ext uri="{BB962C8B-B14F-4D97-AF65-F5344CB8AC3E}">
        <p14:creationId xmlns:p14="http://schemas.microsoft.com/office/powerpoint/2010/main" val="793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42B61C-AD3E-426C-85A9-FC04392BACFB}"/>
              </a:ext>
            </a:extLst>
          </p:cNvPr>
          <p:cNvSpPr>
            <a:spLocks noGrp="1"/>
          </p:cNvSpPr>
          <p:nvPr>
            <p:ph type="title"/>
          </p:nvPr>
        </p:nvSpPr>
        <p:spPr>
          <a:xfrm>
            <a:off x="0" y="35294"/>
            <a:ext cx="12192000" cy="1143801"/>
          </a:xfrm>
        </p:spPr>
        <p:txBody>
          <a:bodyPr>
            <a:normAutofit/>
          </a:bodyPr>
          <a:lstStyle/>
          <a:p>
            <a:pPr algn="l"/>
            <a:r>
              <a:rPr lang="en-GB" dirty="0">
                <a:solidFill>
                  <a:srgbClr val="7030A0"/>
                </a:solidFill>
              </a:rPr>
              <a:t>Benefits of PowerApps</a:t>
            </a:r>
          </a:p>
        </p:txBody>
      </p:sp>
      <p:sp>
        <p:nvSpPr>
          <p:cNvPr id="6" name="Title 3">
            <a:extLst>
              <a:ext uri="{FF2B5EF4-FFF2-40B4-BE49-F238E27FC236}">
                <a16:creationId xmlns:a16="http://schemas.microsoft.com/office/drawing/2014/main" id="{7E1853E7-CB7E-49EB-973D-5C0DFDCE7EB2}"/>
              </a:ext>
            </a:extLst>
          </p:cNvPr>
          <p:cNvSpPr txBox="1">
            <a:spLocks/>
          </p:cNvSpPr>
          <p:nvPr/>
        </p:nvSpPr>
        <p:spPr>
          <a:xfrm>
            <a:off x="2253805" y="1690689"/>
            <a:ext cx="2937955" cy="4294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124548"/>
                </a:solidFill>
                <a:latin typeface="Segoe UI Semilight" panose="020B0402040204020203" pitchFamily="34" charset="0"/>
                <a:cs typeface="Segoe UI Semilight" panose="020B0402040204020203" pitchFamily="34" charset="0"/>
              </a:rPr>
              <a:t>Secure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Scalable</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Managed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Integrated</a:t>
            </a:r>
            <a:br>
              <a:rPr lang="en-US" sz="2800" dirty="0">
                <a:solidFill>
                  <a:srgbClr val="124548"/>
                </a:solidFill>
                <a:latin typeface="Segoe UI Semilight" panose="020B0402040204020203" pitchFamily="34" charset="0"/>
                <a:cs typeface="Segoe UI Semilight" panose="020B0402040204020203" pitchFamily="34" charset="0"/>
              </a:rPr>
            </a:br>
            <a:br>
              <a:rPr lang="en-US" sz="2800" dirty="0">
                <a:solidFill>
                  <a:srgbClr val="124548"/>
                </a:solidFill>
                <a:latin typeface="Segoe UI Semilight" panose="020B0402040204020203" pitchFamily="34" charset="0"/>
                <a:cs typeface="Segoe UI Semilight" panose="020B0402040204020203" pitchFamily="34" charset="0"/>
              </a:rPr>
            </a:br>
            <a:r>
              <a:rPr lang="en-US" sz="2800" dirty="0">
                <a:solidFill>
                  <a:srgbClr val="124548"/>
                </a:solidFill>
                <a:latin typeface="Segoe UI Semilight" panose="020B0402040204020203" pitchFamily="34" charset="0"/>
                <a:cs typeface="Segoe UI Semilight" panose="020B0402040204020203" pitchFamily="34" charset="0"/>
              </a:rPr>
              <a:t>Compliant</a:t>
            </a:r>
          </a:p>
        </p:txBody>
      </p:sp>
      <p:sp>
        <p:nvSpPr>
          <p:cNvPr id="7" name="Title 3">
            <a:extLst>
              <a:ext uri="{FF2B5EF4-FFF2-40B4-BE49-F238E27FC236}">
                <a16:creationId xmlns:a16="http://schemas.microsoft.com/office/drawing/2014/main" id="{5A68FBE2-53B6-4986-B469-328F14ED895B}"/>
              </a:ext>
            </a:extLst>
          </p:cNvPr>
          <p:cNvSpPr txBox="1">
            <a:spLocks/>
          </p:cNvSpPr>
          <p:nvPr/>
        </p:nvSpPr>
        <p:spPr>
          <a:xfrm>
            <a:off x="7097502" y="1690688"/>
            <a:ext cx="2595138" cy="4073239"/>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60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Fast</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Iterative</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endPar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Cross-platform</a:t>
            </a:r>
          </a:p>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Beautiful</a:t>
            </a: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b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102" normalizeH="0" baseline="0" noProof="0" dirty="0">
                <a:ln w="3175">
                  <a:noFill/>
                </a:ln>
                <a:solidFill>
                  <a:srgbClr val="124548"/>
                </a:solidFill>
                <a:effectLst/>
                <a:uLnTx/>
                <a:uFillTx/>
                <a:latin typeface="Segoe UI Semilight" panose="020B0402040204020203" pitchFamily="34" charset="0"/>
                <a:ea typeface="+mn-ea"/>
                <a:cs typeface="Segoe UI Semilight" panose="020B0402040204020203" pitchFamily="34" charset="0"/>
              </a:rPr>
              <a:t>Easy</a:t>
            </a:r>
          </a:p>
        </p:txBody>
      </p:sp>
    </p:spTree>
    <p:extLst>
      <p:ext uri="{BB962C8B-B14F-4D97-AF65-F5344CB8AC3E}">
        <p14:creationId xmlns:p14="http://schemas.microsoft.com/office/powerpoint/2010/main" val="1014323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wd">
                                    <p:tmAbs val="10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401"/>
                            </p:stCondLst>
                            <p:childTnLst>
                              <p:par>
                                <p:cTn id="8" presetID="1" presetClass="entr" presetSubtype="0" fill="hold" grpId="0" nodeType="afterEffect">
                                  <p:stCondLst>
                                    <p:cond delay="200"/>
                                  </p:stCondLst>
                                  <p:iterate type="wd">
                                    <p:tmAbs val="100"/>
                                  </p:iterate>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9E2B-12F4-4DC1-8E7C-832547DFC778}"/>
              </a:ext>
            </a:extLst>
          </p:cNvPr>
          <p:cNvSpPr>
            <a:spLocks noGrp="1"/>
          </p:cNvSpPr>
          <p:nvPr>
            <p:ph type="title"/>
          </p:nvPr>
        </p:nvSpPr>
        <p:spPr>
          <a:xfrm>
            <a:off x="-1816" y="0"/>
            <a:ext cx="12193815" cy="1022684"/>
          </a:xfrm>
        </p:spPr>
        <p:txBody>
          <a:bodyPr/>
          <a:lstStyle/>
          <a:p>
            <a:r>
              <a:rPr lang="fi-FI" dirty="0">
                <a:solidFill>
                  <a:srgbClr val="7030A0"/>
                </a:solidFill>
              </a:rPr>
              <a:t>What can I build with PowerApps?</a:t>
            </a:r>
            <a:endParaRPr lang="en-GB" dirty="0">
              <a:solidFill>
                <a:srgbClr val="7030A0"/>
              </a:solidFill>
            </a:endParaRPr>
          </a:p>
        </p:txBody>
      </p:sp>
      <p:sp>
        <p:nvSpPr>
          <p:cNvPr id="4" name="Content Placeholder 3">
            <a:extLst>
              <a:ext uri="{FF2B5EF4-FFF2-40B4-BE49-F238E27FC236}">
                <a16:creationId xmlns:a16="http://schemas.microsoft.com/office/drawing/2014/main" id="{E63CE65E-A8CF-4194-BE5D-2855564DC25E}"/>
              </a:ext>
            </a:extLst>
          </p:cNvPr>
          <p:cNvSpPr>
            <a:spLocks noGrp="1"/>
          </p:cNvSpPr>
          <p:nvPr>
            <p:ph idx="1"/>
          </p:nvPr>
        </p:nvSpPr>
        <p:spPr>
          <a:xfrm>
            <a:off x="838200" y="1825625"/>
            <a:ext cx="7463971" cy="4351338"/>
          </a:xfrm>
        </p:spPr>
        <p:txBody>
          <a:bodyPr>
            <a:normAutofit fontScale="92500" lnSpcReduction="20000"/>
          </a:bodyPr>
          <a:lstStyle/>
          <a:p>
            <a:pPr marL="342900" indent="-342900" algn="l">
              <a:lnSpc>
                <a:spcPct val="120000"/>
              </a:lnSpc>
              <a:buFont typeface="Wingdings" panose="05000000000000000000" pitchFamily="2" charset="2"/>
              <a:buChar char="Ø"/>
            </a:pPr>
            <a:r>
              <a:rPr lang="fi-FI" dirty="0"/>
              <a:t>Apps based on data (SharePoint*, SQL, but also DropBox and Google Drive)</a:t>
            </a:r>
            <a:br>
              <a:rPr lang="fi-FI" dirty="0"/>
            </a:br>
            <a:endParaRPr lang="fi-FI" dirty="0"/>
          </a:p>
          <a:p>
            <a:pPr marL="342900" indent="-342900" algn="l">
              <a:lnSpc>
                <a:spcPct val="120000"/>
              </a:lnSpc>
              <a:buFont typeface="Wingdings" panose="05000000000000000000" pitchFamily="2" charset="2"/>
              <a:buChar char="Ø"/>
            </a:pPr>
            <a:r>
              <a:rPr lang="fi-FI" dirty="0"/>
              <a:t>Onedimensional, form-based apps</a:t>
            </a:r>
            <a:br>
              <a:rPr lang="fi-FI" dirty="0"/>
            </a:br>
            <a:endParaRPr lang="fi-FI" dirty="0"/>
          </a:p>
          <a:p>
            <a:pPr marL="342900" indent="-342900" algn="l">
              <a:lnSpc>
                <a:spcPct val="120000"/>
              </a:lnSpc>
              <a:buFont typeface="Wingdings" panose="05000000000000000000" pitchFamily="2" charset="2"/>
              <a:buChar char="Ø"/>
            </a:pPr>
            <a:r>
              <a:rPr lang="fi-FI" dirty="0"/>
              <a:t>Simple, single-task apps</a:t>
            </a:r>
          </a:p>
          <a:p>
            <a:pPr marL="342900" indent="-342900" algn="l">
              <a:lnSpc>
                <a:spcPct val="120000"/>
              </a:lnSpc>
              <a:buFont typeface="Wingdings" panose="05000000000000000000" pitchFamily="2" charset="2"/>
              <a:buChar char="Ø"/>
            </a:pPr>
            <a:r>
              <a:rPr lang="fi-FI" dirty="0"/>
              <a:t>Microphone, camera, GPS coordinates. Ink and pen support.</a:t>
            </a:r>
            <a:br>
              <a:rPr lang="fi-FI" dirty="0"/>
            </a:br>
            <a:endParaRPr lang="fi-FI" dirty="0"/>
          </a:p>
          <a:p>
            <a:pPr marL="342900" indent="-342900" algn="l">
              <a:lnSpc>
                <a:spcPct val="120000"/>
              </a:lnSpc>
              <a:buFont typeface="Wingdings" panose="05000000000000000000" pitchFamily="2" charset="2"/>
              <a:buChar char="Ø"/>
            </a:pPr>
            <a:r>
              <a:rPr lang="fi-FI" dirty="0"/>
              <a:t>Multiple data sources in one app</a:t>
            </a:r>
          </a:p>
          <a:p>
            <a:pPr marL="342900" indent="-342900" algn="l">
              <a:lnSpc>
                <a:spcPct val="120000"/>
              </a:lnSpc>
              <a:buFont typeface="Wingdings" panose="05000000000000000000" pitchFamily="2" charset="2"/>
              <a:buChar char="Ø"/>
            </a:pPr>
            <a:r>
              <a:rPr lang="fi-FI" dirty="0"/>
              <a:t>Multiple screens</a:t>
            </a:r>
          </a:p>
          <a:p>
            <a:pPr>
              <a:lnSpc>
                <a:spcPct val="120000"/>
              </a:lnSpc>
            </a:pPr>
            <a:endParaRPr lang="en-GB" dirty="0"/>
          </a:p>
        </p:txBody>
      </p:sp>
      <p:pic>
        <p:nvPicPr>
          <p:cNvPr id="5" name="Picture 4">
            <a:extLst>
              <a:ext uri="{FF2B5EF4-FFF2-40B4-BE49-F238E27FC236}">
                <a16:creationId xmlns:a16="http://schemas.microsoft.com/office/drawing/2014/main" id="{D56565F1-4E3A-45C7-A8F6-9EE10D8A55C9}"/>
              </a:ext>
            </a:extLst>
          </p:cNvPr>
          <p:cNvPicPr>
            <a:picLocks noChangeAspect="1"/>
          </p:cNvPicPr>
          <p:nvPr/>
        </p:nvPicPr>
        <p:blipFill>
          <a:blip r:embed="rId2"/>
          <a:stretch>
            <a:fillRect/>
          </a:stretch>
        </p:blipFill>
        <p:spPr>
          <a:xfrm>
            <a:off x="8879281" y="1022684"/>
            <a:ext cx="3086020" cy="5392057"/>
          </a:xfrm>
          <a:prstGeom prst="rect">
            <a:avLst/>
          </a:prstGeom>
        </p:spPr>
      </p:pic>
    </p:spTree>
    <p:extLst>
      <p:ext uri="{BB962C8B-B14F-4D97-AF65-F5344CB8AC3E}">
        <p14:creationId xmlns:p14="http://schemas.microsoft.com/office/powerpoint/2010/main" val="42628592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C6C6558E-8FCC-4A8F-BDBD-5A8D1A3CBA44}"/>
              </a:ext>
            </a:extLst>
          </p:cNvPr>
          <p:cNvGraphicFramePr>
            <a:graphicFrameLocks/>
          </p:cNvGraphicFramePr>
          <p:nvPr/>
        </p:nvGraphicFramePr>
        <p:xfrm>
          <a:off x="-155660" y="-1251826"/>
          <a:ext cx="12519937" cy="8249027"/>
        </p:xfrm>
        <a:graphic>
          <a:graphicData uri="http://schemas.openxmlformats.org/drawingml/2006/chart">
            <c:chart xmlns:c="http://schemas.openxmlformats.org/drawingml/2006/chart" xmlns:r="http://schemas.openxmlformats.org/officeDocument/2006/relationships" r:id="rId2"/>
          </a:graphicData>
        </a:graphic>
      </p:graphicFrame>
      <p:sp>
        <p:nvSpPr>
          <p:cNvPr id="4" name="Title 1">
            <a:extLst>
              <a:ext uri="{FF2B5EF4-FFF2-40B4-BE49-F238E27FC236}">
                <a16:creationId xmlns:a16="http://schemas.microsoft.com/office/drawing/2014/main" id="{C030B253-DC69-4B71-BA8D-AAA541C7AFB3}"/>
              </a:ext>
            </a:extLst>
          </p:cNvPr>
          <p:cNvSpPr txBox="1">
            <a:spLocks/>
          </p:cNvSpPr>
          <p:nvPr/>
        </p:nvSpPr>
        <p:spPr>
          <a:xfrm>
            <a:off x="1571489" y="1212147"/>
            <a:ext cx="4524511" cy="32316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13800" dirty="0"/>
              <a:t>86% </a:t>
            </a:r>
            <a:br>
              <a:rPr lang="en-US" sz="13800" dirty="0"/>
            </a:br>
            <a:r>
              <a:rPr lang="en-US" dirty="0"/>
              <a:t>of the Fortune 500 </a:t>
            </a:r>
            <a:br>
              <a:rPr lang="en-US" dirty="0"/>
            </a:br>
            <a:r>
              <a:rPr lang="en-US" dirty="0"/>
              <a:t>are using Power Apps</a:t>
            </a:r>
          </a:p>
        </p:txBody>
      </p:sp>
    </p:spTree>
    <p:extLst>
      <p:ext uri="{BB962C8B-B14F-4D97-AF65-F5344CB8AC3E}">
        <p14:creationId xmlns:p14="http://schemas.microsoft.com/office/powerpoint/2010/main" val="42065374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c="http://schemas.openxmlformats.org/drawingml/2006/chart" xmlns:p14="http://schemas.microsoft.com/office/powerpoint/2010/main" xmlns:a16="http://schemas.microsoft.com/office/drawing/2014/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E030279-B29E-4CAE-86B1-4695B08BDAC3}"/>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t="3130" r="496" b="618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1784720F-69CF-4F84-A9D1-44C7CC3F7D21}"/>
              </a:ext>
            </a:extLst>
          </p:cNvPr>
          <p:cNvSpPr/>
          <p:nvPr/>
        </p:nvSpPr>
        <p:spPr bwMode="auto">
          <a:xfrm rot="10800000">
            <a:off x="866" y="-3281"/>
            <a:ext cx="12191134" cy="6858000"/>
          </a:xfrm>
          <a:prstGeom prst="rect">
            <a:avLst/>
          </a:prstGeom>
          <a:gradFill>
            <a:gsLst>
              <a:gs pos="0">
                <a:srgbClr val="5C005C">
                  <a:alpha val="67000"/>
                </a:srgbClr>
              </a:gs>
              <a:gs pos="100000">
                <a:srgbClr val="5C005C">
                  <a:alpha val="1800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30D7D046-778D-4295-886D-70AF1E7C520A}"/>
              </a:ext>
            </a:extLst>
          </p:cNvPr>
          <p:cNvGrpSpPr/>
          <p:nvPr/>
        </p:nvGrpSpPr>
        <p:grpSpPr>
          <a:xfrm>
            <a:off x="2349262" y="3709889"/>
            <a:ext cx="1339393" cy="1059462"/>
            <a:chOff x="5196085" y="3634040"/>
            <a:chExt cx="1339393" cy="1059462"/>
          </a:xfrm>
          <a:solidFill>
            <a:srgbClr val="7030A0">
              <a:alpha val="67000"/>
            </a:srgbClr>
          </a:solidFill>
        </p:grpSpPr>
        <p:sp>
          <p:nvSpPr>
            <p:cNvPr id="18" name="Rectangle 17">
              <a:extLst>
                <a:ext uri="{FF2B5EF4-FFF2-40B4-BE49-F238E27FC236}">
                  <a16:creationId xmlns:a16="http://schemas.microsoft.com/office/drawing/2014/main" id="{23942889-C0D6-469C-A2E9-9679120F2F63}"/>
                </a:ext>
              </a:extLst>
            </p:cNvPr>
            <p:cNvSpPr/>
            <p:nvPr/>
          </p:nvSpPr>
          <p:spPr bwMode="auto">
            <a:xfrm>
              <a:off x="5196085" y="4098851"/>
              <a:ext cx="1339393"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 dev</a:t>
              </a:r>
            </a:p>
          </p:txBody>
        </p:sp>
        <p:sp>
          <p:nvSpPr>
            <p:cNvPr id="19" name="Right Triangle 18">
              <a:extLst>
                <a:ext uri="{FF2B5EF4-FFF2-40B4-BE49-F238E27FC236}">
                  <a16:creationId xmlns:a16="http://schemas.microsoft.com/office/drawing/2014/main" id="{61F5532B-5AEB-45FB-B62C-2B741BF0A0F3}"/>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A753B31F-1DA9-4BD2-83E5-C9F50B117FCE}"/>
              </a:ext>
            </a:extLst>
          </p:cNvPr>
          <p:cNvGrpSpPr/>
          <p:nvPr/>
        </p:nvGrpSpPr>
        <p:grpSpPr>
          <a:xfrm>
            <a:off x="5238397" y="3659570"/>
            <a:ext cx="1692489" cy="1109782"/>
            <a:chOff x="6656071" y="3330992"/>
            <a:chExt cx="1692489" cy="1109782"/>
          </a:xfrm>
          <a:solidFill>
            <a:srgbClr val="7030A0">
              <a:alpha val="67000"/>
            </a:srgbClr>
          </a:solidFill>
        </p:grpSpPr>
        <p:sp>
          <p:nvSpPr>
            <p:cNvPr id="21" name="Rectangle 20">
              <a:extLst>
                <a:ext uri="{FF2B5EF4-FFF2-40B4-BE49-F238E27FC236}">
                  <a16:creationId xmlns:a16="http://schemas.microsoft.com/office/drawing/2014/main" id="{DB098957-E622-4478-B7B2-CE20AC03D899}"/>
                </a:ext>
              </a:extLst>
            </p:cNvPr>
            <p:cNvSpPr/>
            <p:nvPr/>
          </p:nvSpPr>
          <p:spPr bwMode="auto">
            <a:xfrm>
              <a:off x="6656071" y="3798384"/>
              <a:ext cx="1692489" cy="6423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Citizen dev</a:t>
              </a:r>
            </a:p>
          </p:txBody>
        </p:sp>
        <p:sp>
          <p:nvSpPr>
            <p:cNvPr id="22" name="Right Triangle 21">
              <a:extLst>
                <a:ext uri="{FF2B5EF4-FFF2-40B4-BE49-F238E27FC236}">
                  <a16:creationId xmlns:a16="http://schemas.microsoft.com/office/drawing/2014/main" id="{ADD9ADD3-933D-4D3F-8B86-6C297E379CA6}"/>
                </a:ext>
              </a:extLst>
            </p:cNvPr>
            <p:cNvSpPr/>
            <p:nvPr/>
          </p:nvSpPr>
          <p:spPr bwMode="auto">
            <a:xfrm>
              <a:off x="6656072" y="3330992"/>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D1CDDB43-9128-47DF-B26D-A3FBB58B61E8}"/>
              </a:ext>
            </a:extLst>
          </p:cNvPr>
          <p:cNvGrpSpPr/>
          <p:nvPr/>
        </p:nvGrpSpPr>
        <p:grpSpPr>
          <a:xfrm>
            <a:off x="8571138" y="3709889"/>
            <a:ext cx="1429149" cy="1059462"/>
            <a:chOff x="5196085" y="3634040"/>
            <a:chExt cx="1429149" cy="1059462"/>
          </a:xfrm>
          <a:solidFill>
            <a:srgbClr val="7030A0">
              <a:alpha val="67000"/>
            </a:srgbClr>
          </a:solidFill>
        </p:grpSpPr>
        <p:sp>
          <p:nvSpPr>
            <p:cNvPr id="24" name="Rectangle 23">
              <a:extLst>
                <a:ext uri="{FF2B5EF4-FFF2-40B4-BE49-F238E27FC236}">
                  <a16:creationId xmlns:a16="http://schemas.microsoft.com/office/drawing/2014/main" id="{2A33879A-9E8F-45B3-AEED-4E87C64B22BC}"/>
                </a:ext>
              </a:extLst>
            </p:cNvPr>
            <p:cNvSpPr/>
            <p:nvPr/>
          </p:nvSpPr>
          <p:spPr bwMode="auto">
            <a:xfrm>
              <a:off x="5196085" y="4098851"/>
              <a:ext cx="1429149" cy="59465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IT admin</a:t>
              </a:r>
            </a:p>
          </p:txBody>
        </p:sp>
        <p:sp>
          <p:nvSpPr>
            <p:cNvPr id="25" name="Right Triangle 24">
              <a:extLst>
                <a:ext uri="{FF2B5EF4-FFF2-40B4-BE49-F238E27FC236}">
                  <a16:creationId xmlns:a16="http://schemas.microsoft.com/office/drawing/2014/main" id="{C2A07075-5FB7-46DD-BE76-DA5103CA0690}"/>
                </a:ext>
              </a:extLst>
            </p:cNvPr>
            <p:cNvSpPr/>
            <p:nvPr/>
          </p:nvSpPr>
          <p:spPr bwMode="auto">
            <a:xfrm>
              <a:off x="5196087" y="3634040"/>
              <a:ext cx="474921" cy="474921"/>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Title 2">
            <a:extLst>
              <a:ext uri="{FF2B5EF4-FFF2-40B4-BE49-F238E27FC236}">
                <a16:creationId xmlns:a16="http://schemas.microsoft.com/office/drawing/2014/main" id="{EF6713D0-BED3-412A-8CC0-417EB2A5BB8A}"/>
              </a:ext>
            </a:extLst>
          </p:cNvPr>
          <p:cNvSpPr txBox="1">
            <a:spLocks/>
          </p:cNvSpPr>
          <p:nvPr/>
        </p:nvSpPr>
        <p:spPr>
          <a:xfrm>
            <a:off x="958243" y="4973905"/>
            <a:ext cx="11624766" cy="67710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Empower </a:t>
            </a:r>
            <a:r>
              <a:rPr kumimoji="0" lang="en-US" sz="4400" b="1" i="0" u="none" strike="noStrike" kern="1200" cap="none" spc="-50" normalizeH="0" baseline="0" noProof="0" dirty="0">
                <a:ln w="3175">
                  <a:noFill/>
                </a:ln>
                <a:solidFill>
                  <a:srgbClr val="FFFFFF"/>
                </a:solidFill>
                <a:effectLst/>
                <a:uLnTx/>
                <a:uFillTx/>
                <a:latin typeface="Segoe UI Black" panose="020B0A02040204020203" pitchFamily="34" charset="0"/>
                <a:ea typeface="Segoe UI Black" panose="020B0A02040204020203" pitchFamily="34" charset="0"/>
                <a:cs typeface="Segoe UI" pitchFamily="34" charset="0"/>
              </a:rPr>
              <a:t>every</a:t>
            </a:r>
            <a:r>
              <a:rPr kumimoji="0" lang="en-US" sz="4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developer to do more.  </a:t>
            </a:r>
          </a:p>
        </p:txBody>
      </p:sp>
    </p:spTree>
    <p:extLst>
      <p:ext uri="{BB962C8B-B14F-4D97-AF65-F5344CB8AC3E}">
        <p14:creationId xmlns:p14="http://schemas.microsoft.com/office/powerpoint/2010/main" val="3592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12192000" cy="646331"/>
          </a:xfrm>
          <a:prstGeom prst="rect">
            <a:avLst/>
          </a:prstGeom>
        </p:spPr>
        <p:txBody>
          <a:bodyPr wrap="square">
            <a:spAutoFit/>
          </a:bodyPr>
          <a:lstStyle/>
          <a:p>
            <a:pPr algn="ctr"/>
            <a:r>
              <a:rPr lang="en-US" sz="3600" b="1" dirty="0">
                <a:solidFill>
                  <a:srgbClr val="7030A0"/>
                </a:solidFill>
              </a:rPr>
              <a:t>Day1: Empowering everyone with Power Platform</a:t>
            </a:r>
            <a:endParaRPr lang="en-US" sz="2800" b="1" dirty="0">
              <a:solidFill>
                <a:srgbClr val="7030A0"/>
              </a:solidFill>
            </a:endParaRPr>
          </a:p>
        </p:txBody>
      </p:sp>
    </p:spTree>
    <p:extLst>
      <p:ext uri="{BB962C8B-B14F-4D97-AF65-F5344CB8AC3E}">
        <p14:creationId xmlns:p14="http://schemas.microsoft.com/office/powerpoint/2010/main" val="28037503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37381-FC89-4044-A448-538B49783E2F}"/>
              </a:ext>
            </a:extLst>
          </p:cNvPr>
          <p:cNvSpPr>
            <a:spLocks noGrp="1"/>
          </p:cNvSpPr>
          <p:nvPr>
            <p:ph type="title"/>
          </p:nvPr>
        </p:nvSpPr>
        <p:spPr>
          <a:xfrm>
            <a:off x="269240" y="6573"/>
            <a:ext cx="11922760" cy="836936"/>
          </a:xfrm>
        </p:spPr>
        <p:txBody>
          <a:bodyPr/>
          <a:lstStyle/>
          <a:p>
            <a:r>
              <a:rPr lang="en-US" dirty="0">
                <a:solidFill>
                  <a:srgbClr val="7030A0"/>
                </a:solidFill>
              </a:rPr>
              <a:t>Deeply integrated with Microsoft 365</a:t>
            </a:r>
            <a:endParaRPr lang="en-US" dirty="0">
              <a:solidFill>
                <a:srgbClr val="7030A0"/>
              </a:solidFill>
              <a:highlight>
                <a:srgbClr val="FFFF00"/>
              </a:highlight>
            </a:endParaRPr>
          </a:p>
        </p:txBody>
      </p:sp>
      <p:sp>
        <p:nvSpPr>
          <p:cNvPr id="6" name="TextBox 5">
            <a:extLst>
              <a:ext uri="{FF2B5EF4-FFF2-40B4-BE49-F238E27FC236}">
                <a16:creationId xmlns:a16="http://schemas.microsoft.com/office/drawing/2014/main" id="{62929F8E-98FB-4DB8-AFC9-BE29169DCBB3}"/>
              </a:ext>
            </a:extLst>
          </p:cNvPr>
          <p:cNvSpPr txBox="1"/>
          <p:nvPr/>
        </p:nvSpPr>
        <p:spPr>
          <a:xfrm>
            <a:off x="4164829" y="3069156"/>
            <a:ext cx="37504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a </a:t>
            </a:r>
            <a:r>
              <a:rPr kumimoji="0" lang="en-US" sz="1100" b="0" i="0" u="none" strike="noStrike" kern="1200" cap="none" spc="0" normalizeH="0" baseline="0" noProof="0" err="1">
                <a:ln>
                  <a:noFill/>
                </a:ln>
                <a:gradFill>
                  <a:gsLst>
                    <a:gs pos="2917">
                      <a:srgbClr val="505050"/>
                    </a:gs>
                    <a:gs pos="30000">
                      <a:srgbClr val="505050"/>
                    </a:gs>
                  </a:gsLst>
                  <a:lin ang="5400000" scaled="0"/>
                </a:gradFill>
                <a:effectLst/>
                <a:uLnTx/>
                <a:uFillTx/>
                <a:latin typeface="Segoe UI"/>
                <a:ea typeface="+mn-ea"/>
                <a:cs typeface="+mn-cs"/>
              </a:rPr>
              <a:t>PowerApp</a:t>
            </a: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 app from an Excel sheet or automate on an Excel sheet with Flow</a:t>
            </a:r>
          </a:p>
        </p:txBody>
      </p:sp>
      <p:sp>
        <p:nvSpPr>
          <p:cNvPr id="7" name="TextBox 6">
            <a:extLst>
              <a:ext uri="{FF2B5EF4-FFF2-40B4-BE49-F238E27FC236}">
                <a16:creationId xmlns:a16="http://schemas.microsoft.com/office/drawing/2014/main" id="{058C6023-041F-4DAA-A9AD-246B502E5CFB}"/>
              </a:ext>
            </a:extLst>
          </p:cNvPr>
          <p:cNvSpPr txBox="1"/>
          <p:nvPr/>
        </p:nvSpPr>
        <p:spPr>
          <a:xfrm>
            <a:off x="301826" y="3094199"/>
            <a:ext cx="37552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the experience and automate SharePoint Lists with PowerApps and Flow</a:t>
            </a:r>
          </a:p>
        </p:txBody>
      </p:sp>
      <p:sp>
        <p:nvSpPr>
          <p:cNvPr id="8" name="TextBox 7">
            <a:extLst>
              <a:ext uri="{FF2B5EF4-FFF2-40B4-BE49-F238E27FC236}">
                <a16:creationId xmlns:a16="http://schemas.microsoft.com/office/drawing/2014/main" id="{3911ECF9-87A4-4905-B8DC-E81D3269CAAF}"/>
              </a:ext>
            </a:extLst>
          </p:cNvPr>
          <p:cNvSpPr txBox="1"/>
          <p:nvPr/>
        </p:nvSpPr>
        <p:spPr>
          <a:xfrm>
            <a:off x="8192960" y="3076883"/>
            <a:ext cx="3702272"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Customize a tab with PowerApps, or automate a bot or process with Flow</a:t>
            </a:r>
          </a:p>
        </p:txBody>
      </p:sp>
      <p:pic>
        <p:nvPicPr>
          <p:cNvPr id="15" name="Picture Placeholder 11" descr="A screenshot of a cell phone&#10;&#10;Description generated with high confidence">
            <a:extLst>
              <a:ext uri="{FF2B5EF4-FFF2-40B4-BE49-F238E27FC236}">
                <a16:creationId xmlns:a16="http://schemas.microsoft.com/office/drawing/2014/main" id="{AC0225C0-9422-46B5-B47A-4337A11EE68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4" r="-181"/>
          <a:stretch/>
        </p:blipFill>
        <p:spPr>
          <a:xfrm>
            <a:off x="397707" y="1072168"/>
            <a:ext cx="3391868" cy="1943212"/>
          </a:xfrm>
          <a:prstGeom prst="rect">
            <a:avLst/>
          </a:prstGeom>
          <a:effectLst>
            <a:outerShdw blurRad="50800" dist="38100" dir="2700000" algn="tl" rotWithShape="0">
              <a:prstClr val="black">
                <a:alpha val="40000"/>
              </a:prstClr>
            </a:outerShdw>
          </a:effectLst>
        </p:spPr>
      </p:pic>
      <p:pic>
        <p:nvPicPr>
          <p:cNvPr id="16" name="Picture Placeholder 20" descr="A screenshot of a computer&#10;&#10;Description generated with very high confidence">
            <a:extLst>
              <a:ext uri="{FF2B5EF4-FFF2-40B4-BE49-F238E27FC236}">
                <a16:creationId xmlns:a16="http://schemas.microsoft.com/office/drawing/2014/main" id="{D4478605-ABCD-42E2-8482-B3C05ACB7F9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 r="100"/>
          <a:stretch/>
        </p:blipFill>
        <p:spPr>
          <a:xfrm>
            <a:off x="4328490" y="1070146"/>
            <a:ext cx="3246330" cy="1943212"/>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2DD6EE73-D2F3-4497-8037-C1FE7961C9D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5907"/>
          <a:stretch/>
        </p:blipFill>
        <p:spPr>
          <a:xfrm>
            <a:off x="355048" y="3969519"/>
            <a:ext cx="3434528" cy="2149611"/>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871F4562-2C13-4ABF-971D-7B88ED78B3E2}"/>
              </a:ext>
            </a:extLst>
          </p:cNvPr>
          <p:cNvSpPr txBox="1"/>
          <p:nvPr/>
        </p:nvSpPr>
        <p:spPr>
          <a:xfrm>
            <a:off x="269240" y="6186924"/>
            <a:ext cx="3820414"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Enhanced communication with Actionable Messages and Adaptive cards in Flow</a:t>
            </a:r>
          </a:p>
        </p:txBody>
      </p:sp>
      <p:sp>
        <p:nvSpPr>
          <p:cNvPr id="20" name="TextBox 19">
            <a:extLst>
              <a:ext uri="{FF2B5EF4-FFF2-40B4-BE49-F238E27FC236}">
                <a16:creationId xmlns:a16="http://schemas.microsoft.com/office/drawing/2014/main" id="{86E954CD-C827-4468-81FF-20E11C8EDC2F}"/>
              </a:ext>
            </a:extLst>
          </p:cNvPr>
          <p:cNvSpPr txBox="1"/>
          <p:nvPr/>
        </p:nvSpPr>
        <p:spPr>
          <a:xfrm>
            <a:off x="4432611" y="6180612"/>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Bring data from CDS and PowerApps UX to Outlook with the Mail App (WIn32, OWA and mobile)</a:t>
            </a:r>
          </a:p>
        </p:txBody>
      </p:sp>
      <p:sp>
        <p:nvSpPr>
          <p:cNvPr id="22" name="TextBox 21">
            <a:extLst>
              <a:ext uri="{FF2B5EF4-FFF2-40B4-BE49-F238E27FC236}">
                <a16:creationId xmlns:a16="http://schemas.microsoft.com/office/drawing/2014/main" id="{35D6B3A4-5DFF-4130-BB58-272DF8C155E0}"/>
              </a:ext>
            </a:extLst>
          </p:cNvPr>
          <p:cNvSpPr txBox="1"/>
          <p:nvPr/>
        </p:nvSpPr>
        <p:spPr>
          <a:xfrm>
            <a:off x="8246115" y="6186924"/>
            <a:ext cx="3570341" cy="6001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Office 365 People Card in PowerApps + Dynamics (incl. LinkedIn info)</a:t>
            </a:r>
          </a:p>
        </p:txBody>
      </p:sp>
      <p:pic>
        <p:nvPicPr>
          <p:cNvPr id="105476" name="Picture 4" descr="View of a customer profile from LinkedIn">
            <a:extLst>
              <a:ext uri="{FF2B5EF4-FFF2-40B4-BE49-F238E27FC236}">
                <a16:creationId xmlns:a16="http://schemas.microsoft.com/office/drawing/2014/main" id="{97FD69BB-6303-4E15-9E3B-96A1C4A330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3064" y="3912533"/>
            <a:ext cx="3501980" cy="213792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9" name="Straight Connector 18">
            <a:extLst>
              <a:ext uri="{FF2B5EF4-FFF2-40B4-BE49-F238E27FC236}">
                <a16:creationId xmlns:a16="http://schemas.microsoft.com/office/drawing/2014/main" id="{4702BD58-2699-421A-A079-908B523FA660}"/>
              </a:ext>
            </a:extLst>
          </p:cNvPr>
          <p:cNvCxnSpPr>
            <a:cxnSpLocks/>
          </p:cNvCxnSpPr>
          <p:nvPr/>
        </p:nvCxnSpPr>
        <p:spPr>
          <a:xfrm>
            <a:off x="8016691" y="1070146"/>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708C93-A557-4C43-BD46-F2438A597B6E}"/>
              </a:ext>
            </a:extLst>
          </p:cNvPr>
          <p:cNvCxnSpPr>
            <a:cxnSpLocks/>
          </p:cNvCxnSpPr>
          <p:nvPr/>
        </p:nvCxnSpPr>
        <p:spPr>
          <a:xfrm>
            <a:off x="4100922" y="1063834"/>
            <a:ext cx="32587" cy="5458410"/>
          </a:xfrm>
          <a:prstGeom prst="line">
            <a:avLst/>
          </a:prstGeom>
          <a:ln cap="rnd">
            <a:solidFill>
              <a:srgbClr val="C9C9C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1D1ACEF-9056-447B-9A0E-51263B0D79B8}"/>
              </a:ext>
            </a:extLst>
          </p:cNvPr>
          <p:cNvCxnSpPr>
            <a:cxnSpLocks/>
          </p:cNvCxnSpPr>
          <p:nvPr/>
        </p:nvCxnSpPr>
        <p:spPr>
          <a:xfrm flipH="1">
            <a:off x="355048" y="3793039"/>
            <a:ext cx="11540184"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EC28B24-34AB-4B52-8A71-D230801E93F6}"/>
              </a:ext>
            </a:extLst>
          </p:cNvPr>
          <p:cNvGrpSpPr/>
          <p:nvPr/>
        </p:nvGrpSpPr>
        <p:grpSpPr>
          <a:xfrm>
            <a:off x="8595174" y="934426"/>
            <a:ext cx="2872222" cy="2078933"/>
            <a:chOff x="5106649" y="1445502"/>
            <a:chExt cx="5222387" cy="3779994"/>
          </a:xfrm>
        </p:grpSpPr>
        <p:pic>
          <p:nvPicPr>
            <p:cNvPr id="25" name="Picture 4" descr="See the source image">
              <a:extLst>
                <a:ext uri="{FF2B5EF4-FFF2-40B4-BE49-F238E27FC236}">
                  <a16:creationId xmlns:a16="http://schemas.microsoft.com/office/drawing/2014/main" id="{64F2403F-7987-40C9-A0B4-C0B77E36E5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2398" y="1445502"/>
              <a:ext cx="3626638" cy="22084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2" descr="See the source image">
              <a:extLst>
                <a:ext uri="{FF2B5EF4-FFF2-40B4-BE49-F238E27FC236}">
                  <a16:creationId xmlns:a16="http://schemas.microsoft.com/office/drawing/2014/main" id="{9681F4D4-A594-41E5-AAE4-DCF8A523522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06649" y="2213206"/>
              <a:ext cx="3386365" cy="30122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7" name="Picture 26" descr="A screenshot of a social media post&#10;&#10;Description automatically generated">
            <a:extLst>
              <a:ext uri="{FF2B5EF4-FFF2-40B4-BE49-F238E27FC236}">
                <a16:creationId xmlns:a16="http://schemas.microsoft.com/office/drawing/2014/main" id="{4D75DE59-1409-4096-B022-8C97693825CE}"/>
              </a:ext>
            </a:extLst>
          </p:cNvPr>
          <p:cNvPicPr>
            <a:picLocks noChangeAspect="1"/>
          </p:cNvPicPr>
          <p:nvPr/>
        </p:nvPicPr>
        <p:blipFill>
          <a:blip r:embed="rId8"/>
          <a:stretch>
            <a:fillRect/>
          </a:stretch>
        </p:blipFill>
        <p:spPr>
          <a:xfrm>
            <a:off x="4337441" y="4025204"/>
            <a:ext cx="3478301" cy="2025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003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outHorizontal)">
                                      <p:cBhvr>
                                        <p:cTn id="7" dur="500"/>
                                        <p:tgtEl>
                                          <p:spTgt spid="19"/>
                                        </p:tgtEl>
                                      </p:cBhvr>
                                    </p:animEffect>
                                  </p:childTnLst>
                                </p:cTn>
                              </p:par>
                              <p:par>
                                <p:cTn id="8" presetID="16" presetClass="entr" presetSubtype="42"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arn(out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C3A6-B537-4EAA-AD32-84BEF5237FDF}"/>
              </a:ext>
            </a:extLst>
          </p:cNvPr>
          <p:cNvSpPr>
            <a:spLocks noGrp="1"/>
          </p:cNvSpPr>
          <p:nvPr>
            <p:ph type="title"/>
          </p:nvPr>
        </p:nvSpPr>
        <p:spPr>
          <a:xfrm>
            <a:off x="52249" y="84535"/>
            <a:ext cx="11018520" cy="553998"/>
          </a:xfrm>
        </p:spPr>
        <p:txBody>
          <a:bodyPr/>
          <a:lstStyle/>
          <a:p>
            <a:r>
              <a:rPr lang="en-US" dirty="0">
                <a:solidFill>
                  <a:srgbClr val="7030A0"/>
                </a:solidFill>
              </a:rPr>
              <a:t>Why did we go with PowerApps</a:t>
            </a:r>
          </a:p>
        </p:txBody>
      </p:sp>
      <p:sp>
        <p:nvSpPr>
          <p:cNvPr id="3" name="Text Placeholder 2">
            <a:extLst>
              <a:ext uri="{FF2B5EF4-FFF2-40B4-BE49-F238E27FC236}">
                <a16:creationId xmlns:a16="http://schemas.microsoft.com/office/drawing/2014/main" id="{712E3129-CF30-4995-AB40-B11F121D9337}"/>
              </a:ext>
            </a:extLst>
          </p:cNvPr>
          <p:cNvSpPr>
            <a:spLocks noGrp="1"/>
          </p:cNvSpPr>
          <p:nvPr>
            <p:ph type="body" sz="quarter" idx="10"/>
          </p:nvPr>
        </p:nvSpPr>
        <p:spPr>
          <a:xfrm>
            <a:off x="584200" y="1435497"/>
            <a:ext cx="11018520" cy="4805546"/>
          </a:xfrm>
        </p:spPr>
        <p:txBody>
          <a:bodyPr/>
          <a:lstStyle/>
          <a:p>
            <a:pPr algn="just">
              <a:lnSpc>
                <a:spcPct val="150000"/>
              </a:lnSpc>
              <a:buFont typeface="Wingdings" panose="05000000000000000000" pitchFamily="2" charset="2"/>
              <a:buChar char="ü"/>
            </a:pPr>
            <a:r>
              <a:rPr lang="en-US" sz="2000" dirty="0"/>
              <a:t>We needed a digital onboarding experience with a clear path for customers to follow in self-service planning of their Dynamics 365</a:t>
            </a:r>
          </a:p>
          <a:p>
            <a:pPr algn="just">
              <a:lnSpc>
                <a:spcPct val="150000"/>
              </a:lnSpc>
              <a:buFont typeface="Wingdings" panose="05000000000000000000" pitchFamily="2" charset="2"/>
              <a:buChar char="ü"/>
            </a:pPr>
            <a:r>
              <a:rPr lang="en-US" sz="2000" dirty="0"/>
              <a:t>Traditional web portals and custom apps are of course great if you know exactly what that path should look like</a:t>
            </a:r>
          </a:p>
          <a:p>
            <a:pPr algn="just">
              <a:lnSpc>
                <a:spcPct val="150000"/>
              </a:lnSpc>
              <a:buFont typeface="Wingdings" panose="05000000000000000000" pitchFamily="2" charset="2"/>
              <a:buChar char="ü"/>
            </a:pPr>
            <a:r>
              <a:rPr lang="en-US" sz="2000" dirty="0"/>
              <a:t>What we needed the most was the ability to </a:t>
            </a:r>
            <a:r>
              <a:rPr lang="en-US" sz="2000" b="1" dirty="0"/>
              <a:t>experiment </a:t>
            </a:r>
            <a:r>
              <a:rPr lang="en-US" sz="2000" dirty="0"/>
              <a:t>with the elements that should/shouldn’t be included in the onboarding path</a:t>
            </a:r>
          </a:p>
          <a:p>
            <a:pPr algn="just">
              <a:lnSpc>
                <a:spcPct val="150000"/>
              </a:lnSpc>
              <a:buFont typeface="Wingdings" panose="05000000000000000000" pitchFamily="2" charset="2"/>
              <a:buChar char="ü"/>
            </a:pPr>
            <a:r>
              <a:rPr lang="en-US" sz="2000" dirty="0"/>
              <a:t>Low-code/no-code approach of PowerApps canvas apps significantly lowers our need to commit to any specific feature or idea</a:t>
            </a:r>
          </a:p>
          <a:p>
            <a:pPr algn="just">
              <a:lnSpc>
                <a:spcPct val="150000"/>
              </a:lnSpc>
              <a:buFont typeface="Wingdings" panose="05000000000000000000" pitchFamily="2" charset="2"/>
              <a:buChar char="ü"/>
            </a:pPr>
            <a:r>
              <a:rPr lang="en-US" sz="2000" dirty="0"/>
              <a:t>Ability to delay developing any tailored UI or integration running on custom code, to the point when you know what you want to automate</a:t>
            </a:r>
          </a:p>
        </p:txBody>
      </p:sp>
      <p:pic>
        <p:nvPicPr>
          <p:cNvPr id="5" name="Picture 4">
            <a:extLst>
              <a:ext uri="{FF2B5EF4-FFF2-40B4-BE49-F238E27FC236}">
                <a16:creationId xmlns:a16="http://schemas.microsoft.com/office/drawing/2014/main" id="{34E70F8E-4E52-4EAA-9E92-17894D7DCB26}"/>
              </a:ext>
            </a:extLst>
          </p:cNvPr>
          <p:cNvPicPr>
            <a:picLocks noChangeAspect="1"/>
          </p:cNvPicPr>
          <p:nvPr/>
        </p:nvPicPr>
        <p:blipFill>
          <a:blip r:embed="rId2"/>
          <a:stretch>
            <a:fillRect/>
          </a:stretch>
        </p:blipFill>
        <p:spPr>
          <a:xfrm>
            <a:off x="10178138" y="-158432"/>
            <a:ext cx="1785262" cy="1785262"/>
          </a:xfrm>
          <a:prstGeom prst="rect">
            <a:avLst/>
          </a:prstGeom>
        </p:spPr>
      </p:pic>
    </p:spTree>
    <p:extLst>
      <p:ext uri="{BB962C8B-B14F-4D97-AF65-F5344CB8AC3E}">
        <p14:creationId xmlns:p14="http://schemas.microsoft.com/office/powerpoint/2010/main" val="1907456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58E4921-6965-4791-A4A7-C0217D99AB5E}"/>
              </a:ext>
            </a:extLst>
          </p:cNvPr>
          <p:cNvSpPr>
            <a:spLocks noGrp="1"/>
          </p:cNvSpPr>
          <p:nvPr>
            <p:ph type="title"/>
          </p:nvPr>
        </p:nvSpPr>
        <p:spPr>
          <a:xfrm>
            <a:off x="1367537" y="603585"/>
            <a:ext cx="10211884" cy="492443"/>
          </a:xfrm>
        </p:spPr>
        <p:txBody>
          <a:bodyPr/>
          <a:lstStyle/>
          <a:p>
            <a:r>
              <a:rPr lang="en-US" sz="3200" dirty="0">
                <a:solidFill>
                  <a:srgbClr val="5C005C"/>
                </a:solidFill>
              </a:rPr>
              <a:t>Power Apps</a:t>
            </a:r>
            <a:r>
              <a:rPr lang="en-US" sz="3200" dirty="0"/>
              <a:t>: a low-code approach to building apps</a:t>
            </a:r>
          </a:p>
        </p:txBody>
      </p:sp>
      <p:grpSp>
        <p:nvGrpSpPr>
          <p:cNvPr id="50" name="Group 49">
            <a:extLst>
              <a:ext uri="{FF2B5EF4-FFF2-40B4-BE49-F238E27FC236}">
                <a16:creationId xmlns:a16="http://schemas.microsoft.com/office/drawing/2014/main" id="{AB133A29-3375-4D8D-8EDE-6C4A45516A37}"/>
              </a:ext>
            </a:extLst>
          </p:cNvPr>
          <p:cNvGrpSpPr/>
          <p:nvPr/>
        </p:nvGrpSpPr>
        <p:grpSpPr>
          <a:xfrm>
            <a:off x="6282812" y="1305067"/>
            <a:ext cx="5235271" cy="4716478"/>
            <a:chOff x="6282812" y="1187621"/>
            <a:chExt cx="5235271" cy="4716478"/>
          </a:xfrm>
        </p:grpSpPr>
        <p:pic>
          <p:nvPicPr>
            <p:cNvPr id="26" name="Picture 25" descr="A picture containing electronics, display, monitor, screenshot&#10;&#10;Description generated with high confidence">
              <a:extLst>
                <a:ext uri="{FF2B5EF4-FFF2-40B4-BE49-F238E27FC236}">
                  <a16:creationId xmlns:a16="http://schemas.microsoft.com/office/drawing/2014/main" id="{0F06CA0C-3D34-47F0-8F00-9DF6D2FE56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9" name="Picture 8">
              <a:extLst>
                <a:ext uri="{FF2B5EF4-FFF2-40B4-BE49-F238E27FC236}">
                  <a16:creationId xmlns:a16="http://schemas.microsoft.com/office/drawing/2014/main" id="{9F45DB25-CC48-42C8-BCFC-9AC958DF6687}"/>
                </a:ext>
              </a:extLst>
            </p:cNvPr>
            <p:cNvPicPr>
              <a:picLocks noChangeAspect="1"/>
            </p:cNvPicPr>
            <p:nvPr/>
          </p:nvPicPr>
          <p:blipFill>
            <a:blip r:embed="rId4"/>
            <a:stretch>
              <a:fillRect/>
            </a:stretch>
          </p:blipFill>
          <p:spPr>
            <a:xfrm>
              <a:off x="6518244" y="1569595"/>
              <a:ext cx="4773277" cy="3109913"/>
            </a:xfrm>
            <a:prstGeom prst="rect">
              <a:avLst/>
            </a:prstGeom>
          </p:spPr>
        </p:pic>
      </p:grpSp>
      <p:grpSp>
        <p:nvGrpSpPr>
          <p:cNvPr id="49" name="Group 48">
            <a:extLst>
              <a:ext uri="{FF2B5EF4-FFF2-40B4-BE49-F238E27FC236}">
                <a16:creationId xmlns:a16="http://schemas.microsoft.com/office/drawing/2014/main" id="{A910BA2B-CB56-4C46-BA43-285D997A68C8}"/>
              </a:ext>
            </a:extLst>
          </p:cNvPr>
          <p:cNvGrpSpPr/>
          <p:nvPr/>
        </p:nvGrpSpPr>
        <p:grpSpPr>
          <a:xfrm>
            <a:off x="10583956" y="3922897"/>
            <a:ext cx="1378745" cy="2545016"/>
            <a:chOff x="10391008" y="3503446"/>
            <a:chExt cx="1621951" cy="3133651"/>
          </a:xfrm>
        </p:grpSpPr>
        <p:grpSp>
          <p:nvGrpSpPr>
            <p:cNvPr id="44" name="Group 43">
              <a:extLst>
                <a:ext uri="{FF2B5EF4-FFF2-40B4-BE49-F238E27FC236}">
                  <a16:creationId xmlns:a16="http://schemas.microsoft.com/office/drawing/2014/main" id="{6D24BB37-9F68-454A-8D73-86CA5177CEE4}"/>
                </a:ext>
              </a:extLst>
            </p:cNvPr>
            <p:cNvGrpSpPr/>
            <p:nvPr/>
          </p:nvGrpSpPr>
          <p:grpSpPr>
            <a:xfrm>
              <a:off x="10391008" y="3503446"/>
              <a:ext cx="1621951" cy="3133651"/>
              <a:chOff x="5370509" y="3653852"/>
              <a:chExt cx="1621951" cy="3133651"/>
            </a:xfrm>
          </p:grpSpPr>
          <p:grpSp>
            <p:nvGrpSpPr>
              <p:cNvPr id="45" name="Group 44">
                <a:extLst>
                  <a:ext uri="{FF2B5EF4-FFF2-40B4-BE49-F238E27FC236}">
                    <a16:creationId xmlns:a16="http://schemas.microsoft.com/office/drawing/2014/main" id="{197970F6-58C4-482D-A523-AC4BAC63A669}"/>
                  </a:ext>
                </a:extLst>
              </p:cNvPr>
              <p:cNvGrpSpPr/>
              <p:nvPr/>
            </p:nvGrpSpPr>
            <p:grpSpPr>
              <a:xfrm>
                <a:off x="5370509" y="3653852"/>
                <a:ext cx="1621951" cy="3133651"/>
                <a:chOff x="1413562" y="1294774"/>
                <a:chExt cx="2712341" cy="5298653"/>
              </a:xfrm>
            </p:grpSpPr>
            <p:pic>
              <p:nvPicPr>
                <p:cNvPr id="47" name="Picture 46" descr="A close up of a piece of paper&#10;&#10;Description generated with high confidence">
                  <a:extLst>
                    <a:ext uri="{FF2B5EF4-FFF2-40B4-BE49-F238E27FC236}">
                      <a16:creationId xmlns:a16="http://schemas.microsoft.com/office/drawing/2014/main" id="{04D6DD34-5352-43DE-9E62-EC37A446A988}"/>
                    </a:ext>
                  </a:extLst>
                </p:cNvPr>
                <p:cNvPicPr>
                  <a:picLocks noChangeAspect="1"/>
                </p:cNvPicPr>
                <p:nvPr/>
              </p:nvPicPr>
              <p:blipFill>
                <a:blip r:embed="rId5"/>
                <a:stretch>
                  <a:fillRect/>
                </a:stretch>
              </p:blipFill>
              <p:spPr>
                <a:xfrm>
                  <a:off x="1704062" y="2087524"/>
                  <a:ext cx="2118732" cy="3766921"/>
                </a:xfrm>
                <a:prstGeom prst="rect">
                  <a:avLst/>
                </a:prstGeom>
              </p:spPr>
            </p:pic>
            <p:pic>
              <p:nvPicPr>
                <p:cNvPr id="48" name="Picture 47">
                  <a:extLst>
                    <a:ext uri="{FF2B5EF4-FFF2-40B4-BE49-F238E27FC236}">
                      <a16:creationId xmlns:a16="http://schemas.microsoft.com/office/drawing/2014/main" id="{4DC3132B-0330-4CDC-90F1-11BBAD5B195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46" name="Picture 45">
                <a:extLst>
                  <a:ext uri="{FF2B5EF4-FFF2-40B4-BE49-F238E27FC236}">
                    <a16:creationId xmlns:a16="http://schemas.microsoft.com/office/drawing/2014/main" id="{8C748510-0BA9-4537-832A-BB166521530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12" name="Picture 11">
              <a:extLst>
                <a:ext uri="{FF2B5EF4-FFF2-40B4-BE49-F238E27FC236}">
                  <a16:creationId xmlns:a16="http://schemas.microsoft.com/office/drawing/2014/main" id="{7269B5F3-10E4-4680-BEB1-BE5570CB9103}"/>
                </a:ext>
              </a:extLst>
            </p:cNvPr>
            <p:cNvPicPr>
              <a:picLocks noChangeAspect="1"/>
            </p:cNvPicPr>
            <p:nvPr/>
          </p:nvPicPr>
          <p:blipFill>
            <a:blip r:embed="rId8"/>
            <a:stretch>
              <a:fillRect/>
            </a:stretch>
          </p:blipFill>
          <p:spPr>
            <a:xfrm>
              <a:off x="10606460" y="3982831"/>
              <a:ext cx="1189386" cy="1711354"/>
            </a:xfrm>
            <a:prstGeom prst="rect">
              <a:avLst/>
            </a:prstGeom>
          </p:spPr>
        </p:pic>
      </p:grpSp>
      <p:grpSp>
        <p:nvGrpSpPr>
          <p:cNvPr id="16" name="Group 15">
            <a:extLst>
              <a:ext uri="{FF2B5EF4-FFF2-40B4-BE49-F238E27FC236}">
                <a16:creationId xmlns:a16="http://schemas.microsoft.com/office/drawing/2014/main" id="{B030A055-80C8-4B75-B122-F25FCAE60A68}"/>
              </a:ext>
            </a:extLst>
          </p:cNvPr>
          <p:cNvGrpSpPr/>
          <p:nvPr/>
        </p:nvGrpSpPr>
        <p:grpSpPr>
          <a:xfrm>
            <a:off x="524402" y="5609237"/>
            <a:ext cx="4505790" cy="544765"/>
            <a:chOff x="549983" y="5614055"/>
            <a:chExt cx="4505790" cy="544765"/>
          </a:xfrm>
        </p:grpSpPr>
        <p:sp>
          <p:nvSpPr>
            <p:cNvPr id="38" name="TextBox 37">
              <a:extLst>
                <a:ext uri="{FF2B5EF4-FFF2-40B4-BE49-F238E27FC236}">
                  <a16:creationId xmlns:a16="http://schemas.microsoft.com/office/drawing/2014/main" id="{A0725C09-0308-4292-9444-3B2425D54B8A}"/>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39" name="Freeform 96" title="Icon of a gear with a wrench">
              <a:extLst>
                <a:ext uri="{FF2B5EF4-FFF2-40B4-BE49-F238E27FC236}">
                  <a16:creationId xmlns:a16="http://schemas.microsoft.com/office/drawing/2014/main" id="{02FB638C-6F97-4CB3-B9BC-31B1E44D00D3}"/>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85A53FE6-2A0A-430F-98BE-D50409FDD53E}"/>
              </a:ext>
            </a:extLst>
          </p:cNvPr>
          <p:cNvGrpSpPr/>
          <p:nvPr/>
        </p:nvGrpSpPr>
        <p:grpSpPr>
          <a:xfrm>
            <a:off x="538276" y="2362123"/>
            <a:ext cx="5773624" cy="794064"/>
            <a:chOff x="538276" y="2362123"/>
            <a:chExt cx="5773624" cy="794064"/>
          </a:xfrm>
        </p:grpSpPr>
        <p:sp>
          <p:nvSpPr>
            <p:cNvPr id="36" name="TextBox 35">
              <a:extLst>
                <a:ext uri="{FF2B5EF4-FFF2-40B4-BE49-F238E27FC236}">
                  <a16:creationId xmlns:a16="http://schemas.microsoft.com/office/drawing/2014/main" id="{2C6FE1C2-E9DB-41DA-B084-78599E4C693A}"/>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Connect to your existing data with </a:t>
              </a:r>
              <a:r>
                <a:rPr lang="en-US" dirty="0">
                  <a:gradFill>
                    <a:gsLst>
                      <a:gs pos="2917">
                        <a:srgbClr val="1A1A1A"/>
                      </a:gs>
                      <a:gs pos="30000">
                        <a:srgbClr val="1A1A1A"/>
                      </a:gs>
                    </a:gsLst>
                    <a:lin ang="5400000" scaled="0"/>
                  </a:gradFill>
                  <a:latin typeface="Segoe UI"/>
                </a:rPr>
                <a:t>300</a:t>
              </a:r>
              <a:r>
                <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pre-built connectors and custom connectors</a:t>
              </a:r>
            </a:p>
          </p:txBody>
        </p:sp>
        <p:sp>
          <p:nvSpPr>
            <p:cNvPr id="40" name="Org_ECA6" title="Icon of three boxes in a bracket chart">
              <a:extLst>
                <a:ext uri="{FF2B5EF4-FFF2-40B4-BE49-F238E27FC236}">
                  <a16:creationId xmlns:a16="http://schemas.microsoft.com/office/drawing/2014/main" id="{8C227389-1CFE-40BE-80D6-8DE7DD50AB85}"/>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80F6CEB-71C4-4E52-9B96-8A2F27C56261}"/>
              </a:ext>
            </a:extLst>
          </p:cNvPr>
          <p:cNvGrpSpPr/>
          <p:nvPr/>
        </p:nvGrpSpPr>
        <p:grpSpPr>
          <a:xfrm>
            <a:off x="546611" y="1486340"/>
            <a:ext cx="5509639" cy="794064"/>
            <a:chOff x="546611" y="1486340"/>
            <a:chExt cx="5509639" cy="794064"/>
          </a:xfrm>
        </p:grpSpPr>
        <p:sp>
          <p:nvSpPr>
            <p:cNvPr id="35" name="TextBox 34">
              <a:extLst>
                <a:ext uri="{FF2B5EF4-FFF2-40B4-BE49-F238E27FC236}">
                  <a16:creationId xmlns:a16="http://schemas.microsoft.com/office/drawing/2014/main" id="{A23A77C2-6FEB-49F7-BD10-5A730FA9E86C}"/>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41" name="Touchscreen" title="Icon of a closed hand with one finger touching a screen">
              <a:extLst>
                <a:ext uri="{FF2B5EF4-FFF2-40B4-BE49-F238E27FC236}">
                  <a16:creationId xmlns:a16="http://schemas.microsoft.com/office/drawing/2014/main" id="{2951D2A1-403B-4ADF-B735-55C6E4B8606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250C93E4-7AE0-4296-903A-74FE94ADF007}"/>
              </a:ext>
            </a:extLst>
          </p:cNvPr>
          <p:cNvGrpSpPr/>
          <p:nvPr/>
        </p:nvGrpSpPr>
        <p:grpSpPr>
          <a:xfrm>
            <a:off x="423444" y="4858473"/>
            <a:ext cx="5893847" cy="544765"/>
            <a:chOff x="502221" y="4868896"/>
            <a:chExt cx="5893847" cy="544765"/>
          </a:xfrm>
        </p:grpSpPr>
        <p:sp>
          <p:nvSpPr>
            <p:cNvPr id="37" name="TextBox 36">
              <a:extLst>
                <a:ext uri="{FF2B5EF4-FFF2-40B4-BE49-F238E27FC236}">
                  <a16:creationId xmlns:a16="http://schemas.microsoft.com/office/drawing/2014/main" id="{BFF9680E-661D-4156-8BE3-BC45F0630CA3}"/>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42" name="Graphic 41" descr="Lock">
              <a:extLst>
                <a:ext uri="{FF2B5EF4-FFF2-40B4-BE49-F238E27FC236}">
                  <a16:creationId xmlns:a16="http://schemas.microsoft.com/office/drawing/2014/main" id="{E87F103A-49C4-4434-82E9-AEA9523156E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2221" y="4876761"/>
              <a:ext cx="526177" cy="526177"/>
            </a:xfrm>
            <a:prstGeom prst="rect">
              <a:avLst/>
            </a:prstGeom>
          </p:spPr>
        </p:pic>
      </p:grpSp>
      <p:grpSp>
        <p:nvGrpSpPr>
          <p:cNvPr id="14" name="Group 13">
            <a:extLst>
              <a:ext uri="{FF2B5EF4-FFF2-40B4-BE49-F238E27FC236}">
                <a16:creationId xmlns:a16="http://schemas.microsoft.com/office/drawing/2014/main" id="{AD5093E3-C5E9-40C9-8790-7D4C35EBF23B}"/>
              </a:ext>
            </a:extLst>
          </p:cNvPr>
          <p:cNvGrpSpPr/>
          <p:nvPr/>
        </p:nvGrpSpPr>
        <p:grpSpPr>
          <a:xfrm>
            <a:off x="524402" y="3936810"/>
            <a:ext cx="5427132" cy="794064"/>
            <a:chOff x="565140" y="3952921"/>
            <a:chExt cx="5427132" cy="794064"/>
          </a:xfrm>
        </p:grpSpPr>
        <p:sp>
          <p:nvSpPr>
            <p:cNvPr id="43" name="TextBox 42">
              <a:extLst>
                <a:ext uri="{FF2B5EF4-FFF2-40B4-BE49-F238E27FC236}">
                  <a16:creationId xmlns:a16="http://schemas.microsoft.com/office/drawing/2014/main" id="{E02DF9BC-AD9D-4A5B-9346-B6CE1B4574B7}"/>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51" name="Group 4">
              <a:extLst>
                <a:ext uri="{FF2B5EF4-FFF2-40B4-BE49-F238E27FC236}">
                  <a16:creationId xmlns:a16="http://schemas.microsoft.com/office/drawing/2014/main" id="{5B025570-8A77-49E5-89CD-D562F26DB1B3}"/>
                </a:ext>
              </a:extLst>
            </p:cNvPr>
            <p:cNvGrpSpPr>
              <a:grpSpLocks noChangeAspect="1"/>
            </p:cNvGrpSpPr>
            <p:nvPr/>
          </p:nvGrpSpPr>
          <p:grpSpPr bwMode="auto">
            <a:xfrm>
              <a:off x="565140" y="4145432"/>
              <a:ext cx="379570" cy="414987"/>
              <a:chOff x="2632" y="955"/>
              <a:chExt cx="2410" cy="2412"/>
            </a:xfrm>
          </p:grpSpPr>
          <p:sp>
            <p:nvSpPr>
              <p:cNvPr id="52" name="Freeform 5">
                <a:extLst>
                  <a:ext uri="{FF2B5EF4-FFF2-40B4-BE49-F238E27FC236}">
                    <a16:creationId xmlns:a16="http://schemas.microsoft.com/office/drawing/2014/main" id="{07BFD94B-3ADB-4F39-9F30-F6F880728968}"/>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027BAC97-6E48-4929-9A42-E58E3F79D493}"/>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79F115F-9B33-418A-BB6C-7DD4DB9567AB}"/>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5ED01F8B-602E-4DEA-89AE-9C239B102F76}"/>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6" name="Freeform 9">
                <a:extLst>
                  <a:ext uri="{FF2B5EF4-FFF2-40B4-BE49-F238E27FC236}">
                    <a16:creationId xmlns:a16="http://schemas.microsoft.com/office/drawing/2014/main" id="{F42B969E-D583-4328-91BB-3ADD322A9123}"/>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57" name="Freeform 10">
                <a:extLst>
                  <a:ext uri="{FF2B5EF4-FFF2-40B4-BE49-F238E27FC236}">
                    <a16:creationId xmlns:a16="http://schemas.microsoft.com/office/drawing/2014/main" id="{F1FAF7CA-17A0-4B93-AAF5-603B240AC923}"/>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BD6C90E3-7AA9-4FE8-8790-443055E948CC}"/>
              </a:ext>
            </a:extLst>
          </p:cNvPr>
          <p:cNvGrpSpPr/>
          <p:nvPr/>
        </p:nvGrpSpPr>
        <p:grpSpPr>
          <a:xfrm>
            <a:off x="528210" y="3237906"/>
            <a:ext cx="5464061" cy="544765"/>
            <a:chOff x="528210" y="3237906"/>
            <a:chExt cx="5464061" cy="544765"/>
          </a:xfrm>
        </p:grpSpPr>
        <p:sp>
          <p:nvSpPr>
            <p:cNvPr id="58" name="TextBox 57">
              <a:extLst>
                <a:ext uri="{FF2B5EF4-FFF2-40B4-BE49-F238E27FC236}">
                  <a16:creationId xmlns:a16="http://schemas.microsoft.com/office/drawing/2014/main" id="{F196DF0C-C619-49F6-A12E-EBA8D60BAC03}"/>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the Common Data Service</a:t>
              </a:r>
            </a:p>
          </p:txBody>
        </p:sp>
        <p:pic>
          <p:nvPicPr>
            <p:cNvPr id="61" name="Graphic 60">
              <a:extLst>
                <a:ext uri="{FF2B5EF4-FFF2-40B4-BE49-F238E27FC236}">
                  <a16:creationId xmlns:a16="http://schemas.microsoft.com/office/drawing/2014/main" id="{4D35F34F-54AD-4FED-9F9D-C27C5CF444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8210" y="3249275"/>
              <a:ext cx="436784" cy="436784"/>
            </a:xfrm>
            <a:prstGeom prst="rect">
              <a:avLst/>
            </a:prstGeom>
          </p:spPr>
        </p:pic>
      </p:grpSp>
      <p:grpSp>
        <p:nvGrpSpPr>
          <p:cNvPr id="62" name="Group 61">
            <a:extLst>
              <a:ext uri="{FF2B5EF4-FFF2-40B4-BE49-F238E27FC236}">
                <a16:creationId xmlns:a16="http://schemas.microsoft.com/office/drawing/2014/main" id="{5DD80AE8-2AF8-488F-B842-A43EB18C4A28}"/>
              </a:ext>
            </a:extLst>
          </p:cNvPr>
          <p:cNvGrpSpPr>
            <a:grpSpLocks noChangeAspect="1"/>
          </p:cNvGrpSpPr>
          <p:nvPr/>
        </p:nvGrpSpPr>
        <p:grpSpPr>
          <a:xfrm>
            <a:off x="400196" y="450417"/>
            <a:ext cx="782320" cy="782320"/>
            <a:chOff x="5216175" y="2901971"/>
            <a:chExt cx="1715723" cy="1715723"/>
          </a:xfrm>
        </p:grpSpPr>
        <p:sp>
          <p:nvSpPr>
            <p:cNvPr id="63" name="Oval 62">
              <a:extLst>
                <a:ext uri="{FF2B5EF4-FFF2-40B4-BE49-F238E27FC236}">
                  <a16:creationId xmlns:a16="http://schemas.microsoft.com/office/drawing/2014/main" id="{F5BEC6A7-DFCF-45CE-A522-61B64F24F53A}"/>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4">
              <a:extLst>
                <a:ext uri="{FF2B5EF4-FFF2-40B4-BE49-F238E27FC236}">
                  <a16:creationId xmlns:a16="http://schemas.microsoft.com/office/drawing/2014/main" id="{55397EEA-81E5-4AD0-AB5D-6FA9186BCE8A}"/>
                </a:ext>
              </a:extLst>
            </p:cNvPr>
            <p:cNvGrpSpPr>
              <a:grpSpLocks noChangeAspect="1"/>
            </p:cNvGrpSpPr>
            <p:nvPr/>
          </p:nvGrpSpPr>
          <p:grpSpPr bwMode="auto">
            <a:xfrm>
              <a:off x="5681957" y="3458106"/>
              <a:ext cx="784088" cy="603380"/>
              <a:chOff x="2880" y="2176"/>
              <a:chExt cx="256" cy="197"/>
            </a:xfrm>
            <a:solidFill>
              <a:srgbClr val="D2D2D2"/>
            </a:solidFill>
          </p:grpSpPr>
          <p:sp>
            <p:nvSpPr>
              <p:cNvPr id="65" name="Freeform 5">
                <a:extLst>
                  <a:ext uri="{FF2B5EF4-FFF2-40B4-BE49-F238E27FC236}">
                    <a16:creationId xmlns:a16="http://schemas.microsoft.com/office/drawing/2014/main" id="{2EBBA4C4-8FB5-459B-AFD7-26B182D4C47A}"/>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DE172773-1E0D-4FA8-B5C3-0970F4391720}"/>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54476C2F-3297-47B8-A560-7F19A112839C}"/>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8">
                <a:extLst>
                  <a:ext uri="{FF2B5EF4-FFF2-40B4-BE49-F238E27FC236}">
                    <a16:creationId xmlns:a16="http://schemas.microsoft.com/office/drawing/2014/main" id="{5311346F-E5A2-4B07-A1CA-502E27418310}"/>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EDE3A5E7-01FF-4848-9DE1-F4B74AEAD44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6146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D4CF44C-6DF2-43EA-A478-F6FD8B847334}"/>
              </a:ext>
            </a:extLst>
          </p:cNvPr>
          <p:cNvSpPr>
            <a:spLocks noGrp="1"/>
          </p:cNvSpPr>
          <p:nvPr>
            <p:ph type="body" sz="quarter" idx="16"/>
          </p:nvPr>
        </p:nvSpPr>
        <p:spPr>
          <a:xfrm>
            <a:off x="582613" y="5689600"/>
            <a:ext cx="3475037" cy="307777"/>
          </a:xfrm>
        </p:spPr>
        <p:txBody>
          <a:bodyPr/>
          <a:lstStyle/>
          <a:p>
            <a:r>
              <a:rPr lang="en-US" dirty="0"/>
              <a:t>Canvas Apps</a:t>
            </a:r>
          </a:p>
        </p:txBody>
      </p:sp>
      <p:pic>
        <p:nvPicPr>
          <p:cNvPr id="13" name="Picture Placeholder 12">
            <a:extLst>
              <a:ext uri="{FF2B5EF4-FFF2-40B4-BE49-F238E27FC236}">
                <a16:creationId xmlns:a16="http://schemas.microsoft.com/office/drawing/2014/main" id="{08641774-533D-4220-9B26-FCAB48164DF2}"/>
              </a:ext>
            </a:extLst>
          </p:cNvPr>
          <p:cNvPicPr>
            <a:picLocks noGrp="1" noChangeAspect="1"/>
          </p:cNvPicPr>
          <p:nvPr>
            <p:ph type="pic" sz="quarter" idx="13"/>
          </p:nvPr>
        </p:nvPicPr>
        <p:blipFill rotWithShape="1">
          <a:blip r:embed="rId3"/>
          <a:srcRect b="30134"/>
          <a:stretch/>
        </p:blipFill>
        <p:spPr>
          <a:xfrm>
            <a:off x="582612" y="2025650"/>
            <a:ext cx="3474720" cy="3474720"/>
          </a:xfrm>
          <a:prstGeom prst="rect">
            <a:avLst/>
          </a:prstGeom>
          <a:ln>
            <a:noFill/>
          </a:ln>
          <a:effectLst>
            <a:outerShdw blurRad="292100" dist="139700" dir="2700000" algn="tl" rotWithShape="0">
              <a:srgbClr val="333333">
                <a:alpha val="65000"/>
              </a:srgbClr>
            </a:outerShdw>
          </a:effectLst>
        </p:spPr>
      </p:pic>
      <p:sp>
        <p:nvSpPr>
          <p:cNvPr id="10" name="Text Placeholder 9">
            <a:extLst>
              <a:ext uri="{FF2B5EF4-FFF2-40B4-BE49-F238E27FC236}">
                <a16:creationId xmlns:a16="http://schemas.microsoft.com/office/drawing/2014/main" id="{C8FBEEDE-40C3-43D1-AE79-68A08BA488AA}"/>
              </a:ext>
            </a:extLst>
          </p:cNvPr>
          <p:cNvSpPr>
            <a:spLocks noGrp="1"/>
          </p:cNvSpPr>
          <p:nvPr>
            <p:ph type="body" sz="quarter" idx="17"/>
          </p:nvPr>
        </p:nvSpPr>
        <p:spPr>
          <a:xfrm>
            <a:off x="4358640" y="5689600"/>
            <a:ext cx="3475037" cy="307777"/>
          </a:xfrm>
        </p:spPr>
        <p:txBody>
          <a:bodyPr/>
          <a:lstStyle/>
          <a:p>
            <a:r>
              <a:rPr lang="en-US" dirty="0"/>
              <a:t>Model Driven Apps</a:t>
            </a:r>
          </a:p>
        </p:txBody>
      </p:sp>
      <p:pic>
        <p:nvPicPr>
          <p:cNvPr id="12" name="Picture Placeholder 11">
            <a:extLst>
              <a:ext uri="{FF2B5EF4-FFF2-40B4-BE49-F238E27FC236}">
                <a16:creationId xmlns:a16="http://schemas.microsoft.com/office/drawing/2014/main" id="{CF1D0259-CBAE-4FB3-B7EB-E6118A08441E}"/>
              </a:ext>
            </a:extLst>
          </p:cNvPr>
          <p:cNvPicPr>
            <a:picLocks noGrp="1" noChangeAspect="1"/>
          </p:cNvPicPr>
          <p:nvPr>
            <p:ph type="pic" sz="quarter" idx="14"/>
          </p:nvPr>
        </p:nvPicPr>
        <p:blipFill rotWithShape="1">
          <a:blip r:embed="rId4"/>
          <a:srcRect r="40442"/>
          <a:stretch/>
        </p:blipFill>
        <p:spPr>
          <a:xfrm>
            <a:off x="4358640" y="2025650"/>
            <a:ext cx="3474720" cy="3474720"/>
          </a:xfrm>
          <a:prstGeom prst="rect">
            <a:avLst/>
          </a:prstGeom>
          <a:ln>
            <a:noFill/>
          </a:ln>
          <a:effectLst>
            <a:outerShdw blurRad="292100" dist="139700" dir="2700000" algn="tl" rotWithShape="0">
              <a:srgbClr val="333333">
                <a:alpha val="65000"/>
              </a:srgbClr>
            </a:outerShdw>
          </a:effectLst>
        </p:spPr>
      </p:pic>
      <p:sp>
        <p:nvSpPr>
          <p:cNvPr id="11" name="Text Placeholder 10">
            <a:extLst>
              <a:ext uri="{FF2B5EF4-FFF2-40B4-BE49-F238E27FC236}">
                <a16:creationId xmlns:a16="http://schemas.microsoft.com/office/drawing/2014/main" id="{94751934-7A96-40F3-ACE2-818C6002B86B}"/>
              </a:ext>
            </a:extLst>
          </p:cNvPr>
          <p:cNvSpPr>
            <a:spLocks noGrp="1"/>
          </p:cNvSpPr>
          <p:nvPr>
            <p:ph type="body" sz="quarter" idx="18"/>
          </p:nvPr>
        </p:nvSpPr>
        <p:spPr>
          <a:xfrm>
            <a:off x="8134351" y="5689600"/>
            <a:ext cx="3475037" cy="307777"/>
          </a:xfrm>
        </p:spPr>
        <p:txBody>
          <a:bodyPr/>
          <a:lstStyle/>
          <a:p>
            <a:r>
              <a:rPr lang="en-US" dirty="0"/>
              <a:t>Portals</a:t>
            </a:r>
          </a:p>
        </p:txBody>
      </p:sp>
      <p:sp>
        <p:nvSpPr>
          <p:cNvPr id="5" name="Title 4">
            <a:extLst>
              <a:ext uri="{FF2B5EF4-FFF2-40B4-BE49-F238E27FC236}">
                <a16:creationId xmlns:a16="http://schemas.microsoft.com/office/drawing/2014/main" id="{165C7D30-3788-4A90-8FED-534CF76C2281}"/>
              </a:ext>
            </a:extLst>
          </p:cNvPr>
          <p:cNvSpPr>
            <a:spLocks noGrp="1"/>
          </p:cNvSpPr>
          <p:nvPr>
            <p:ph type="title"/>
          </p:nvPr>
        </p:nvSpPr>
        <p:spPr>
          <a:xfrm>
            <a:off x="582612" y="120316"/>
            <a:ext cx="11018520" cy="902368"/>
          </a:xfrm>
        </p:spPr>
        <p:txBody>
          <a:bodyPr/>
          <a:lstStyle/>
          <a:p>
            <a:r>
              <a:rPr lang="en-US" dirty="0">
                <a:solidFill>
                  <a:srgbClr val="7030A0"/>
                </a:solidFill>
              </a:rPr>
              <a:t>Types of Power Apps</a:t>
            </a:r>
          </a:p>
        </p:txBody>
      </p:sp>
      <p:pic>
        <p:nvPicPr>
          <p:cNvPr id="1026" name="Picture 2">
            <a:extLst>
              <a:ext uri="{FF2B5EF4-FFF2-40B4-BE49-F238E27FC236}">
                <a16:creationId xmlns:a16="http://schemas.microsoft.com/office/drawing/2014/main" id="{63445BCF-CB98-4AE8-B097-B9C6C37B8908}"/>
              </a:ext>
            </a:extLst>
          </p:cNvPr>
          <p:cNvPicPr>
            <a:picLocks noGrp="1" noChangeAspect="1" noChangeArrowheads="1"/>
          </p:cNvPicPr>
          <p:nvPr>
            <p:ph type="pic" sz="quarter" idx="15"/>
          </p:nvPr>
        </p:nvPicPr>
        <p:blipFill rotWithShape="1">
          <a:blip r:embed="rId5">
            <a:extLst>
              <a:ext uri="{28A0092B-C50C-407E-A947-70E740481C1C}">
                <a14:useLocalDpi xmlns:a14="http://schemas.microsoft.com/office/drawing/2010/main" val="0"/>
              </a:ext>
            </a:extLst>
          </a:blip>
          <a:srcRect l="-39" r="40105"/>
          <a:stretch/>
        </p:blipFill>
        <p:spPr bwMode="auto">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52131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13AACA-58D8-46EC-98AE-4D45E4AB4044}"/>
              </a:ext>
            </a:extLst>
          </p:cNvPr>
          <p:cNvSpPr>
            <a:spLocks noGrp="1"/>
          </p:cNvSpPr>
          <p:nvPr>
            <p:ph type="title"/>
          </p:nvPr>
        </p:nvSpPr>
        <p:spPr>
          <a:xfrm>
            <a:off x="0" y="-1"/>
            <a:ext cx="12192000" cy="986589"/>
          </a:xfrm>
        </p:spPr>
        <p:txBody>
          <a:bodyPr/>
          <a:lstStyle/>
          <a:p>
            <a:pPr algn="l"/>
            <a:r>
              <a:rPr lang="en-US" dirty="0">
                <a:solidFill>
                  <a:srgbClr val="7030A0"/>
                </a:solidFill>
              </a:rPr>
              <a:t>Data Sources and connections</a:t>
            </a:r>
            <a:endParaRPr lang="en-GB" dirty="0">
              <a:solidFill>
                <a:srgbClr val="7030A0"/>
              </a:solidFill>
            </a:endParaRPr>
          </a:p>
        </p:txBody>
      </p:sp>
      <p:grpSp>
        <p:nvGrpSpPr>
          <p:cNvPr id="5" name="Group 4">
            <a:extLst>
              <a:ext uri="{FF2B5EF4-FFF2-40B4-BE49-F238E27FC236}">
                <a16:creationId xmlns:a16="http://schemas.microsoft.com/office/drawing/2014/main" id="{188FD6F3-FA9F-45AB-8B07-16925D52DBAD}"/>
              </a:ext>
            </a:extLst>
          </p:cNvPr>
          <p:cNvGrpSpPr/>
          <p:nvPr/>
        </p:nvGrpSpPr>
        <p:grpSpPr>
          <a:xfrm>
            <a:off x="1073115" y="1775062"/>
            <a:ext cx="2782596" cy="3155476"/>
            <a:chOff x="4035286" y="1928191"/>
            <a:chExt cx="3468757" cy="3933586"/>
          </a:xfrm>
          <a:effectLst>
            <a:outerShdw blurRad="50800" dist="38100" dir="2700000" algn="tl" rotWithShape="0">
              <a:prstClr val="black">
                <a:alpha val="40000"/>
              </a:prstClr>
            </a:outerShdw>
          </a:effectLst>
        </p:grpSpPr>
        <p:pic>
          <p:nvPicPr>
            <p:cNvPr id="6" name="Picture 3">
              <a:extLst>
                <a:ext uri="{FF2B5EF4-FFF2-40B4-BE49-F238E27FC236}">
                  <a16:creationId xmlns:a16="http://schemas.microsoft.com/office/drawing/2014/main" id="{CA3C76C4-FC6D-4F4D-B477-345FD7B647BC}"/>
                </a:ext>
              </a:extLst>
            </p:cNvPr>
            <p:cNvPicPr>
              <a:picLocks noChangeAspect="1"/>
            </p:cNvPicPr>
            <p:nvPr/>
          </p:nvPicPr>
          <p:blipFill>
            <a:blip r:embed="rId2"/>
            <a:stretch>
              <a:fillRect/>
            </a:stretch>
          </p:blipFill>
          <p:spPr>
            <a:xfrm>
              <a:off x="4573586" y="3747467"/>
              <a:ext cx="2392156" cy="1803475"/>
            </a:xfrm>
            <a:prstGeom prst="rect">
              <a:avLst/>
            </a:prstGeom>
          </p:spPr>
        </p:pic>
        <p:sp>
          <p:nvSpPr>
            <p:cNvPr id="7" name="Rectangle 4">
              <a:extLst>
                <a:ext uri="{FF2B5EF4-FFF2-40B4-BE49-F238E27FC236}">
                  <a16:creationId xmlns:a16="http://schemas.microsoft.com/office/drawing/2014/main" id="{32CFCFA5-80AF-4414-8709-B87DD2F2FEF5}"/>
                </a:ext>
              </a:extLst>
            </p:cNvPr>
            <p:cNvSpPr/>
            <p:nvPr/>
          </p:nvSpPr>
          <p:spPr bwMode="auto">
            <a:xfrm>
              <a:off x="4035286" y="1928191"/>
              <a:ext cx="3468757" cy="3933586"/>
            </a:xfrm>
            <a:prstGeom prst="rect">
              <a:avLst/>
            </a:prstGeom>
            <a:noFill/>
            <a:ln w="57150">
              <a:solidFill>
                <a:srgbClr val="A9437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5">
              <a:extLst>
                <a:ext uri="{FF2B5EF4-FFF2-40B4-BE49-F238E27FC236}">
                  <a16:creationId xmlns:a16="http://schemas.microsoft.com/office/drawing/2014/main" id="{CFD2E1E2-12C7-4BFD-A755-794BF344A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629" y="2342321"/>
              <a:ext cx="1186070" cy="1186070"/>
            </a:xfrm>
            <a:prstGeom prst="rect">
              <a:avLst/>
            </a:prstGeom>
          </p:spPr>
        </p:pic>
      </p:grpSp>
      <p:pic>
        <p:nvPicPr>
          <p:cNvPr id="10" name="Picture 9">
            <a:hlinkClick r:id="rId4"/>
            <a:extLst>
              <a:ext uri="{FF2B5EF4-FFF2-40B4-BE49-F238E27FC236}">
                <a16:creationId xmlns:a16="http://schemas.microsoft.com/office/drawing/2014/main" id="{685DA10F-E3AC-46D3-AC4E-B549B786278F}"/>
              </a:ext>
            </a:extLst>
          </p:cNvPr>
          <p:cNvPicPr>
            <a:picLocks noChangeAspect="1"/>
          </p:cNvPicPr>
          <p:nvPr/>
        </p:nvPicPr>
        <p:blipFill>
          <a:blip r:embed="rId5"/>
          <a:stretch>
            <a:fillRect/>
          </a:stretch>
        </p:blipFill>
        <p:spPr>
          <a:xfrm>
            <a:off x="3536372" y="3429000"/>
            <a:ext cx="6519862" cy="20499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7379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2654A-8B59-42EB-851E-305B28242A75}"/>
              </a:ext>
            </a:extLst>
          </p:cNvPr>
          <p:cNvSpPr>
            <a:spLocks noGrp="1"/>
          </p:cNvSpPr>
          <p:nvPr>
            <p:ph type="title"/>
          </p:nvPr>
        </p:nvSpPr>
        <p:spPr/>
        <p:txBody>
          <a:bodyPr/>
          <a:lstStyle/>
          <a:p>
            <a:r>
              <a:rPr lang="en-GB" dirty="0">
                <a:solidFill>
                  <a:schemeClr val="accent1"/>
                </a:solidFill>
              </a:rPr>
              <a:t>Data Sources…</a:t>
            </a:r>
          </a:p>
        </p:txBody>
      </p:sp>
      <p:pic>
        <p:nvPicPr>
          <p:cNvPr id="4" name="Picture 3">
            <a:extLst>
              <a:ext uri="{FF2B5EF4-FFF2-40B4-BE49-F238E27FC236}">
                <a16:creationId xmlns:a16="http://schemas.microsoft.com/office/drawing/2014/main" id="{671DEB67-920D-484E-9A4D-974336BB0659}"/>
              </a:ext>
            </a:extLst>
          </p:cNvPr>
          <p:cNvPicPr>
            <a:picLocks noChangeAspect="1"/>
          </p:cNvPicPr>
          <p:nvPr/>
        </p:nvPicPr>
        <p:blipFill>
          <a:blip r:embed="rId2"/>
          <a:stretch>
            <a:fillRect/>
          </a:stretch>
        </p:blipFill>
        <p:spPr>
          <a:xfrm>
            <a:off x="5926845" y="1437158"/>
            <a:ext cx="2393419" cy="5225868"/>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4E5A2CC0-465E-4C9B-83A2-3944022DF19D}"/>
              </a:ext>
            </a:extLst>
          </p:cNvPr>
          <p:cNvPicPr>
            <a:picLocks noChangeAspect="1"/>
          </p:cNvPicPr>
          <p:nvPr/>
        </p:nvPicPr>
        <p:blipFill>
          <a:blip r:embed="rId3"/>
          <a:stretch>
            <a:fillRect/>
          </a:stretch>
        </p:blipFill>
        <p:spPr>
          <a:xfrm>
            <a:off x="8425509" y="1437158"/>
            <a:ext cx="2711633" cy="5225868"/>
          </a:xfrm>
          <a:prstGeom prst="rect">
            <a:avLst/>
          </a:prstGeom>
          <a:effectLst>
            <a:outerShdw blurRad="50800" dist="38100" dir="2700000" algn="tl" rotWithShape="0">
              <a:prstClr val="black">
                <a:alpha val="40000"/>
              </a:prstClr>
            </a:outerShdw>
          </a:effectLst>
        </p:spPr>
      </p:pic>
      <p:sp>
        <p:nvSpPr>
          <p:cNvPr id="6" name="Rechteck 6">
            <a:extLst>
              <a:ext uri="{FF2B5EF4-FFF2-40B4-BE49-F238E27FC236}">
                <a16:creationId xmlns:a16="http://schemas.microsoft.com/office/drawing/2014/main" id="{D0EF25E8-526B-48E1-BC26-B5F144E4A67A}"/>
              </a:ext>
            </a:extLst>
          </p:cNvPr>
          <p:cNvSpPr/>
          <p:nvPr/>
        </p:nvSpPr>
        <p:spPr>
          <a:xfrm>
            <a:off x="1095820" y="2401824"/>
            <a:ext cx="4670996" cy="343814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charset="0"/>
              <a:buChar char="•"/>
            </a:pPr>
            <a:r>
              <a:rPr lang="de-DE" dirty="0">
                <a:latin typeface="Open Sans Light" charset="0"/>
                <a:ea typeface="Open Sans Light" charset="0"/>
                <a:cs typeface="Open Sans Light" charset="0"/>
              </a:rPr>
              <a:t>Excel on OneDrive</a:t>
            </a:r>
          </a:p>
          <a:p>
            <a:pPr marL="285750" indent="-285750">
              <a:lnSpc>
                <a:spcPct val="150000"/>
              </a:lnSpc>
              <a:buFont typeface="Arial" charset="0"/>
              <a:buChar char="•"/>
            </a:pPr>
            <a:r>
              <a:rPr lang="de-DE" dirty="0">
                <a:latin typeface="Open Sans Light" charset="0"/>
                <a:ea typeface="Open Sans Light" charset="0"/>
                <a:cs typeface="Open Sans Light" charset="0"/>
              </a:rPr>
              <a:t>Excel on Dropbox</a:t>
            </a:r>
          </a:p>
          <a:p>
            <a:pPr marL="285750" indent="-285750">
              <a:lnSpc>
                <a:spcPct val="150000"/>
              </a:lnSpc>
              <a:buFont typeface="Arial" charset="0"/>
              <a:buChar char="•"/>
            </a:pPr>
            <a:r>
              <a:rPr lang="de-DE" dirty="0">
                <a:latin typeface="Open Sans Light" charset="0"/>
                <a:ea typeface="Open Sans Light" charset="0"/>
                <a:cs typeface="Open Sans Light" charset="0"/>
              </a:rPr>
              <a:t>Excel on Google Drive</a:t>
            </a:r>
          </a:p>
          <a:p>
            <a:pPr marL="285750" indent="-285750">
              <a:lnSpc>
                <a:spcPct val="150000"/>
              </a:lnSpc>
              <a:buFont typeface="Arial" charset="0"/>
              <a:buChar char="•"/>
            </a:pPr>
            <a:r>
              <a:rPr lang="de-DE" dirty="0">
                <a:latin typeface="Open Sans Light" charset="0"/>
                <a:ea typeface="Open Sans Light" charset="0"/>
                <a:cs typeface="Open Sans Light" charset="0"/>
              </a:rPr>
              <a:t>Office 365</a:t>
            </a:r>
          </a:p>
          <a:p>
            <a:pPr marL="285750" indent="-285750">
              <a:lnSpc>
                <a:spcPct val="150000"/>
              </a:lnSpc>
              <a:buFont typeface="Arial" charset="0"/>
              <a:buChar char="•"/>
            </a:pPr>
            <a:r>
              <a:rPr lang="de-DE" dirty="0">
                <a:latin typeface="Open Sans Light" charset="0"/>
                <a:ea typeface="Open Sans Light" charset="0"/>
                <a:cs typeface="Open Sans Light" charset="0"/>
              </a:rPr>
              <a:t>SharePoint Online Lists</a:t>
            </a:r>
          </a:p>
          <a:p>
            <a:pPr marL="285750" indent="-285750">
              <a:lnSpc>
                <a:spcPct val="150000"/>
              </a:lnSpc>
              <a:buFont typeface="Arial" charset="0"/>
              <a:buChar char="•"/>
            </a:pPr>
            <a:r>
              <a:rPr lang="de-DE" dirty="0">
                <a:latin typeface="Open Sans Light" charset="0"/>
                <a:ea typeface="Open Sans Light" charset="0"/>
                <a:cs typeface="Open Sans Light" charset="0"/>
              </a:rPr>
              <a:t>Google Sheets</a:t>
            </a:r>
          </a:p>
          <a:p>
            <a:pPr marL="285750" indent="-285750">
              <a:lnSpc>
                <a:spcPct val="150000"/>
              </a:lnSpc>
              <a:buFont typeface="Arial" charset="0"/>
              <a:buChar char="•"/>
            </a:pPr>
            <a:r>
              <a:rPr lang="de-DE" dirty="0">
                <a:latin typeface="Open Sans Light" charset="0"/>
                <a:ea typeface="Open Sans Light" charset="0"/>
                <a:cs typeface="Open Sans Light" charset="0"/>
              </a:rPr>
              <a:t>Sales force</a:t>
            </a:r>
          </a:p>
          <a:p>
            <a:pPr marL="285750" indent="-285750">
              <a:lnSpc>
                <a:spcPct val="150000"/>
              </a:lnSpc>
              <a:buFont typeface="Arial" charset="0"/>
              <a:buChar char="•"/>
            </a:pPr>
            <a:r>
              <a:rPr lang="de-DE" dirty="0">
                <a:latin typeface="Open Sans Light" charset="0"/>
                <a:ea typeface="Open Sans Light" charset="0"/>
                <a:cs typeface="Open Sans Light" charset="0"/>
              </a:rPr>
              <a:t>Dynamics CRM</a:t>
            </a:r>
          </a:p>
        </p:txBody>
      </p:sp>
      <p:sp>
        <p:nvSpPr>
          <p:cNvPr id="7" name="Rechteck 7">
            <a:extLst>
              <a:ext uri="{FF2B5EF4-FFF2-40B4-BE49-F238E27FC236}">
                <a16:creationId xmlns:a16="http://schemas.microsoft.com/office/drawing/2014/main" id="{D5CDFB24-8A8C-489C-827F-556717F167E6}"/>
              </a:ext>
            </a:extLst>
          </p:cNvPr>
          <p:cNvSpPr/>
          <p:nvPr/>
        </p:nvSpPr>
        <p:spPr>
          <a:xfrm>
            <a:off x="1095820" y="1694688"/>
            <a:ext cx="4670996" cy="68275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2400" dirty="0">
                <a:latin typeface="Open Sans Light" charset="0"/>
                <a:ea typeface="Open Sans Light" charset="0"/>
                <a:cs typeface="Open Sans Light" charset="0"/>
              </a:rPr>
              <a:t>SaaS Data Sources</a:t>
            </a:r>
          </a:p>
        </p:txBody>
      </p:sp>
    </p:spTree>
    <p:extLst>
      <p:ext uri="{BB962C8B-B14F-4D97-AF65-F5344CB8AC3E}">
        <p14:creationId xmlns:p14="http://schemas.microsoft.com/office/powerpoint/2010/main" val="177325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Apps</a:t>
            </a:r>
          </a:p>
        </p:txBody>
      </p:sp>
      <p:sp>
        <p:nvSpPr>
          <p:cNvPr id="3" name="Rectangle 2">
            <a:extLst>
              <a:ext uri="{FF2B5EF4-FFF2-40B4-BE49-F238E27FC236}">
                <a16:creationId xmlns:a16="http://schemas.microsoft.com/office/drawing/2014/main" id="{EE9F8401-4EB6-49B9-9E57-6368E983A971}"/>
              </a:ext>
            </a:extLst>
          </p:cNvPr>
          <p:cNvSpPr/>
          <p:nvPr/>
        </p:nvSpPr>
        <p:spPr>
          <a:xfrm>
            <a:off x="455994" y="1183297"/>
            <a:ext cx="11306469" cy="369332"/>
          </a:xfrm>
          <a:prstGeom prst="rect">
            <a:avLst/>
          </a:prstGeom>
        </p:spPr>
        <p:txBody>
          <a:bodyPr wrap="square">
            <a:spAutoFit/>
          </a:bodyPr>
          <a:lstStyle/>
          <a:p>
            <a:r>
              <a:rPr lang="en-US" dirty="0"/>
              <a:t>Turn ideas into organizational solutions by enabling everyone to build custom apps that solve business challenges.</a:t>
            </a:r>
            <a:endParaRPr lang="en-GB" dirty="0"/>
          </a:p>
        </p:txBody>
      </p:sp>
      <p:pic>
        <p:nvPicPr>
          <p:cNvPr id="5" name="Picture 2" descr="Power Apps">
            <a:extLst>
              <a:ext uri="{FF2B5EF4-FFF2-40B4-BE49-F238E27FC236}">
                <a16:creationId xmlns:a16="http://schemas.microsoft.com/office/drawing/2014/main" id="{6A57AA5B-4CC7-4B97-A6F6-1B1D9125A9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320" y="1705128"/>
            <a:ext cx="10637824" cy="50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57915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BI</a:t>
            </a:r>
          </a:p>
        </p:txBody>
      </p:sp>
      <p:cxnSp>
        <p:nvCxnSpPr>
          <p:cNvPr id="4" name="Straight Connector 3">
            <a:extLst>
              <a:ext uri="{FF2B5EF4-FFF2-40B4-BE49-F238E27FC236}">
                <a16:creationId xmlns:a16="http://schemas.microsoft.com/office/drawing/2014/main" id="{F13C91DC-8C31-45C8-A98F-1100DEFF565B}"/>
              </a:ext>
            </a:extLst>
          </p:cNvPr>
          <p:cNvCxnSpPr>
            <a:cxnSpLocks/>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B1A3115-894B-449B-9F2F-82D38DA97438}"/>
              </a:ext>
            </a:extLst>
          </p:cNvPr>
          <p:cNvGrpSpPr/>
          <p:nvPr/>
        </p:nvGrpSpPr>
        <p:grpSpPr>
          <a:xfrm>
            <a:off x="5376656" y="3050850"/>
            <a:ext cx="1051262" cy="1496906"/>
            <a:chOff x="3652520" y="2333616"/>
            <a:chExt cx="1051560" cy="1497330"/>
          </a:xfrm>
          <a:effectLst/>
        </p:grpSpPr>
        <p:sp>
          <p:nvSpPr>
            <p:cNvPr id="10" name="Oval 9">
              <a:extLst>
                <a:ext uri="{FF2B5EF4-FFF2-40B4-BE49-F238E27FC236}">
                  <a16:creationId xmlns:a16="http://schemas.microsoft.com/office/drawing/2014/main" id="{E6FB2AAF-AEAB-4EEC-9EB5-69BD7B7E03C0}"/>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11" name="Group 12">
              <a:extLst>
                <a:ext uri="{FF2B5EF4-FFF2-40B4-BE49-F238E27FC236}">
                  <a16:creationId xmlns:a16="http://schemas.microsoft.com/office/drawing/2014/main" id="{24C6E216-B011-4461-906C-647DC8698FDA}"/>
                </a:ext>
              </a:extLst>
            </p:cNvPr>
            <p:cNvGrpSpPr>
              <a:grpSpLocks noChangeAspect="1"/>
            </p:cNvGrpSpPr>
            <p:nvPr/>
          </p:nvGrpSpPr>
          <p:grpSpPr bwMode="auto">
            <a:xfrm>
              <a:off x="3936139" y="2675429"/>
              <a:ext cx="484321" cy="367935"/>
              <a:chOff x="4543" y="2176"/>
              <a:chExt cx="258" cy="196"/>
            </a:xfrm>
            <a:solidFill>
              <a:schemeClr val="bg1"/>
            </a:solidFill>
          </p:grpSpPr>
          <p:sp>
            <p:nvSpPr>
              <p:cNvPr id="13" name="Freeform 13">
                <a:extLst>
                  <a:ext uri="{FF2B5EF4-FFF2-40B4-BE49-F238E27FC236}">
                    <a16:creationId xmlns:a16="http://schemas.microsoft.com/office/drawing/2014/main" id="{4190E75A-A6BE-44EE-A642-826DDA0175DB}"/>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8" name="Freeform 14">
                <a:extLst>
                  <a:ext uri="{FF2B5EF4-FFF2-40B4-BE49-F238E27FC236}">
                    <a16:creationId xmlns:a16="http://schemas.microsoft.com/office/drawing/2014/main" id="{572BC8DF-D514-49D7-A35C-1D32F043C84F}"/>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19" name="Freeform 15">
                <a:extLst>
                  <a:ext uri="{FF2B5EF4-FFF2-40B4-BE49-F238E27FC236}">
                    <a16:creationId xmlns:a16="http://schemas.microsoft.com/office/drawing/2014/main" id="{A2588C72-70BF-45BD-9E87-ED9FAE23A305}"/>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0" name="Freeform 16">
                <a:extLst>
                  <a:ext uri="{FF2B5EF4-FFF2-40B4-BE49-F238E27FC236}">
                    <a16:creationId xmlns:a16="http://schemas.microsoft.com/office/drawing/2014/main" id="{12C83D94-988B-463C-BA4D-8B59691915B7}"/>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21" name="Freeform 17">
                <a:extLst>
                  <a:ext uri="{FF2B5EF4-FFF2-40B4-BE49-F238E27FC236}">
                    <a16:creationId xmlns:a16="http://schemas.microsoft.com/office/drawing/2014/main" id="{B6DFA62B-C60C-48DA-A28F-63E5F9989DCD}"/>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
          <p:nvSpPr>
            <p:cNvPr id="12" name="Rectangle 11">
              <a:extLst>
                <a:ext uri="{FF2B5EF4-FFF2-40B4-BE49-F238E27FC236}">
                  <a16:creationId xmlns:a16="http://schemas.microsoft.com/office/drawing/2014/main" id="{98AFB5CA-7DE9-4E26-BA79-3DAEC12B29F0}"/>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Business analytics</a:t>
              </a:r>
            </a:p>
          </p:txBody>
        </p:sp>
      </p:grpSp>
    </p:spTree>
    <p:extLst>
      <p:ext uri="{BB962C8B-B14F-4D97-AF65-F5344CB8AC3E}">
        <p14:creationId xmlns:p14="http://schemas.microsoft.com/office/powerpoint/2010/main" val="2067411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271669B-D9A9-4C9C-A20D-841FBB97DC55}"/>
              </a:ext>
            </a:extLst>
          </p:cNvPr>
          <p:cNvGrpSpPr/>
          <p:nvPr/>
        </p:nvGrpSpPr>
        <p:grpSpPr>
          <a:xfrm>
            <a:off x="2234997" y="1509931"/>
            <a:ext cx="6992131" cy="4446241"/>
            <a:chOff x="2234449" y="1509658"/>
            <a:chExt cx="6993123" cy="4446871"/>
          </a:xfrm>
        </p:grpSpPr>
        <p:grpSp>
          <p:nvGrpSpPr>
            <p:cNvPr id="293" name="Group 292"/>
            <p:cNvGrpSpPr/>
            <p:nvPr/>
          </p:nvGrpSpPr>
          <p:grpSpPr>
            <a:xfrm>
              <a:off x="2234449" y="1509658"/>
              <a:ext cx="6993123" cy="4446871"/>
              <a:chOff x="2663052" y="416047"/>
              <a:chExt cx="7110374" cy="4967013"/>
            </a:xfrm>
          </p:grpSpPr>
          <p:sp>
            <p:nvSpPr>
              <p:cNvPr id="295" name="Freeform: Shape 294"/>
              <p:cNvSpPr/>
              <p:nvPr/>
            </p:nvSpPr>
            <p:spPr bwMode="auto">
              <a:xfrm>
                <a:off x="2663052" y="416047"/>
                <a:ext cx="7110374" cy="496701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rgbClr val="353535"/>
                </a:solidFill>
                <a:prstDash val="dash"/>
                <a:headEnd type="none" w="med" len="med"/>
                <a:tailEnd type="none" w="med" len="med"/>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896214" rtl="0" eaLnBrk="1" fontAlgn="auto" latinLnBrk="0" hangingPunct="1">
                  <a:lnSpc>
                    <a:spcPct val="100000"/>
                  </a:lnSpc>
                  <a:spcBef>
                    <a:spcPts val="0"/>
                  </a:spcBef>
                  <a:spcAft>
                    <a:spcPts val="0"/>
                  </a:spcAft>
                  <a:buClrTx/>
                  <a:buSzTx/>
                  <a:buFontTx/>
                  <a:buNone/>
                  <a:tabLst/>
                  <a:defRPr/>
                </a:pPr>
                <a:endParaRPr kumimoji="0" lang="en-US" sz="1371" b="1" i="0" u="none" strike="noStrike" kern="0" cap="none" spc="49" normalizeH="0" baseline="0" noProof="0">
                  <a:ln>
                    <a:noFill/>
                  </a:ln>
                  <a:gradFill>
                    <a:gsLst>
                      <a:gs pos="24779">
                        <a:srgbClr val="505050"/>
                      </a:gs>
                      <a:gs pos="100000">
                        <a:srgbClr val="505050"/>
                      </a:gs>
                    </a:gsLst>
                    <a:lin ang="5400000" scaled="1"/>
                  </a:gradFill>
                  <a:effectLst/>
                  <a:uLnTx/>
                  <a:uFillTx/>
                  <a:latin typeface="Segoe UI"/>
                  <a:ea typeface="+mn-ea"/>
                  <a:cs typeface="Segoe UI Semibold" panose="020B0702040204020203" pitchFamily="34" charset="0"/>
                </a:endParaRPr>
              </a:p>
            </p:txBody>
          </p:sp>
          <p:sp>
            <p:nvSpPr>
              <p:cNvPr id="296" name="Freeform 21"/>
              <p:cNvSpPr>
                <a:spLocks/>
              </p:cNvSpPr>
              <p:nvPr/>
            </p:nvSpPr>
            <p:spPr bwMode="auto">
              <a:xfrm>
                <a:off x="3040321" y="710806"/>
                <a:ext cx="6402721" cy="428958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7" name="Rectangle 296"/>
              <p:cNvSpPr/>
              <p:nvPr/>
            </p:nvSpPr>
            <p:spPr bwMode="auto">
              <a:xfrm>
                <a:off x="5243109" y="3012072"/>
                <a:ext cx="2179661" cy="572332"/>
              </a:xfrm>
              <a:prstGeom prst="rect">
                <a:avLst/>
              </a:prstGeom>
              <a:solidFill>
                <a:srgbClr val="FFFFFF"/>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3920" b="0" i="0" u="none" strike="noStrike" kern="0" cap="none" spc="0" normalizeH="0" baseline="0" noProof="0">
                    <a:ln>
                      <a:noFill/>
                    </a:ln>
                    <a:gradFill>
                      <a:gsLst>
                        <a:gs pos="5439">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Power BI</a:t>
                </a:r>
              </a:p>
            </p:txBody>
          </p:sp>
        </p:grpSp>
        <p:grpSp>
          <p:nvGrpSpPr>
            <p:cNvPr id="100" name="Group 18"/>
            <p:cNvGrpSpPr>
              <a:grpSpLocks noChangeAspect="1"/>
            </p:cNvGrpSpPr>
            <p:nvPr/>
          </p:nvGrpSpPr>
          <p:grpSpPr bwMode="auto">
            <a:xfrm>
              <a:off x="4653268" y="3616157"/>
              <a:ext cx="209796" cy="148143"/>
              <a:chOff x="3764" y="2078"/>
              <a:chExt cx="262" cy="185"/>
            </a:xfrm>
          </p:grpSpPr>
          <p:sp>
            <p:nvSpPr>
              <p:cNvPr id="102" name="Line 20"/>
              <p:cNvSpPr>
                <a:spLocks noChangeShapeType="1"/>
              </p:cNvSpPr>
              <p:nvPr/>
            </p:nvSpPr>
            <p:spPr bwMode="auto">
              <a:xfrm>
                <a:off x="3764" y="2236"/>
                <a:ext cx="0" cy="0"/>
              </a:xfrm>
              <a:prstGeom prst="line">
                <a:avLst/>
              </a:prstGeom>
              <a:noFill/>
              <a:ln w="12700" cap="flat">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23"/>
              <p:cNvSpPr>
                <a:spLocks/>
              </p:cNvSpPr>
              <p:nvPr/>
            </p:nvSpPr>
            <p:spPr bwMode="auto">
              <a:xfrm>
                <a:off x="3797" y="2078"/>
                <a:ext cx="28" cy="38"/>
              </a:xfrm>
              <a:custGeom>
                <a:avLst/>
                <a:gdLst>
                  <a:gd name="T0" fmla="*/ 0 w 13"/>
                  <a:gd name="T1" fmla="*/ 18 h 18"/>
                  <a:gd name="T2" fmla="*/ 6 w 13"/>
                  <a:gd name="T3" fmla="*/ 0 h 18"/>
                  <a:gd name="T4" fmla="*/ 7 w 13"/>
                  <a:gd name="T5" fmla="*/ 0 h 18"/>
                  <a:gd name="T6" fmla="*/ 13 w 13"/>
                  <a:gd name="T7" fmla="*/ 18 h 18"/>
                  <a:gd name="T8" fmla="*/ 0 w 13"/>
                  <a:gd name="T9" fmla="*/ 18 h 18"/>
                  <a:gd name="T10" fmla="*/ 0 w 13"/>
                  <a:gd name="T11" fmla="*/ 18 h 18"/>
                </a:gdLst>
                <a:ahLst/>
                <a:cxnLst>
                  <a:cxn ang="0">
                    <a:pos x="T0" y="T1"/>
                  </a:cxn>
                  <a:cxn ang="0">
                    <a:pos x="T2" y="T3"/>
                  </a:cxn>
                  <a:cxn ang="0">
                    <a:pos x="T4" y="T5"/>
                  </a:cxn>
                  <a:cxn ang="0">
                    <a:pos x="T6" y="T7"/>
                  </a:cxn>
                  <a:cxn ang="0">
                    <a:pos x="T8" y="T9"/>
                  </a:cxn>
                  <a:cxn ang="0">
                    <a:pos x="T10" y="T11"/>
                  </a:cxn>
                </a:cxnLst>
                <a:rect l="0" t="0" r="r" b="b"/>
                <a:pathLst>
                  <a:path w="13" h="18">
                    <a:moveTo>
                      <a:pt x="0" y="18"/>
                    </a:moveTo>
                    <a:cubicBezTo>
                      <a:pt x="6" y="0"/>
                      <a:pt x="6" y="0"/>
                      <a:pt x="6" y="0"/>
                    </a:cubicBezTo>
                    <a:cubicBezTo>
                      <a:pt x="7" y="0"/>
                      <a:pt x="7" y="0"/>
                      <a:pt x="7" y="0"/>
                    </a:cubicBezTo>
                    <a:cubicBezTo>
                      <a:pt x="13" y="18"/>
                      <a:pt x="13" y="18"/>
                      <a:pt x="13" y="18"/>
                    </a:cubicBezTo>
                    <a:cubicBezTo>
                      <a:pt x="0" y="18"/>
                      <a:pt x="0" y="18"/>
                      <a:pt x="0" y="18"/>
                    </a:cubicBezTo>
                    <a:cubicBezTo>
                      <a:pt x="0" y="18"/>
                      <a:pt x="0" y="18"/>
                      <a:pt x="0" y="18"/>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5"/>
              <p:cNvSpPr>
                <a:spLocks/>
              </p:cNvSpPr>
              <p:nvPr/>
            </p:nvSpPr>
            <p:spPr bwMode="auto">
              <a:xfrm>
                <a:off x="4016" y="2234"/>
                <a:ext cx="10" cy="12"/>
              </a:xfrm>
              <a:custGeom>
                <a:avLst/>
                <a:gdLst>
                  <a:gd name="T0" fmla="*/ 5 w 5"/>
                  <a:gd name="T1" fmla="*/ 0 h 6"/>
                  <a:gd name="T2" fmla="*/ 1 w 5"/>
                  <a:gd name="T3" fmla="*/ 6 h 6"/>
                  <a:gd name="T4" fmla="*/ 0 w 5"/>
                  <a:gd name="T5" fmla="*/ 0 h 6"/>
                  <a:gd name="T6" fmla="*/ 5 w 5"/>
                  <a:gd name="T7" fmla="*/ 0 h 6"/>
                </a:gdLst>
                <a:ahLst/>
                <a:cxnLst>
                  <a:cxn ang="0">
                    <a:pos x="T0" y="T1"/>
                  </a:cxn>
                  <a:cxn ang="0">
                    <a:pos x="T2" y="T3"/>
                  </a:cxn>
                  <a:cxn ang="0">
                    <a:pos x="T4" y="T5"/>
                  </a:cxn>
                  <a:cxn ang="0">
                    <a:pos x="T6" y="T7"/>
                  </a:cxn>
                </a:cxnLst>
                <a:rect l="0" t="0" r="r" b="b"/>
                <a:pathLst>
                  <a:path w="5" h="6">
                    <a:moveTo>
                      <a:pt x="5" y="0"/>
                    </a:moveTo>
                    <a:cubicBezTo>
                      <a:pt x="4" y="3"/>
                      <a:pt x="3" y="4"/>
                      <a:pt x="1" y="6"/>
                    </a:cubicBezTo>
                    <a:cubicBezTo>
                      <a:pt x="1" y="4"/>
                      <a:pt x="1" y="3"/>
                      <a:pt x="0" y="0"/>
                    </a:cubicBezTo>
                    <a:cubicBezTo>
                      <a:pt x="1" y="0"/>
                      <a:pt x="4" y="0"/>
                      <a:pt x="5"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6"/>
              <p:cNvSpPr>
                <a:spLocks/>
              </p:cNvSpPr>
              <p:nvPr/>
            </p:nvSpPr>
            <p:spPr bwMode="auto">
              <a:xfrm>
                <a:off x="3986" y="2240"/>
                <a:ext cx="17" cy="23"/>
              </a:xfrm>
              <a:custGeom>
                <a:avLst/>
                <a:gdLst>
                  <a:gd name="T0" fmla="*/ 6 w 8"/>
                  <a:gd name="T1" fmla="*/ 0 h 11"/>
                  <a:gd name="T2" fmla="*/ 8 w 8"/>
                  <a:gd name="T3" fmla="*/ 10 h 11"/>
                  <a:gd name="T4" fmla="*/ 3 w 8"/>
                  <a:gd name="T5" fmla="*/ 11 h 11"/>
                  <a:gd name="T6" fmla="*/ 0 w 8"/>
                  <a:gd name="T7" fmla="*/ 8 h 11"/>
                  <a:gd name="T8" fmla="*/ 6 w 8"/>
                  <a:gd name="T9" fmla="*/ 0 h 11"/>
                </a:gdLst>
                <a:ahLst/>
                <a:cxnLst>
                  <a:cxn ang="0">
                    <a:pos x="T0" y="T1"/>
                  </a:cxn>
                  <a:cxn ang="0">
                    <a:pos x="T2" y="T3"/>
                  </a:cxn>
                  <a:cxn ang="0">
                    <a:pos x="T4" y="T5"/>
                  </a:cxn>
                  <a:cxn ang="0">
                    <a:pos x="T6" y="T7"/>
                  </a:cxn>
                  <a:cxn ang="0">
                    <a:pos x="T8" y="T9"/>
                  </a:cxn>
                </a:cxnLst>
                <a:rect l="0" t="0" r="r" b="b"/>
                <a:pathLst>
                  <a:path w="8" h="11">
                    <a:moveTo>
                      <a:pt x="6" y="0"/>
                    </a:moveTo>
                    <a:cubicBezTo>
                      <a:pt x="6" y="4"/>
                      <a:pt x="7" y="7"/>
                      <a:pt x="8" y="10"/>
                    </a:cubicBezTo>
                    <a:cubicBezTo>
                      <a:pt x="6" y="10"/>
                      <a:pt x="5" y="11"/>
                      <a:pt x="3" y="11"/>
                    </a:cubicBezTo>
                    <a:cubicBezTo>
                      <a:pt x="0" y="11"/>
                      <a:pt x="0" y="9"/>
                      <a:pt x="0" y="8"/>
                    </a:cubicBezTo>
                    <a:cubicBezTo>
                      <a:pt x="0" y="5"/>
                      <a:pt x="3" y="2"/>
                      <a:pt x="6" y="0"/>
                    </a:cubicBezTo>
                    <a:close/>
                  </a:path>
                </a:pathLst>
              </a:custGeom>
              <a:solidFill>
                <a:srgbClr val="FFFFFF"/>
              </a:solidFill>
              <a:ln w="12700"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317" name="Line 20"/>
            <p:cNvSpPr>
              <a:spLocks noChangeShapeType="1"/>
            </p:cNvSpPr>
            <p:nvPr/>
          </p:nvSpPr>
          <p:spPr bwMode="auto">
            <a:xfrm>
              <a:off x="4623094" y="3140143"/>
              <a:ext cx="0" cy="0"/>
            </a:xfrm>
            <a:prstGeom prst="line">
              <a:avLst/>
            </a:prstGeom>
            <a:noFill/>
            <a:ln w="15875" cap="flat">
              <a:solidFill>
                <a:srgbClr val="8C8C8C"/>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258596" y="2765618"/>
            <a:ext cx="1455024" cy="3108458"/>
            <a:chOff x="829811" y="2566481"/>
            <a:chExt cx="1484410" cy="3171239"/>
          </a:xfrm>
        </p:grpSpPr>
        <p:grpSp>
          <p:nvGrpSpPr>
            <p:cNvPr id="325" name="Group 324"/>
            <p:cNvGrpSpPr/>
            <p:nvPr/>
          </p:nvGrpSpPr>
          <p:grpSpPr>
            <a:xfrm>
              <a:off x="1083416" y="2566481"/>
              <a:ext cx="977200" cy="977199"/>
              <a:chOff x="494202" y="2768884"/>
              <a:chExt cx="452488" cy="452488"/>
            </a:xfrm>
          </p:grpSpPr>
          <p:sp>
            <p:nvSpPr>
              <p:cNvPr id="357" name="Oval 356"/>
              <p:cNvSpPr/>
              <p:nvPr/>
            </p:nvSpPr>
            <p:spPr bwMode="auto">
              <a:xfrm>
                <a:off x="494202" y="2768884"/>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358" name="Freeform 5"/>
              <p:cNvSpPr>
                <a:spLocks/>
              </p:cNvSpPr>
              <p:nvPr/>
            </p:nvSpPr>
            <p:spPr bwMode="auto">
              <a:xfrm>
                <a:off x="589436" y="2906815"/>
                <a:ext cx="262021" cy="176627"/>
              </a:xfrm>
              <a:custGeom>
                <a:avLst/>
                <a:gdLst>
                  <a:gd name="T0" fmla="*/ 39 w 170"/>
                  <a:gd name="T1" fmla="*/ 46 h 114"/>
                  <a:gd name="T2" fmla="*/ 85 w 170"/>
                  <a:gd name="T3" fmla="*/ 0 h 114"/>
                  <a:gd name="T4" fmla="*/ 127 w 170"/>
                  <a:gd name="T5" fmla="*/ 29 h 114"/>
                  <a:gd name="T6" fmla="*/ 128 w 170"/>
                  <a:gd name="T7" fmla="*/ 29 h 114"/>
                  <a:gd name="T8" fmla="*/ 170 w 170"/>
                  <a:gd name="T9" fmla="*/ 71 h 114"/>
                  <a:gd name="T10" fmla="*/ 128 w 170"/>
                  <a:gd name="T11" fmla="*/ 114 h 114"/>
                  <a:gd name="T12" fmla="*/ 34 w 170"/>
                  <a:gd name="T13" fmla="*/ 114 h 114"/>
                  <a:gd name="T14" fmla="*/ 0 w 170"/>
                  <a:gd name="T15" fmla="*/ 80 h 114"/>
                  <a:gd name="T16" fmla="*/ 34 w 170"/>
                  <a:gd name="T17" fmla="*/ 46 h 114"/>
                  <a:gd name="T18" fmla="*/ 39 w 170"/>
                  <a:gd name="T19" fmla="*/ 4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 h="114">
                    <a:moveTo>
                      <a:pt x="39" y="46"/>
                    </a:moveTo>
                    <a:cubicBezTo>
                      <a:pt x="39" y="20"/>
                      <a:pt x="60" y="0"/>
                      <a:pt x="85" y="0"/>
                    </a:cubicBezTo>
                    <a:cubicBezTo>
                      <a:pt x="104" y="0"/>
                      <a:pt x="120" y="12"/>
                      <a:pt x="127" y="29"/>
                    </a:cubicBezTo>
                    <a:cubicBezTo>
                      <a:pt x="128" y="29"/>
                      <a:pt x="128" y="29"/>
                      <a:pt x="128" y="29"/>
                    </a:cubicBezTo>
                    <a:cubicBezTo>
                      <a:pt x="151" y="29"/>
                      <a:pt x="170" y="48"/>
                      <a:pt x="170" y="71"/>
                    </a:cubicBezTo>
                    <a:cubicBezTo>
                      <a:pt x="170" y="95"/>
                      <a:pt x="151" y="114"/>
                      <a:pt x="128" y="114"/>
                    </a:cubicBezTo>
                    <a:cubicBezTo>
                      <a:pt x="34" y="114"/>
                      <a:pt x="34" y="114"/>
                      <a:pt x="34" y="114"/>
                    </a:cubicBezTo>
                    <a:cubicBezTo>
                      <a:pt x="15" y="114"/>
                      <a:pt x="0" y="99"/>
                      <a:pt x="0" y="80"/>
                    </a:cubicBezTo>
                    <a:cubicBezTo>
                      <a:pt x="0" y="61"/>
                      <a:pt x="15" y="46"/>
                      <a:pt x="34" y="46"/>
                    </a:cubicBezTo>
                    <a:cubicBezTo>
                      <a:pt x="36" y="46"/>
                      <a:pt x="38" y="46"/>
                      <a:pt x="39" y="46"/>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6" name="Group 325"/>
            <p:cNvGrpSpPr/>
            <p:nvPr/>
          </p:nvGrpSpPr>
          <p:grpSpPr>
            <a:xfrm>
              <a:off x="1083416" y="4090768"/>
              <a:ext cx="977200" cy="977199"/>
              <a:chOff x="494202" y="3794843"/>
              <a:chExt cx="452488" cy="452488"/>
            </a:xfrm>
          </p:grpSpPr>
          <p:sp>
            <p:nvSpPr>
              <p:cNvPr id="327" name="Oval 326"/>
              <p:cNvSpPr/>
              <p:nvPr/>
            </p:nvSpPr>
            <p:spPr bwMode="auto">
              <a:xfrm>
                <a:off x="494202" y="3794843"/>
                <a:ext cx="452488" cy="452488"/>
              </a:xfrm>
              <a:prstGeom prst="ellipse">
                <a:avLst/>
              </a:prstGeom>
              <a:noFill/>
              <a:ln w="15875" cap="flat" cmpd="sng" algn="ctr">
                <a:solidFill>
                  <a:schemeClr val="bg2">
                    <a:lumMod val="90000"/>
                  </a:schemeClr>
                </a:solidFill>
                <a:prstDash val="solid"/>
                <a:headEnd type="none" w="med" len="med"/>
                <a:tailEnd type="none" w="med" len="med"/>
              </a:ln>
              <a:effectLst/>
            </p:spPr>
            <p:txBody>
              <a:bodyPr rot="0" spcFirstLastPara="0" vertOverflow="overflow" horzOverflow="overflow" vert="horz" wrap="square" lIns="0" tIns="45713" rIns="0" bIns="45713"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328" name="Group 327"/>
              <p:cNvGrpSpPr/>
              <p:nvPr/>
            </p:nvGrpSpPr>
            <p:grpSpPr>
              <a:xfrm>
                <a:off x="603393" y="3907903"/>
                <a:ext cx="234107" cy="226369"/>
                <a:chOff x="1071984" y="3981142"/>
                <a:chExt cx="234107" cy="226369"/>
              </a:xfrm>
            </p:grpSpPr>
            <p:sp>
              <p:nvSpPr>
                <p:cNvPr id="329" name="Rectangle 56"/>
                <p:cNvSpPr>
                  <a:spLocks noChangeArrowheads="1"/>
                </p:cNvSpPr>
                <p:nvPr/>
              </p:nvSpPr>
              <p:spPr bwMode="auto">
                <a:xfrm>
                  <a:off x="1149375" y="4002425"/>
                  <a:ext cx="104478" cy="205086"/>
                </a:xfrm>
                <a:prstGeom prst="rect">
                  <a:avLst/>
                </a:pr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Freeform 57"/>
                <p:cNvSpPr>
                  <a:spLocks/>
                </p:cNvSpPr>
                <p:nvPr/>
              </p:nvSpPr>
              <p:spPr bwMode="auto">
                <a:xfrm>
                  <a:off x="1071984" y="4054663"/>
                  <a:ext cx="58043" cy="152847"/>
                </a:xfrm>
                <a:custGeom>
                  <a:avLst/>
                  <a:gdLst>
                    <a:gd name="T0" fmla="*/ 60 w 60"/>
                    <a:gd name="T1" fmla="*/ 158 h 158"/>
                    <a:gd name="T2" fmla="*/ 0 w 60"/>
                    <a:gd name="T3" fmla="*/ 158 h 158"/>
                    <a:gd name="T4" fmla="*/ 0 w 60"/>
                    <a:gd name="T5" fmla="*/ 0 h 158"/>
                    <a:gd name="T6" fmla="*/ 60 w 60"/>
                    <a:gd name="T7" fmla="*/ 0 h 158"/>
                  </a:gdLst>
                  <a:ahLst/>
                  <a:cxnLst>
                    <a:cxn ang="0">
                      <a:pos x="T0" y="T1"/>
                    </a:cxn>
                    <a:cxn ang="0">
                      <a:pos x="T2" y="T3"/>
                    </a:cxn>
                    <a:cxn ang="0">
                      <a:pos x="T4" y="T5"/>
                    </a:cxn>
                    <a:cxn ang="0">
                      <a:pos x="T6" y="T7"/>
                    </a:cxn>
                  </a:cxnLst>
                  <a:rect l="0" t="0" r="r" b="b"/>
                  <a:pathLst>
                    <a:path w="60" h="158">
                      <a:moveTo>
                        <a:pt x="60" y="158"/>
                      </a:moveTo>
                      <a:lnTo>
                        <a:pt x="0" y="158"/>
                      </a:lnTo>
                      <a:lnTo>
                        <a:pt x="0" y="0"/>
                      </a:lnTo>
                      <a:lnTo>
                        <a:pt x="6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Freeform 58"/>
                <p:cNvSpPr>
                  <a:spLocks/>
                </p:cNvSpPr>
                <p:nvPr/>
              </p:nvSpPr>
              <p:spPr bwMode="auto">
                <a:xfrm>
                  <a:off x="1273200" y="4108837"/>
                  <a:ext cx="32891" cy="98673"/>
                </a:xfrm>
                <a:custGeom>
                  <a:avLst/>
                  <a:gdLst>
                    <a:gd name="T0" fmla="*/ 0 w 34"/>
                    <a:gd name="T1" fmla="*/ 102 h 102"/>
                    <a:gd name="T2" fmla="*/ 34 w 34"/>
                    <a:gd name="T3" fmla="*/ 102 h 102"/>
                    <a:gd name="T4" fmla="*/ 34 w 34"/>
                    <a:gd name="T5" fmla="*/ 0 h 102"/>
                    <a:gd name="T6" fmla="*/ 0 w 34"/>
                    <a:gd name="T7" fmla="*/ 0 h 102"/>
                  </a:gdLst>
                  <a:ahLst/>
                  <a:cxnLst>
                    <a:cxn ang="0">
                      <a:pos x="T0" y="T1"/>
                    </a:cxn>
                    <a:cxn ang="0">
                      <a:pos x="T2" y="T3"/>
                    </a:cxn>
                    <a:cxn ang="0">
                      <a:pos x="T4" y="T5"/>
                    </a:cxn>
                    <a:cxn ang="0">
                      <a:pos x="T6" y="T7"/>
                    </a:cxn>
                  </a:cxnLst>
                  <a:rect l="0" t="0" r="r" b="b"/>
                  <a:pathLst>
                    <a:path w="34" h="102">
                      <a:moveTo>
                        <a:pt x="0" y="102"/>
                      </a:moveTo>
                      <a:lnTo>
                        <a:pt x="34" y="102"/>
                      </a:lnTo>
                      <a:lnTo>
                        <a:pt x="34" y="0"/>
                      </a:lnTo>
                      <a:lnTo>
                        <a:pt x="0" y="0"/>
                      </a:lnTo>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Freeform 59"/>
                <p:cNvSpPr>
                  <a:spLocks/>
                </p:cNvSpPr>
                <p:nvPr/>
              </p:nvSpPr>
              <p:spPr bwMode="auto">
                <a:xfrm>
                  <a:off x="1189038" y="4169783"/>
                  <a:ext cx="25152" cy="37728"/>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60"/>
                <p:cNvSpPr>
                  <a:spLocks noChangeArrowheads="1"/>
                </p:cNvSpPr>
                <p:nvPr/>
              </p:nvSpPr>
              <p:spPr bwMode="auto">
                <a:xfrm>
                  <a:off x="1168722" y="3981142"/>
                  <a:ext cx="29989" cy="21282"/>
                </a:xfrm>
                <a:prstGeom prst="rect">
                  <a:avLst/>
                </a:pr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61"/>
                <p:cNvSpPr>
                  <a:spLocks noChangeArrowheads="1"/>
                </p:cNvSpPr>
                <p:nvPr/>
              </p:nvSpPr>
              <p:spPr bwMode="auto">
                <a:xfrm>
                  <a:off x="1226765"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62"/>
                <p:cNvSpPr>
                  <a:spLocks noChangeArrowheads="1"/>
                </p:cNvSpPr>
                <p:nvPr/>
              </p:nvSpPr>
              <p:spPr bwMode="auto">
                <a:xfrm>
                  <a:off x="1226765"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63"/>
                <p:cNvSpPr>
                  <a:spLocks noChangeArrowheads="1"/>
                </p:cNvSpPr>
                <p:nvPr/>
              </p:nvSpPr>
              <p:spPr bwMode="auto">
                <a:xfrm>
                  <a:off x="1226765"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64"/>
                <p:cNvSpPr>
                  <a:spLocks noChangeArrowheads="1"/>
                </p:cNvSpPr>
                <p:nvPr/>
              </p:nvSpPr>
              <p:spPr bwMode="auto">
                <a:xfrm>
                  <a:off x="12267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65"/>
                <p:cNvSpPr>
                  <a:spLocks noChangeArrowheads="1"/>
                </p:cNvSpPr>
                <p:nvPr/>
              </p:nvSpPr>
              <p:spPr bwMode="auto">
                <a:xfrm>
                  <a:off x="12267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66"/>
                <p:cNvSpPr>
                  <a:spLocks noChangeArrowheads="1"/>
                </p:cNvSpPr>
                <p:nvPr/>
              </p:nvSpPr>
              <p:spPr bwMode="auto">
                <a:xfrm>
                  <a:off x="1166788"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67"/>
                <p:cNvSpPr>
                  <a:spLocks noChangeArrowheads="1"/>
                </p:cNvSpPr>
                <p:nvPr/>
              </p:nvSpPr>
              <p:spPr bwMode="auto">
                <a:xfrm>
                  <a:off x="1166788"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68"/>
                <p:cNvSpPr>
                  <a:spLocks noChangeArrowheads="1"/>
                </p:cNvSpPr>
                <p:nvPr/>
              </p:nvSpPr>
              <p:spPr bwMode="auto">
                <a:xfrm>
                  <a:off x="1166788"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69"/>
                <p:cNvSpPr>
                  <a:spLocks noChangeArrowheads="1"/>
                </p:cNvSpPr>
                <p:nvPr/>
              </p:nvSpPr>
              <p:spPr bwMode="auto">
                <a:xfrm>
                  <a:off x="1166788"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70"/>
                <p:cNvSpPr>
                  <a:spLocks noChangeArrowheads="1"/>
                </p:cNvSpPr>
                <p:nvPr/>
              </p:nvSpPr>
              <p:spPr bwMode="auto">
                <a:xfrm>
                  <a:off x="1166788"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71"/>
                <p:cNvSpPr>
                  <a:spLocks noChangeArrowheads="1"/>
                </p:cNvSpPr>
                <p:nvPr/>
              </p:nvSpPr>
              <p:spPr bwMode="auto">
                <a:xfrm>
                  <a:off x="1195809" y="402080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72"/>
                <p:cNvSpPr>
                  <a:spLocks noChangeArrowheads="1"/>
                </p:cNvSpPr>
                <p:nvPr/>
              </p:nvSpPr>
              <p:spPr bwMode="auto">
                <a:xfrm>
                  <a:off x="1195809" y="4048861"/>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73"/>
                <p:cNvSpPr>
                  <a:spLocks noChangeArrowheads="1"/>
                </p:cNvSpPr>
                <p:nvPr/>
              </p:nvSpPr>
              <p:spPr bwMode="auto">
                <a:xfrm>
                  <a:off x="1195809" y="4075945"/>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74"/>
                <p:cNvSpPr>
                  <a:spLocks noChangeArrowheads="1"/>
                </p:cNvSpPr>
                <p:nvPr/>
              </p:nvSpPr>
              <p:spPr bwMode="auto">
                <a:xfrm>
                  <a:off x="1195809"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75"/>
                <p:cNvSpPr>
                  <a:spLocks noChangeArrowheads="1"/>
                </p:cNvSpPr>
                <p:nvPr/>
              </p:nvSpPr>
              <p:spPr bwMode="auto">
                <a:xfrm>
                  <a:off x="1195809"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Rectangle 76"/>
                <p:cNvSpPr>
                  <a:spLocks noChangeArrowheads="1"/>
                </p:cNvSpPr>
                <p:nvPr/>
              </p:nvSpPr>
              <p:spPr bwMode="auto">
                <a:xfrm>
                  <a:off x="1090365"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Rectangle 77"/>
                <p:cNvSpPr>
                  <a:spLocks noChangeArrowheads="1"/>
                </p:cNvSpPr>
                <p:nvPr/>
              </p:nvSpPr>
              <p:spPr bwMode="auto">
                <a:xfrm>
                  <a:off x="1090365"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Rectangle 78"/>
                <p:cNvSpPr>
                  <a:spLocks noChangeArrowheads="1"/>
                </p:cNvSpPr>
                <p:nvPr/>
              </p:nvSpPr>
              <p:spPr bwMode="auto">
                <a:xfrm>
                  <a:off x="1090365"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Rectangle 79"/>
                <p:cNvSpPr>
                  <a:spLocks noChangeArrowheads="1"/>
                </p:cNvSpPr>
                <p:nvPr/>
              </p:nvSpPr>
              <p:spPr bwMode="auto">
                <a:xfrm>
                  <a:off x="1119386" y="4075946"/>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Rectangle 80"/>
                <p:cNvSpPr>
                  <a:spLocks noChangeArrowheads="1"/>
                </p:cNvSpPr>
                <p:nvPr/>
              </p:nvSpPr>
              <p:spPr bwMode="auto">
                <a:xfrm>
                  <a:off x="1119386" y="4104000"/>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Rectangle 81"/>
                <p:cNvSpPr>
                  <a:spLocks noChangeArrowheads="1"/>
                </p:cNvSpPr>
                <p:nvPr/>
              </p:nvSpPr>
              <p:spPr bwMode="auto">
                <a:xfrm>
                  <a:off x="1119386" y="4130119"/>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Rectangle 82"/>
                <p:cNvSpPr>
                  <a:spLocks noChangeArrowheads="1"/>
                </p:cNvSpPr>
                <p:nvPr/>
              </p:nvSpPr>
              <p:spPr bwMode="auto">
                <a:xfrm>
                  <a:off x="1090365"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Rectangle 83"/>
                <p:cNvSpPr>
                  <a:spLocks noChangeArrowheads="1"/>
                </p:cNvSpPr>
                <p:nvPr/>
              </p:nvSpPr>
              <p:spPr bwMode="auto">
                <a:xfrm>
                  <a:off x="1119386" y="4158174"/>
                  <a:ext cx="10642" cy="10642"/>
                </a:xfrm>
                <a:prstGeom prst="rect">
                  <a:avLst/>
                </a:prstGeom>
                <a:solidFill>
                  <a:schemeClr val="tx2"/>
                </a:solidFill>
                <a:ln w="9525">
                  <a:noFill/>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84" name="Rectangle 383"/>
            <p:cNvSpPr/>
            <p:nvPr/>
          </p:nvSpPr>
          <p:spPr>
            <a:xfrm>
              <a:off x="960716" y="3596616"/>
              <a:ext cx="1197847" cy="382322"/>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Cloud data</a:t>
              </a:r>
            </a:p>
          </p:txBody>
        </p:sp>
        <p:sp>
          <p:nvSpPr>
            <p:cNvPr id="385" name="Rectangle 384"/>
            <p:cNvSpPr/>
            <p:nvPr/>
          </p:nvSpPr>
          <p:spPr>
            <a:xfrm>
              <a:off x="829811" y="5157742"/>
              <a:ext cx="1484410" cy="579978"/>
            </a:xfrm>
            <a:prstGeom prst="rect">
              <a:avLst/>
            </a:prstGeom>
            <a:noFill/>
            <a:ln w="31750" cap="flat" cmpd="sng" algn="ctr">
              <a:noFill/>
              <a:prstDash val="solid"/>
            </a:ln>
            <a:effectLst/>
          </p:spPr>
          <p:txBody>
            <a:bodyPr wrap="square" lIns="143407" tIns="89630" rIns="143407" bIns="89630" rtlCol="0" anchor="t" anchorCtr="0">
              <a:spAutoFit/>
            </a:bodyPr>
            <a:lstStyle/>
            <a:p>
              <a:pPr marL="0" marR="0" lvl="0" indent="0" algn="ctr"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On-premises data</a:t>
              </a:r>
            </a:p>
          </p:txBody>
        </p:sp>
      </p:grpSp>
      <p:sp>
        <p:nvSpPr>
          <p:cNvPr id="3" name="Title 2">
            <a:extLst>
              <a:ext uri="{FF2B5EF4-FFF2-40B4-BE49-F238E27FC236}">
                <a16:creationId xmlns:a16="http://schemas.microsoft.com/office/drawing/2014/main" id="{60E166DB-F8B6-49E9-A47E-FFA4BAD78F32}"/>
              </a:ext>
            </a:extLst>
          </p:cNvPr>
          <p:cNvSpPr>
            <a:spLocks noGrp="1"/>
          </p:cNvSpPr>
          <p:nvPr>
            <p:ph type="title"/>
          </p:nvPr>
        </p:nvSpPr>
        <p:spPr>
          <a:xfrm>
            <a:off x="600839" y="466721"/>
            <a:ext cx="11237870" cy="1530419"/>
          </a:xfrm>
        </p:spPr>
        <p:txBody>
          <a:bodyPr>
            <a:normAutofit fontScale="90000"/>
          </a:bodyPr>
          <a:lstStyle/>
          <a:p>
            <a:r>
              <a:rPr lang="en-US" dirty="0">
                <a:latin typeface="+mn-lt"/>
              </a:rPr>
              <a:t>Power BI: experience your data</a:t>
            </a:r>
            <a:br>
              <a:rPr lang="en-US" dirty="0">
                <a:latin typeface="+mn-lt"/>
              </a:rPr>
            </a:br>
            <a:r>
              <a:rPr lang="en-US" sz="2745" spc="0" dirty="0">
                <a:gradFill>
                  <a:gsLst>
                    <a:gs pos="1250">
                      <a:schemeClr val="accent1"/>
                    </a:gs>
                    <a:gs pos="100000">
                      <a:schemeClr val="accent1"/>
                    </a:gs>
                  </a:gsLst>
                  <a:lin ang="5400000" scaled="0"/>
                </a:gradFill>
                <a:latin typeface="+mn-lt"/>
              </a:rPr>
              <a:t>Any data, any way, anywhere</a:t>
            </a:r>
            <a:br>
              <a:rPr lang="en-US" sz="2745" dirty="0">
                <a:gradFill>
                  <a:gsLst>
                    <a:gs pos="1250">
                      <a:schemeClr val="accent1"/>
                    </a:gs>
                    <a:gs pos="100000">
                      <a:schemeClr val="accent1"/>
                    </a:gs>
                  </a:gsLst>
                  <a:lin ang="5400000" scaled="0"/>
                </a:gradFill>
                <a:latin typeface="+mn-lt"/>
              </a:rPr>
            </a:br>
            <a:endParaRPr lang="en-US" dirty="0">
              <a:gradFill>
                <a:gsLst>
                  <a:gs pos="1250">
                    <a:schemeClr val="accent1"/>
                  </a:gs>
                  <a:gs pos="100000">
                    <a:schemeClr val="accent1"/>
                  </a:gs>
                </a:gsLst>
                <a:lin ang="5400000" scaled="0"/>
              </a:gradFill>
              <a:latin typeface="+mn-lt"/>
            </a:endParaRPr>
          </a:p>
        </p:txBody>
      </p:sp>
      <p:sp>
        <p:nvSpPr>
          <p:cNvPr id="85" name="Freeform 51"/>
          <p:cNvSpPr>
            <a:spLocks/>
          </p:cNvSpPr>
          <p:nvPr/>
        </p:nvSpPr>
        <p:spPr bwMode="auto">
          <a:xfrm>
            <a:off x="9542093" y="4298695"/>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84" name="Freeform 51"/>
          <p:cNvSpPr>
            <a:spLocks/>
          </p:cNvSpPr>
          <p:nvPr/>
        </p:nvSpPr>
        <p:spPr bwMode="auto">
          <a:xfrm>
            <a:off x="1773664" y="4185236"/>
            <a:ext cx="183690" cy="196942"/>
          </a:xfrm>
          <a:custGeom>
            <a:avLst/>
            <a:gdLst>
              <a:gd name="connsiteX0" fmla="*/ 280681 w 604659"/>
              <a:gd name="connsiteY0" fmla="*/ 0 h 648281"/>
              <a:gd name="connsiteX1" fmla="*/ 604659 w 604659"/>
              <a:gd name="connsiteY1" fmla="*/ 324141 h 648281"/>
              <a:gd name="connsiteX2" fmla="*/ 592003 w 604659"/>
              <a:gd name="connsiteY2" fmla="*/ 336936 h 648281"/>
              <a:gd name="connsiteX3" fmla="*/ 592003 w 604659"/>
              <a:gd name="connsiteY3" fmla="*/ 338724 h 648281"/>
              <a:gd name="connsiteX4" fmla="*/ 590077 w 604659"/>
              <a:gd name="connsiteY4" fmla="*/ 338724 h 648281"/>
              <a:gd name="connsiteX5" fmla="*/ 280681 w 604659"/>
              <a:gd name="connsiteY5" fmla="*/ 648281 h 648281"/>
              <a:gd name="connsiteX6" fmla="*/ 268300 w 604659"/>
              <a:gd name="connsiteY6" fmla="*/ 635899 h 648281"/>
              <a:gd name="connsiteX7" fmla="*/ 565314 w 604659"/>
              <a:gd name="connsiteY7" fmla="*/ 338724 h 648281"/>
              <a:gd name="connsiteX8" fmla="*/ 1048 w 604659"/>
              <a:gd name="connsiteY8" fmla="*/ 338724 h 648281"/>
              <a:gd name="connsiteX9" fmla="*/ 0 w 604659"/>
              <a:gd name="connsiteY9" fmla="*/ 338724 h 648281"/>
              <a:gd name="connsiteX10" fmla="*/ 0 w 604659"/>
              <a:gd name="connsiteY10" fmla="*/ 308537 h 648281"/>
              <a:gd name="connsiteX11" fmla="*/ 979 w 604659"/>
              <a:gd name="connsiteY11" fmla="*/ 321114 h 648281"/>
              <a:gd name="connsiteX12" fmla="*/ 76435 w 604659"/>
              <a:gd name="connsiteY12" fmla="*/ 321114 h 648281"/>
              <a:gd name="connsiteX13" fmla="*/ 577007 w 604659"/>
              <a:gd name="connsiteY13" fmla="*/ 321114 h 648281"/>
              <a:gd name="connsiteX14" fmla="*/ 268300 w 604659"/>
              <a:gd name="connsiteY14" fmla="*/ 12383 h 648281"/>
              <a:gd name="connsiteX15" fmla="*/ 280681 w 604659"/>
              <a:gd name="connsiteY15" fmla="*/ 0 h 648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648281">
                <a:moveTo>
                  <a:pt x="280681" y="0"/>
                </a:moveTo>
                <a:cubicBezTo>
                  <a:pt x="604659" y="324141"/>
                  <a:pt x="604659" y="324141"/>
                  <a:pt x="604659" y="324141"/>
                </a:cubicBezTo>
                <a:cubicBezTo>
                  <a:pt x="592003" y="336936"/>
                  <a:pt x="592003" y="336936"/>
                  <a:pt x="592003" y="336936"/>
                </a:cubicBezTo>
                <a:lnTo>
                  <a:pt x="592003" y="338724"/>
                </a:lnTo>
                <a:cubicBezTo>
                  <a:pt x="590077" y="338724"/>
                  <a:pt x="590077" y="338724"/>
                  <a:pt x="590077" y="338724"/>
                </a:cubicBezTo>
                <a:cubicBezTo>
                  <a:pt x="280681" y="648281"/>
                  <a:pt x="280681" y="648281"/>
                  <a:pt x="280681" y="648281"/>
                </a:cubicBezTo>
                <a:cubicBezTo>
                  <a:pt x="268300" y="635899"/>
                  <a:pt x="268300" y="635899"/>
                  <a:pt x="268300" y="635899"/>
                </a:cubicBezTo>
                <a:cubicBezTo>
                  <a:pt x="565314" y="338724"/>
                  <a:pt x="565314" y="338724"/>
                  <a:pt x="565314" y="338724"/>
                </a:cubicBezTo>
                <a:cubicBezTo>
                  <a:pt x="193015" y="338724"/>
                  <a:pt x="53402" y="338724"/>
                  <a:pt x="1048" y="338724"/>
                </a:cubicBezTo>
                <a:lnTo>
                  <a:pt x="0" y="338724"/>
                </a:lnTo>
                <a:lnTo>
                  <a:pt x="0" y="308537"/>
                </a:lnTo>
                <a:lnTo>
                  <a:pt x="979" y="321114"/>
                </a:lnTo>
                <a:lnTo>
                  <a:pt x="76435" y="321114"/>
                </a:lnTo>
                <a:cubicBezTo>
                  <a:pt x="577007" y="321114"/>
                  <a:pt x="577007" y="321114"/>
                  <a:pt x="577007" y="321114"/>
                </a:cubicBezTo>
                <a:cubicBezTo>
                  <a:pt x="268300" y="12383"/>
                  <a:pt x="268300" y="12383"/>
                  <a:pt x="268300" y="12383"/>
                </a:cubicBezTo>
                <a:cubicBezTo>
                  <a:pt x="280681" y="0"/>
                  <a:pt x="280681" y="0"/>
                  <a:pt x="280681" y="0"/>
                </a:cubicBezTo>
                <a:close/>
              </a:path>
            </a:pathLst>
          </a:custGeom>
          <a:solidFill>
            <a:schemeClr val="tx1"/>
          </a:solidFill>
          <a:ln w="9525">
            <a:solidFill>
              <a:srgbClr val="353535"/>
            </a:solidFill>
          </a:ln>
        </p:spPr>
        <p:txBody>
          <a:bodyPr vert="horz" wrap="square" lIns="89593" tIns="44797" rIns="89593" bIns="44797" numCol="1" anchor="t" anchorCtr="0" compatLnSpc="1">
            <a:prstTxWarp prst="textNoShape">
              <a:avLst/>
            </a:prstTxWarp>
            <a:noAutofit/>
          </a:bodyPr>
          <a:lstStyle/>
          <a:p>
            <a:pPr marL="0" marR="0" lvl="0" indent="0" algn="l" defTabSz="895773"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15" name="TextBox 114">
            <a:extLst>
              <a:ext uri="{FF2B5EF4-FFF2-40B4-BE49-F238E27FC236}">
                <a16:creationId xmlns:a16="http://schemas.microsoft.com/office/drawing/2014/main" id="{91045262-4484-4C1E-AE27-C93CF5ACDCEA}"/>
              </a:ext>
            </a:extLst>
          </p:cNvPr>
          <p:cNvSpPr txBox="1"/>
          <p:nvPr/>
        </p:nvSpPr>
        <p:spPr>
          <a:xfrm>
            <a:off x="10740107" y="2444377"/>
            <a:ext cx="73065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Web</a:t>
            </a:r>
          </a:p>
        </p:txBody>
      </p:sp>
      <p:sp>
        <p:nvSpPr>
          <p:cNvPr id="117" name="TextBox 116">
            <a:extLst>
              <a:ext uri="{FF2B5EF4-FFF2-40B4-BE49-F238E27FC236}">
                <a16:creationId xmlns:a16="http://schemas.microsoft.com/office/drawing/2014/main" id="{CA3AD066-8206-42FE-AE8E-98308A1A4EF4}"/>
              </a:ext>
            </a:extLst>
          </p:cNvPr>
          <p:cNvSpPr txBox="1"/>
          <p:nvPr/>
        </p:nvSpPr>
        <p:spPr>
          <a:xfrm>
            <a:off x="10740107" y="3022646"/>
            <a:ext cx="964664"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Mobile </a:t>
            </a:r>
          </a:p>
        </p:txBody>
      </p:sp>
      <p:sp>
        <p:nvSpPr>
          <p:cNvPr id="118" name="TextBox 117">
            <a:extLst>
              <a:ext uri="{FF2B5EF4-FFF2-40B4-BE49-F238E27FC236}">
                <a16:creationId xmlns:a16="http://schemas.microsoft.com/office/drawing/2014/main" id="{E1B16DC2-92E5-4A6C-ABBA-0F02BE05DA75}"/>
              </a:ext>
            </a:extLst>
          </p:cNvPr>
          <p:cNvSpPr txBox="1"/>
          <p:nvPr/>
        </p:nvSpPr>
        <p:spPr>
          <a:xfrm>
            <a:off x="10740107" y="4201059"/>
            <a:ext cx="1219506"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Embedded</a:t>
            </a:r>
          </a:p>
        </p:txBody>
      </p:sp>
      <p:sp>
        <p:nvSpPr>
          <p:cNvPr id="119" name="TextBox 118">
            <a:extLst>
              <a:ext uri="{FF2B5EF4-FFF2-40B4-BE49-F238E27FC236}">
                <a16:creationId xmlns:a16="http://schemas.microsoft.com/office/drawing/2014/main" id="{FF89A4F1-5F4A-4C6C-83DA-A384A2B9AF28}"/>
              </a:ext>
            </a:extLst>
          </p:cNvPr>
          <p:cNvSpPr txBox="1"/>
          <p:nvPr/>
        </p:nvSpPr>
        <p:spPr>
          <a:xfrm>
            <a:off x="10740107" y="3606576"/>
            <a:ext cx="756303"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Excel</a:t>
            </a:r>
          </a:p>
        </p:txBody>
      </p:sp>
      <p:grpSp>
        <p:nvGrpSpPr>
          <p:cNvPr id="13" name="Group 12"/>
          <p:cNvGrpSpPr/>
          <p:nvPr/>
        </p:nvGrpSpPr>
        <p:grpSpPr>
          <a:xfrm>
            <a:off x="10041042" y="2733772"/>
            <a:ext cx="346567" cy="2993211"/>
            <a:chOff x="9961731" y="2732796"/>
            <a:chExt cx="589936" cy="2993211"/>
          </a:xfrm>
        </p:grpSpPr>
        <p:cxnSp>
          <p:nvCxnSpPr>
            <p:cNvPr id="103" name="Straight Arrow Connector 102">
              <a:extLst>
                <a:ext uri="{FF2B5EF4-FFF2-40B4-BE49-F238E27FC236}">
                  <a16:creationId xmlns:a16="http://schemas.microsoft.com/office/drawing/2014/main" id="{790B86BC-0CF9-4D19-92E6-5510DC4C5B1C}"/>
                </a:ext>
              </a:extLst>
            </p:cNvPr>
            <p:cNvCxnSpPr>
              <a:cxnSpLocks/>
            </p:cNvCxnSpPr>
            <p:nvPr/>
          </p:nvCxnSpPr>
          <p:spPr>
            <a:xfrm>
              <a:off x="9963150" y="3924353"/>
              <a:ext cx="588517"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4" name="Straight Arrow Connector 103">
              <a:extLst>
                <a:ext uri="{FF2B5EF4-FFF2-40B4-BE49-F238E27FC236}">
                  <a16:creationId xmlns:a16="http://schemas.microsoft.com/office/drawing/2014/main" id="{145BECBC-E154-48B0-89A2-1638BCD1F560}"/>
                </a:ext>
              </a:extLst>
            </p:cNvPr>
            <p:cNvCxnSpPr/>
            <p:nvPr/>
          </p:nvCxnSpPr>
          <p:spPr>
            <a:xfrm>
              <a:off x="9961731" y="2734171"/>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5" name="Straight Arrow Connector 104">
              <a:extLst>
                <a:ext uri="{FF2B5EF4-FFF2-40B4-BE49-F238E27FC236}">
                  <a16:creationId xmlns:a16="http://schemas.microsoft.com/office/drawing/2014/main" id="{07ACEA67-20AE-43A4-80F9-9A69245B68C2}"/>
                </a:ext>
              </a:extLst>
            </p:cNvPr>
            <p:cNvCxnSpPr/>
            <p:nvPr/>
          </p:nvCxnSpPr>
          <p:spPr>
            <a:xfrm>
              <a:off x="9961731" y="3329262"/>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07" name="Straight Arrow Connector 106">
              <a:extLst>
                <a:ext uri="{FF2B5EF4-FFF2-40B4-BE49-F238E27FC236}">
                  <a16:creationId xmlns:a16="http://schemas.microsoft.com/office/drawing/2014/main" id="{A9A6B67B-C125-49A9-8BA0-8887ED33D51B}"/>
                </a:ext>
              </a:extLst>
            </p:cNvPr>
            <p:cNvCxnSpPr/>
            <p:nvPr/>
          </p:nvCxnSpPr>
          <p:spPr>
            <a:xfrm>
              <a:off x="9961731" y="5726007"/>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111" name="Straight Connector 110">
              <a:extLst>
                <a:ext uri="{FF2B5EF4-FFF2-40B4-BE49-F238E27FC236}">
                  <a16:creationId xmlns:a16="http://schemas.microsoft.com/office/drawing/2014/main" id="{98D61486-D6F4-409F-80A5-7572C90BF0EB}"/>
                </a:ext>
              </a:extLst>
            </p:cNvPr>
            <p:cNvCxnSpPr>
              <a:cxnSpLocks/>
            </p:cNvCxnSpPr>
            <p:nvPr/>
          </p:nvCxnSpPr>
          <p:spPr>
            <a:xfrm>
              <a:off x="9961731" y="2732796"/>
              <a:ext cx="0" cy="2993211"/>
            </a:xfrm>
            <a:prstGeom prst="line">
              <a:avLst/>
            </a:prstGeom>
            <a:solidFill>
              <a:srgbClr val="FFFFFF"/>
            </a:solidFill>
            <a:ln w="12700" cap="flat" cmpd="sng" algn="ctr">
              <a:solidFill>
                <a:srgbClr val="353535"/>
              </a:solidFill>
              <a:prstDash val="solid"/>
              <a:headEnd type="none" w="med" len="med"/>
              <a:tailEnd type="none" w="med" len="med"/>
            </a:ln>
            <a:effectLst/>
          </p:spPr>
        </p:cxnSp>
        <p:cxnSp>
          <p:nvCxnSpPr>
            <p:cNvPr id="120" name="Straight Arrow Connector 119">
              <a:extLst>
                <a:ext uri="{FF2B5EF4-FFF2-40B4-BE49-F238E27FC236}">
                  <a16:creationId xmlns:a16="http://schemas.microsoft.com/office/drawing/2014/main" id="{82C530E6-0A66-4C11-B0D6-5C0B31AC0A27}"/>
                </a:ext>
              </a:extLst>
            </p:cNvPr>
            <p:cNvCxnSpPr/>
            <p:nvPr/>
          </p:nvCxnSpPr>
          <p:spPr>
            <a:xfrm>
              <a:off x="9961731" y="4519444"/>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cxnSp>
          <p:nvCxnSpPr>
            <p:cNvPr id="71" name="Straight Arrow Connector 70">
              <a:extLst>
                <a:ext uri="{FF2B5EF4-FFF2-40B4-BE49-F238E27FC236}">
                  <a16:creationId xmlns:a16="http://schemas.microsoft.com/office/drawing/2014/main" id="{73D5DC44-F7D4-4F3E-8BEB-84E52B8E8DCB}"/>
                </a:ext>
              </a:extLst>
            </p:cNvPr>
            <p:cNvCxnSpPr/>
            <p:nvPr/>
          </p:nvCxnSpPr>
          <p:spPr>
            <a:xfrm>
              <a:off x="9961731" y="5091396"/>
              <a:ext cx="589936" cy="0"/>
            </a:xfrm>
            <a:prstGeom prst="straightConnector1">
              <a:avLst/>
            </a:prstGeom>
            <a:solidFill>
              <a:srgbClr val="FFFFFF"/>
            </a:solidFill>
            <a:ln w="12700" cap="flat" cmpd="sng" algn="ctr">
              <a:solidFill>
                <a:srgbClr val="353535"/>
              </a:solidFill>
              <a:prstDash val="solid"/>
              <a:headEnd type="none" w="med" len="med"/>
              <a:tailEnd type="arrow" w="med" len="sm"/>
            </a:ln>
            <a:effectLst/>
          </p:spPr>
        </p:cxnSp>
      </p:grpSp>
      <p:sp>
        <p:nvSpPr>
          <p:cNvPr id="83" name="TextBox 82"/>
          <p:cNvSpPr txBox="1"/>
          <p:nvPr/>
        </p:nvSpPr>
        <p:spPr>
          <a:xfrm>
            <a:off x="10740107" y="5348160"/>
            <a:ext cx="759508" cy="483360"/>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a:t>
            </a:r>
          </a:p>
        </p:txBody>
      </p:sp>
      <p:sp>
        <p:nvSpPr>
          <p:cNvPr id="92" name="excel"/>
          <p:cNvSpPr>
            <a:spLocks noChangeAspect="1" noEditPoints="1"/>
          </p:cNvSpPr>
          <p:nvPr/>
        </p:nvSpPr>
        <p:spPr bwMode="auto">
          <a:xfrm>
            <a:off x="10501285" y="3712847"/>
            <a:ext cx="286674" cy="286674"/>
          </a:xfrm>
          <a:custGeom>
            <a:avLst/>
            <a:gdLst>
              <a:gd name="T0" fmla="*/ 311 w 351"/>
              <a:gd name="T1" fmla="*/ 232 h 351"/>
              <a:gd name="T2" fmla="*/ 255 w 351"/>
              <a:gd name="T3" fmla="*/ 204 h 351"/>
              <a:gd name="T4" fmla="*/ 311 w 351"/>
              <a:gd name="T5" fmla="*/ 188 h 351"/>
              <a:gd name="T6" fmla="*/ 255 w 351"/>
              <a:gd name="T7" fmla="*/ 160 h 351"/>
              <a:gd name="T8" fmla="*/ 311 w 351"/>
              <a:gd name="T9" fmla="*/ 276 h 351"/>
              <a:gd name="T10" fmla="*/ 255 w 351"/>
              <a:gd name="T11" fmla="*/ 248 h 351"/>
              <a:gd name="T12" fmla="*/ 311 w 351"/>
              <a:gd name="T13" fmla="*/ 144 h 351"/>
              <a:gd name="T14" fmla="*/ 255 w 351"/>
              <a:gd name="T15" fmla="*/ 116 h 351"/>
              <a:gd name="T16" fmla="*/ 311 w 351"/>
              <a:gd name="T17" fmla="*/ 100 h 351"/>
              <a:gd name="T18" fmla="*/ 255 w 351"/>
              <a:gd name="T19" fmla="*/ 72 h 351"/>
              <a:gd name="T20" fmla="*/ 311 w 351"/>
              <a:gd name="T21" fmla="*/ 248 h 351"/>
              <a:gd name="T22" fmla="*/ 255 w 351"/>
              <a:gd name="T23" fmla="*/ 276 h 351"/>
              <a:gd name="T24" fmla="*/ 311 w 351"/>
              <a:gd name="T25" fmla="*/ 204 h 351"/>
              <a:gd name="T26" fmla="*/ 255 w 351"/>
              <a:gd name="T27" fmla="*/ 232 h 351"/>
              <a:gd name="T28" fmla="*/ 311 w 351"/>
              <a:gd name="T29" fmla="*/ 160 h 351"/>
              <a:gd name="T30" fmla="*/ 255 w 351"/>
              <a:gd name="T31" fmla="*/ 188 h 351"/>
              <a:gd name="T32" fmla="*/ 311 w 351"/>
              <a:gd name="T33" fmla="*/ 116 h 351"/>
              <a:gd name="T34" fmla="*/ 255 w 351"/>
              <a:gd name="T35" fmla="*/ 144 h 351"/>
              <a:gd name="T36" fmla="*/ 311 w 351"/>
              <a:gd name="T37" fmla="*/ 100 h 351"/>
              <a:gd name="T38" fmla="*/ 255 w 351"/>
              <a:gd name="T39" fmla="*/ 72 h 351"/>
              <a:gd name="T40" fmla="*/ 208 w 351"/>
              <a:gd name="T41" fmla="*/ 0 h 351"/>
              <a:gd name="T42" fmla="*/ 208 w 351"/>
              <a:gd name="T43" fmla="*/ 351 h 351"/>
              <a:gd name="T44" fmla="*/ 351 w 351"/>
              <a:gd name="T45" fmla="*/ 299 h 351"/>
              <a:gd name="T46" fmla="*/ 119 w 351"/>
              <a:gd name="T47" fmla="*/ 110 h 351"/>
              <a:gd name="T48" fmla="*/ 147 w 351"/>
              <a:gd name="T49" fmla="*/ 240 h 351"/>
              <a:gd name="T50" fmla="*/ 98 w 351"/>
              <a:gd name="T51" fmla="*/ 188 h 351"/>
              <a:gd name="T52" fmla="*/ 83 w 351"/>
              <a:gd name="T53" fmla="*/ 174 h 351"/>
              <a:gd name="T54" fmla="*/ 99 w 351"/>
              <a:gd name="T55" fmla="*/ 160 h 351"/>
              <a:gd name="T56" fmla="*/ 208 w 351"/>
              <a:gd name="T57" fmla="*/ 299 h 351"/>
              <a:gd name="T58" fmla="*/ 239 w 351"/>
              <a:gd name="T59" fmla="*/ 248 h 351"/>
              <a:gd name="T60" fmla="*/ 239 w 351"/>
              <a:gd name="T61" fmla="*/ 232 h 351"/>
              <a:gd name="T62" fmla="*/ 208 w 351"/>
              <a:gd name="T63" fmla="*/ 188 h 351"/>
              <a:gd name="T64" fmla="*/ 208 w 351"/>
              <a:gd name="T65" fmla="*/ 160 h 351"/>
              <a:gd name="T66" fmla="*/ 239 w 351"/>
              <a:gd name="T67" fmla="*/ 116 h 351"/>
              <a:gd name="T68" fmla="*/ 239 w 351"/>
              <a:gd name="T69" fmla="*/ 100 h 351"/>
              <a:gd name="T70" fmla="*/ 208 w 351"/>
              <a:gd name="T71" fmla="*/ 47 h 351"/>
              <a:gd name="T72" fmla="*/ 339 w 351"/>
              <a:gd name="T73" fmla="*/ 299 h 351"/>
              <a:gd name="T74" fmla="*/ 255 w 351"/>
              <a:gd name="T75" fmla="*/ 276 h 351"/>
              <a:gd name="T76" fmla="*/ 311 w 351"/>
              <a:gd name="T77" fmla="*/ 248 h 351"/>
              <a:gd name="T78" fmla="*/ 255 w 351"/>
              <a:gd name="T79" fmla="*/ 232 h 351"/>
              <a:gd name="T80" fmla="*/ 311 w 351"/>
              <a:gd name="T81" fmla="*/ 204 h 351"/>
              <a:gd name="T82" fmla="*/ 255 w 351"/>
              <a:gd name="T83" fmla="*/ 188 h 351"/>
              <a:gd name="T84" fmla="*/ 311 w 351"/>
              <a:gd name="T85" fmla="*/ 160 h 351"/>
              <a:gd name="T86" fmla="*/ 255 w 351"/>
              <a:gd name="T87" fmla="*/ 144 h 351"/>
              <a:gd name="T88" fmla="*/ 311 w 351"/>
              <a:gd name="T89" fmla="*/ 116 h 351"/>
              <a:gd name="T90" fmla="*/ 255 w 351"/>
              <a:gd name="T91" fmla="*/ 100 h 351"/>
              <a:gd name="T92" fmla="*/ 311 w 351"/>
              <a:gd name="T93" fmla="*/ 72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1" h="351">
                <a:moveTo>
                  <a:pt x="255" y="204"/>
                </a:moveTo>
                <a:cubicBezTo>
                  <a:pt x="255" y="232"/>
                  <a:pt x="255" y="232"/>
                  <a:pt x="255" y="232"/>
                </a:cubicBezTo>
                <a:cubicBezTo>
                  <a:pt x="311" y="232"/>
                  <a:pt x="311" y="232"/>
                  <a:pt x="311" y="232"/>
                </a:cubicBezTo>
                <a:cubicBezTo>
                  <a:pt x="311" y="204"/>
                  <a:pt x="311" y="204"/>
                  <a:pt x="311" y="204"/>
                </a:cubicBezTo>
                <a:cubicBezTo>
                  <a:pt x="255" y="204"/>
                  <a:pt x="255" y="204"/>
                  <a:pt x="255" y="204"/>
                </a:cubicBezTo>
                <a:cubicBezTo>
                  <a:pt x="255" y="204"/>
                  <a:pt x="255" y="204"/>
                  <a:pt x="255" y="204"/>
                </a:cubicBezTo>
                <a:close/>
                <a:moveTo>
                  <a:pt x="255" y="160"/>
                </a:moveTo>
                <a:cubicBezTo>
                  <a:pt x="255" y="188"/>
                  <a:pt x="255" y="188"/>
                  <a:pt x="255" y="188"/>
                </a:cubicBezTo>
                <a:cubicBezTo>
                  <a:pt x="311" y="188"/>
                  <a:pt x="311" y="188"/>
                  <a:pt x="311" y="188"/>
                </a:cubicBezTo>
                <a:cubicBezTo>
                  <a:pt x="311" y="160"/>
                  <a:pt x="311" y="160"/>
                  <a:pt x="311" y="160"/>
                </a:cubicBezTo>
                <a:cubicBezTo>
                  <a:pt x="255" y="160"/>
                  <a:pt x="255" y="160"/>
                  <a:pt x="255" y="160"/>
                </a:cubicBezTo>
                <a:cubicBezTo>
                  <a:pt x="255" y="160"/>
                  <a:pt x="255" y="160"/>
                  <a:pt x="255" y="160"/>
                </a:cubicBezTo>
                <a:close/>
                <a:moveTo>
                  <a:pt x="255" y="248"/>
                </a:moveTo>
                <a:cubicBezTo>
                  <a:pt x="255" y="276"/>
                  <a:pt x="255" y="276"/>
                  <a:pt x="255" y="276"/>
                </a:cubicBezTo>
                <a:cubicBezTo>
                  <a:pt x="311" y="276"/>
                  <a:pt x="311" y="276"/>
                  <a:pt x="311" y="276"/>
                </a:cubicBezTo>
                <a:cubicBezTo>
                  <a:pt x="311" y="248"/>
                  <a:pt x="311" y="248"/>
                  <a:pt x="311" y="248"/>
                </a:cubicBezTo>
                <a:cubicBezTo>
                  <a:pt x="255" y="248"/>
                  <a:pt x="255" y="248"/>
                  <a:pt x="255" y="248"/>
                </a:cubicBezTo>
                <a:cubicBezTo>
                  <a:pt x="255" y="248"/>
                  <a:pt x="255" y="248"/>
                  <a:pt x="255" y="248"/>
                </a:cubicBezTo>
                <a:close/>
                <a:moveTo>
                  <a:pt x="255" y="116"/>
                </a:moveTo>
                <a:cubicBezTo>
                  <a:pt x="255" y="144"/>
                  <a:pt x="255" y="144"/>
                  <a:pt x="255" y="144"/>
                </a:cubicBezTo>
                <a:cubicBezTo>
                  <a:pt x="311" y="144"/>
                  <a:pt x="311" y="144"/>
                  <a:pt x="311" y="144"/>
                </a:cubicBezTo>
                <a:cubicBezTo>
                  <a:pt x="311" y="116"/>
                  <a:pt x="311" y="116"/>
                  <a:pt x="311" y="116"/>
                </a:cubicBezTo>
                <a:cubicBezTo>
                  <a:pt x="255" y="116"/>
                  <a:pt x="255" y="116"/>
                  <a:pt x="255" y="116"/>
                </a:cubicBezTo>
                <a:cubicBezTo>
                  <a:pt x="255" y="116"/>
                  <a:pt x="255" y="116"/>
                  <a:pt x="255" y="116"/>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255" y="276"/>
                </a:moveTo>
                <a:cubicBezTo>
                  <a:pt x="311" y="276"/>
                  <a:pt x="311" y="276"/>
                  <a:pt x="311" y="276"/>
                </a:cubicBezTo>
                <a:cubicBezTo>
                  <a:pt x="311" y="248"/>
                  <a:pt x="311" y="248"/>
                  <a:pt x="311" y="248"/>
                </a:cubicBezTo>
                <a:cubicBezTo>
                  <a:pt x="255" y="248"/>
                  <a:pt x="255" y="248"/>
                  <a:pt x="255" y="248"/>
                </a:cubicBezTo>
                <a:cubicBezTo>
                  <a:pt x="255" y="276"/>
                  <a:pt x="255" y="276"/>
                  <a:pt x="255" y="276"/>
                </a:cubicBezTo>
                <a:cubicBezTo>
                  <a:pt x="255" y="276"/>
                  <a:pt x="255" y="276"/>
                  <a:pt x="255" y="276"/>
                </a:cubicBezTo>
                <a:close/>
                <a:moveTo>
                  <a:pt x="255" y="232"/>
                </a:moveTo>
                <a:cubicBezTo>
                  <a:pt x="311" y="232"/>
                  <a:pt x="311" y="232"/>
                  <a:pt x="311" y="232"/>
                </a:cubicBezTo>
                <a:cubicBezTo>
                  <a:pt x="311" y="204"/>
                  <a:pt x="311" y="204"/>
                  <a:pt x="311" y="204"/>
                </a:cubicBezTo>
                <a:cubicBezTo>
                  <a:pt x="255" y="204"/>
                  <a:pt x="255" y="204"/>
                  <a:pt x="255" y="204"/>
                </a:cubicBezTo>
                <a:cubicBezTo>
                  <a:pt x="255" y="232"/>
                  <a:pt x="255" y="232"/>
                  <a:pt x="255" y="232"/>
                </a:cubicBezTo>
                <a:cubicBezTo>
                  <a:pt x="255" y="232"/>
                  <a:pt x="255" y="232"/>
                  <a:pt x="255" y="232"/>
                </a:cubicBezTo>
                <a:close/>
                <a:moveTo>
                  <a:pt x="255" y="188"/>
                </a:moveTo>
                <a:cubicBezTo>
                  <a:pt x="311" y="188"/>
                  <a:pt x="311" y="188"/>
                  <a:pt x="311" y="188"/>
                </a:cubicBezTo>
                <a:cubicBezTo>
                  <a:pt x="311" y="160"/>
                  <a:pt x="311" y="160"/>
                  <a:pt x="311" y="160"/>
                </a:cubicBezTo>
                <a:cubicBezTo>
                  <a:pt x="255" y="160"/>
                  <a:pt x="255" y="160"/>
                  <a:pt x="255" y="160"/>
                </a:cubicBezTo>
                <a:cubicBezTo>
                  <a:pt x="255" y="188"/>
                  <a:pt x="255" y="188"/>
                  <a:pt x="255" y="188"/>
                </a:cubicBezTo>
                <a:cubicBezTo>
                  <a:pt x="255" y="188"/>
                  <a:pt x="255" y="188"/>
                  <a:pt x="255" y="188"/>
                </a:cubicBezTo>
                <a:close/>
                <a:moveTo>
                  <a:pt x="255" y="144"/>
                </a:moveTo>
                <a:cubicBezTo>
                  <a:pt x="311" y="144"/>
                  <a:pt x="311" y="144"/>
                  <a:pt x="311" y="144"/>
                </a:cubicBezTo>
                <a:cubicBezTo>
                  <a:pt x="311" y="116"/>
                  <a:pt x="311" y="116"/>
                  <a:pt x="311" y="116"/>
                </a:cubicBezTo>
                <a:cubicBezTo>
                  <a:pt x="255" y="116"/>
                  <a:pt x="255" y="116"/>
                  <a:pt x="255" y="116"/>
                </a:cubicBezTo>
                <a:cubicBezTo>
                  <a:pt x="255" y="144"/>
                  <a:pt x="255" y="144"/>
                  <a:pt x="255" y="144"/>
                </a:cubicBezTo>
                <a:cubicBezTo>
                  <a:pt x="255" y="144"/>
                  <a:pt x="255" y="144"/>
                  <a:pt x="255" y="144"/>
                </a:cubicBezTo>
                <a:close/>
                <a:moveTo>
                  <a:pt x="255" y="72"/>
                </a:moveTo>
                <a:cubicBezTo>
                  <a:pt x="255" y="100"/>
                  <a:pt x="255" y="100"/>
                  <a:pt x="255" y="100"/>
                </a:cubicBezTo>
                <a:cubicBezTo>
                  <a:pt x="311" y="100"/>
                  <a:pt x="311" y="100"/>
                  <a:pt x="311" y="100"/>
                </a:cubicBezTo>
                <a:cubicBezTo>
                  <a:pt x="311" y="72"/>
                  <a:pt x="311" y="72"/>
                  <a:pt x="311" y="72"/>
                </a:cubicBezTo>
                <a:cubicBezTo>
                  <a:pt x="255" y="72"/>
                  <a:pt x="255" y="72"/>
                  <a:pt x="255" y="72"/>
                </a:cubicBezTo>
                <a:cubicBezTo>
                  <a:pt x="255" y="72"/>
                  <a:pt x="255" y="72"/>
                  <a:pt x="255" y="72"/>
                </a:cubicBezTo>
                <a:close/>
                <a:moveTo>
                  <a:pt x="339" y="35"/>
                </a:moveTo>
                <a:cubicBezTo>
                  <a:pt x="208" y="35"/>
                  <a:pt x="208" y="35"/>
                  <a:pt x="208" y="35"/>
                </a:cubicBezTo>
                <a:cubicBezTo>
                  <a:pt x="208" y="0"/>
                  <a:pt x="208" y="0"/>
                  <a:pt x="208" y="0"/>
                </a:cubicBezTo>
                <a:cubicBezTo>
                  <a:pt x="0" y="35"/>
                  <a:pt x="0" y="35"/>
                  <a:pt x="0" y="35"/>
                </a:cubicBezTo>
                <a:cubicBezTo>
                  <a:pt x="0" y="315"/>
                  <a:pt x="0" y="315"/>
                  <a:pt x="0" y="315"/>
                </a:cubicBezTo>
                <a:cubicBezTo>
                  <a:pt x="208" y="351"/>
                  <a:pt x="208" y="351"/>
                  <a:pt x="208" y="351"/>
                </a:cubicBezTo>
                <a:cubicBezTo>
                  <a:pt x="208" y="311"/>
                  <a:pt x="208" y="311"/>
                  <a:pt x="208" y="311"/>
                </a:cubicBezTo>
                <a:cubicBezTo>
                  <a:pt x="340" y="311"/>
                  <a:pt x="340" y="311"/>
                  <a:pt x="340" y="311"/>
                </a:cubicBezTo>
                <a:cubicBezTo>
                  <a:pt x="348" y="311"/>
                  <a:pt x="351" y="306"/>
                  <a:pt x="351" y="299"/>
                </a:cubicBezTo>
                <a:cubicBezTo>
                  <a:pt x="351" y="47"/>
                  <a:pt x="351" y="47"/>
                  <a:pt x="351" y="47"/>
                </a:cubicBezTo>
                <a:cubicBezTo>
                  <a:pt x="351" y="41"/>
                  <a:pt x="346" y="35"/>
                  <a:pt x="339" y="35"/>
                </a:cubicBezTo>
                <a:close/>
                <a:moveTo>
                  <a:pt x="119" y="110"/>
                </a:moveTo>
                <a:cubicBezTo>
                  <a:pt x="146" y="107"/>
                  <a:pt x="146" y="107"/>
                  <a:pt x="146" y="107"/>
                </a:cubicBezTo>
                <a:cubicBezTo>
                  <a:pt x="114" y="173"/>
                  <a:pt x="114" y="173"/>
                  <a:pt x="114" y="173"/>
                </a:cubicBezTo>
                <a:cubicBezTo>
                  <a:pt x="147" y="240"/>
                  <a:pt x="147" y="240"/>
                  <a:pt x="147" y="240"/>
                </a:cubicBezTo>
                <a:cubicBezTo>
                  <a:pt x="118" y="238"/>
                  <a:pt x="118" y="238"/>
                  <a:pt x="118" y="238"/>
                </a:cubicBezTo>
                <a:cubicBezTo>
                  <a:pt x="98" y="188"/>
                  <a:pt x="98" y="188"/>
                  <a:pt x="98" y="188"/>
                </a:cubicBezTo>
                <a:cubicBezTo>
                  <a:pt x="98" y="188"/>
                  <a:pt x="98" y="188"/>
                  <a:pt x="98" y="188"/>
                </a:cubicBezTo>
                <a:cubicBezTo>
                  <a:pt x="78" y="237"/>
                  <a:pt x="78" y="237"/>
                  <a:pt x="78" y="237"/>
                </a:cubicBezTo>
                <a:cubicBezTo>
                  <a:pt x="52" y="234"/>
                  <a:pt x="52" y="234"/>
                  <a:pt x="52" y="234"/>
                </a:cubicBezTo>
                <a:cubicBezTo>
                  <a:pt x="83" y="174"/>
                  <a:pt x="83" y="174"/>
                  <a:pt x="83" y="174"/>
                </a:cubicBezTo>
                <a:cubicBezTo>
                  <a:pt x="55" y="113"/>
                  <a:pt x="55" y="113"/>
                  <a:pt x="55" y="113"/>
                </a:cubicBezTo>
                <a:cubicBezTo>
                  <a:pt x="81" y="111"/>
                  <a:pt x="81" y="111"/>
                  <a:pt x="81" y="111"/>
                </a:cubicBezTo>
                <a:cubicBezTo>
                  <a:pt x="99" y="160"/>
                  <a:pt x="99" y="160"/>
                  <a:pt x="99" y="160"/>
                </a:cubicBezTo>
                <a:lnTo>
                  <a:pt x="119" y="110"/>
                </a:lnTo>
                <a:close/>
                <a:moveTo>
                  <a:pt x="339" y="299"/>
                </a:moveTo>
                <a:cubicBezTo>
                  <a:pt x="208" y="299"/>
                  <a:pt x="208" y="299"/>
                  <a:pt x="208" y="299"/>
                </a:cubicBezTo>
                <a:cubicBezTo>
                  <a:pt x="208" y="276"/>
                  <a:pt x="208" y="276"/>
                  <a:pt x="208" y="276"/>
                </a:cubicBezTo>
                <a:cubicBezTo>
                  <a:pt x="239" y="276"/>
                  <a:pt x="239" y="276"/>
                  <a:pt x="239" y="276"/>
                </a:cubicBezTo>
                <a:cubicBezTo>
                  <a:pt x="239" y="248"/>
                  <a:pt x="239" y="248"/>
                  <a:pt x="239" y="248"/>
                </a:cubicBezTo>
                <a:cubicBezTo>
                  <a:pt x="208" y="248"/>
                  <a:pt x="208" y="248"/>
                  <a:pt x="208" y="248"/>
                </a:cubicBezTo>
                <a:cubicBezTo>
                  <a:pt x="208" y="232"/>
                  <a:pt x="208" y="232"/>
                  <a:pt x="208" y="232"/>
                </a:cubicBezTo>
                <a:cubicBezTo>
                  <a:pt x="239" y="232"/>
                  <a:pt x="239" y="232"/>
                  <a:pt x="239" y="232"/>
                </a:cubicBezTo>
                <a:cubicBezTo>
                  <a:pt x="239" y="204"/>
                  <a:pt x="239" y="204"/>
                  <a:pt x="239" y="204"/>
                </a:cubicBezTo>
                <a:cubicBezTo>
                  <a:pt x="208" y="204"/>
                  <a:pt x="208" y="204"/>
                  <a:pt x="208" y="204"/>
                </a:cubicBezTo>
                <a:cubicBezTo>
                  <a:pt x="208" y="188"/>
                  <a:pt x="208" y="188"/>
                  <a:pt x="208" y="188"/>
                </a:cubicBezTo>
                <a:cubicBezTo>
                  <a:pt x="239" y="188"/>
                  <a:pt x="239" y="188"/>
                  <a:pt x="239" y="188"/>
                </a:cubicBezTo>
                <a:cubicBezTo>
                  <a:pt x="239" y="160"/>
                  <a:pt x="239" y="160"/>
                  <a:pt x="239" y="160"/>
                </a:cubicBezTo>
                <a:cubicBezTo>
                  <a:pt x="208" y="160"/>
                  <a:pt x="208" y="160"/>
                  <a:pt x="208" y="160"/>
                </a:cubicBezTo>
                <a:cubicBezTo>
                  <a:pt x="208" y="144"/>
                  <a:pt x="208" y="144"/>
                  <a:pt x="208" y="144"/>
                </a:cubicBezTo>
                <a:cubicBezTo>
                  <a:pt x="239" y="144"/>
                  <a:pt x="239" y="144"/>
                  <a:pt x="239" y="144"/>
                </a:cubicBezTo>
                <a:cubicBezTo>
                  <a:pt x="239" y="116"/>
                  <a:pt x="239" y="116"/>
                  <a:pt x="239" y="116"/>
                </a:cubicBezTo>
                <a:cubicBezTo>
                  <a:pt x="208" y="116"/>
                  <a:pt x="208" y="116"/>
                  <a:pt x="208" y="116"/>
                </a:cubicBezTo>
                <a:cubicBezTo>
                  <a:pt x="208" y="100"/>
                  <a:pt x="208" y="100"/>
                  <a:pt x="208" y="100"/>
                </a:cubicBezTo>
                <a:cubicBezTo>
                  <a:pt x="239" y="100"/>
                  <a:pt x="239" y="100"/>
                  <a:pt x="239" y="100"/>
                </a:cubicBezTo>
                <a:cubicBezTo>
                  <a:pt x="239" y="72"/>
                  <a:pt x="239" y="72"/>
                  <a:pt x="239" y="72"/>
                </a:cubicBezTo>
                <a:cubicBezTo>
                  <a:pt x="208" y="72"/>
                  <a:pt x="208" y="72"/>
                  <a:pt x="208" y="72"/>
                </a:cubicBezTo>
                <a:cubicBezTo>
                  <a:pt x="208" y="47"/>
                  <a:pt x="208" y="47"/>
                  <a:pt x="208" y="47"/>
                </a:cubicBezTo>
                <a:cubicBezTo>
                  <a:pt x="339" y="47"/>
                  <a:pt x="339" y="47"/>
                  <a:pt x="339" y="47"/>
                </a:cubicBezTo>
                <a:cubicBezTo>
                  <a:pt x="339" y="299"/>
                  <a:pt x="339" y="299"/>
                  <a:pt x="339" y="299"/>
                </a:cubicBezTo>
                <a:cubicBezTo>
                  <a:pt x="339" y="299"/>
                  <a:pt x="339" y="299"/>
                  <a:pt x="339" y="299"/>
                </a:cubicBezTo>
                <a:close/>
                <a:moveTo>
                  <a:pt x="311" y="248"/>
                </a:moveTo>
                <a:cubicBezTo>
                  <a:pt x="255" y="248"/>
                  <a:pt x="255" y="248"/>
                  <a:pt x="255" y="248"/>
                </a:cubicBezTo>
                <a:cubicBezTo>
                  <a:pt x="255" y="276"/>
                  <a:pt x="255" y="276"/>
                  <a:pt x="255" y="276"/>
                </a:cubicBezTo>
                <a:cubicBezTo>
                  <a:pt x="311" y="276"/>
                  <a:pt x="311" y="276"/>
                  <a:pt x="311" y="276"/>
                </a:cubicBezTo>
                <a:cubicBezTo>
                  <a:pt x="311" y="248"/>
                  <a:pt x="311" y="248"/>
                  <a:pt x="311" y="248"/>
                </a:cubicBezTo>
                <a:cubicBezTo>
                  <a:pt x="311" y="248"/>
                  <a:pt x="311" y="248"/>
                  <a:pt x="311" y="248"/>
                </a:cubicBezTo>
                <a:close/>
                <a:moveTo>
                  <a:pt x="311" y="204"/>
                </a:moveTo>
                <a:cubicBezTo>
                  <a:pt x="255" y="204"/>
                  <a:pt x="255" y="204"/>
                  <a:pt x="255" y="204"/>
                </a:cubicBezTo>
                <a:cubicBezTo>
                  <a:pt x="255" y="232"/>
                  <a:pt x="255" y="232"/>
                  <a:pt x="255" y="232"/>
                </a:cubicBezTo>
                <a:cubicBezTo>
                  <a:pt x="311" y="232"/>
                  <a:pt x="311" y="232"/>
                  <a:pt x="311" y="232"/>
                </a:cubicBezTo>
                <a:cubicBezTo>
                  <a:pt x="311" y="204"/>
                  <a:pt x="311" y="204"/>
                  <a:pt x="311" y="204"/>
                </a:cubicBezTo>
                <a:cubicBezTo>
                  <a:pt x="311" y="204"/>
                  <a:pt x="311" y="204"/>
                  <a:pt x="311" y="204"/>
                </a:cubicBezTo>
                <a:close/>
                <a:moveTo>
                  <a:pt x="311" y="160"/>
                </a:moveTo>
                <a:cubicBezTo>
                  <a:pt x="255" y="160"/>
                  <a:pt x="255" y="160"/>
                  <a:pt x="255" y="160"/>
                </a:cubicBezTo>
                <a:cubicBezTo>
                  <a:pt x="255" y="188"/>
                  <a:pt x="255" y="188"/>
                  <a:pt x="255" y="188"/>
                </a:cubicBezTo>
                <a:cubicBezTo>
                  <a:pt x="311" y="188"/>
                  <a:pt x="311" y="188"/>
                  <a:pt x="311" y="188"/>
                </a:cubicBezTo>
                <a:cubicBezTo>
                  <a:pt x="311" y="160"/>
                  <a:pt x="311" y="160"/>
                  <a:pt x="311" y="160"/>
                </a:cubicBezTo>
                <a:cubicBezTo>
                  <a:pt x="311" y="160"/>
                  <a:pt x="311" y="160"/>
                  <a:pt x="311" y="160"/>
                </a:cubicBezTo>
                <a:close/>
                <a:moveTo>
                  <a:pt x="311" y="116"/>
                </a:moveTo>
                <a:cubicBezTo>
                  <a:pt x="255" y="116"/>
                  <a:pt x="255" y="116"/>
                  <a:pt x="255" y="116"/>
                </a:cubicBezTo>
                <a:cubicBezTo>
                  <a:pt x="255" y="144"/>
                  <a:pt x="255" y="144"/>
                  <a:pt x="255" y="144"/>
                </a:cubicBezTo>
                <a:cubicBezTo>
                  <a:pt x="311" y="144"/>
                  <a:pt x="311" y="144"/>
                  <a:pt x="311" y="144"/>
                </a:cubicBezTo>
                <a:cubicBezTo>
                  <a:pt x="311" y="116"/>
                  <a:pt x="311" y="116"/>
                  <a:pt x="311" y="116"/>
                </a:cubicBezTo>
                <a:cubicBezTo>
                  <a:pt x="311" y="116"/>
                  <a:pt x="311" y="116"/>
                  <a:pt x="311" y="116"/>
                </a:cubicBezTo>
                <a:close/>
                <a:moveTo>
                  <a:pt x="311" y="72"/>
                </a:moveTo>
                <a:cubicBezTo>
                  <a:pt x="255" y="72"/>
                  <a:pt x="255" y="72"/>
                  <a:pt x="255" y="72"/>
                </a:cubicBezTo>
                <a:cubicBezTo>
                  <a:pt x="255" y="100"/>
                  <a:pt x="255" y="100"/>
                  <a:pt x="255" y="100"/>
                </a:cubicBezTo>
                <a:cubicBezTo>
                  <a:pt x="311" y="100"/>
                  <a:pt x="311" y="100"/>
                  <a:pt x="311" y="100"/>
                </a:cubicBezTo>
                <a:cubicBezTo>
                  <a:pt x="311" y="72"/>
                  <a:pt x="311" y="72"/>
                  <a:pt x="311" y="72"/>
                </a:cubicBezTo>
                <a:cubicBezTo>
                  <a:pt x="311" y="72"/>
                  <a:pt x="311" y="72"/>
                  <a:pt x="311" y="72"/>
                </a:cubicBez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7" name="phone"/>
          <p:cNvSpPr>
            <a:spLocks noChangeAspect="1" noEditPoints="1"/>
          </p:cNvSpPr>
          <p:nvPr/>
        </p:nvSpPr>
        <p:spPr bwMode="auto">
          <a:xfrm>
            <a:off x="10565291" y="3133108"/>
            <a:ext cx="150542" cy="241070"/>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98" name="globe_2"/>
          <p:cNvSpPr>
            <a:spLocks noChangeAspect="1" noEditPoints="1"/>
          </p:cNvSpPr>
          <p:nvPr/>
        </p:nvSpPr>
        <p:spPr bwMode="auto">
          <a:xfrm>
            <a:off x="10506837" y="2558209"/>
            <a:ext cx="261970" cy="2619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9" name="website_3"/>
          <p:cNvSpPr>
            <a:spLocks noChangeAspect="1" noEditPoints="1"/>
          </p:cNvSpPr>
          <p:nvPr/>
        </p:nvSpPr>
        <p:spPr bwMode="auto">
          <a:xfrm>
            <a:off x="10501285" y="4323114"/>
            <a:ext cx="288259" cy="251509"/>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15875"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15" name="Freeform 5"/>
          <p:cNvSpPr>
            <a:spLocks noEditPoints="1"/>
          </p:cNvSpPr>
          <p:nvPr/>
        </p:nvSpPr>
        <p:spPr bwMode="auto">
          <a:xfrm>
            <a:off x="10482522" y="5523774"/>
            <a:ext cx="323332" cy="166865"/>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57340B61-DA2E-4910-A310-4DBCDC2D3BA9}"/>
              </a:ext>
            </a:extLst>
          </p:cNvPr>
          <p:cNvSpPr txBox="1"/>
          <p:nvPr/>
        </p:nvSpPr>
        <p:spPr>
          <a:xfrm>
            <a:off x="10740107" y="4749295"/>
            <a:ext cx="1084974" cy="479475"/>
          </a:xfrm>
          <a:prstGeom prst="rect">
            <a:avLst/>
          </a:prstGeom>
          <a:noFill/>
        </p:spPr>
        <p:txBody>
          <a:bodyPr wrap="none" lIns="179259" tIns="143407" rIns="179259" bIns="143407" rtlCol="0" anchor="ctr" anchorCtr="0">
            <a:spAutoFit/>
          </a:bodyPr>
          <a:lstStyle/>
          <a:p>
            <a:pPr marL="0" marR="0" lvl="0" indent="0" algn="l" defTabSz="861250" rtl="0" eaLnBrk="1" fontAlgn="auto" latinLnBrk="0" hangingPunct="1">
              <a:lnSpc>
                <a:spcPct val="90000"/>
              </a:lnSpc>
              <a:spcBef>
                <a:spcPts val="0"/>
              </a:spcBef>
              <a:spcAft>
                <a:spcPts val="565"/>
              </a:spcAft>
              <a:buClrTx/>
              <a:buSzTx/>
              <a:buFontTx/>
              <a:buNone/>
              <a:tabLst/>
              <a:defRPr/>
            </a:pPr>
            <a:r>
              <a:rPr kumimoji="0" lang="en-US" sz="1371" b="0" i="0" u="none" strike="noStrike" kern="0" cap="none" spc="0" normalizeH="0" baseline="0" noProof="0">
                <a:ln>
                  <a:noFill/>
                </a:ln>
                <a:gradFill>
                  <a:gsLst>
                    <a:gs pos="2917">
                      <a:srgbClr val="353535"/>
                    </a:gs>
                    <a:gs pos="100000">
                      <a:srgbClr val="353535"/>
                    </a:gs>
                  </a:gsLst>
                  <a:lin ang="5400000" scaled="0"/>
                </a:gradFill>
                <a:effectLst/>
                <a:uLnTx/>
                <a:uFillTx/>
                <a:latin typeface="Segoe UI"/>
                <a:ea typeface="+mn-ea"/>
                <a:cs typeface="Segoe UI Semilight" panose="020B0402040204020203" pitchFamily="34" charset="0"/>
              </a:rPr>
              <a:t>HoloLens</a:t>
            </a:r>
          </a:p>
        </p:txBody>
      </p:sp>
      <p:pic>
        <p:nvPicPr>
          <p:cNvPr id="4" name="Picture 3">
            <a:extLst>
              <a:ext uri="{FF2B5EF4-FFF2-40B4-BE49-F238E27FC236}">
                <a16:creationId xmlns:a16="http://schemas.microsoft.com/office/drawing/2014/main" id="{957E9301-131A-4F76-8D19-4C2F843908A0}"/>
              </a:ext>
            </a:extLst>
          </p:cNvPr>
          <p:cNvPicPr>
            <a:picLocks noChangeAspect="1"/>
          </p:cNvPicPr>
          <p:nvPr/>
        </p:nvPicPr>
        <p:blipFill>
          <a:blip r:embed="rId3">
            <a:duotone>
              <a:schemeClr val="accent3">
                <a:shade val="45000"/>
                <a:satMod val="135000"/>
              </a:schemeClr>
              <a:prstClr val="white"/>
            </a:duotone>
          </a:blip>
          <a:stretch>
            <a:fillRect/>
          </a:stretch>
        </p:blipFill>
        <p:spPr>
          <a:xfrm>
            <a:off x="10383679" y="4824309"/>
            <a:ext cx="508286" cy="317679"/>
          </a:xfrm>
          <a:prstGeom prst="rect">
            <a:avLst/>
          </a:prstGeom>
        </p:spPr>
      </p:pic>
    </p:spTree>
    <p:extLst>
      <p:ext uri="{BB962C8B-B14F-4D97-AF65-F5344CB8AC3E}">
        <p14:creationId xmlns:p14="http://schemas.microsoft.com/office/powerpoint/2010/main" val="13799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35" presetClass="path" presetSubtype="0" decel="100000" fill="hold" nodeType="withEffect">
                                  <p:stCondLst>
                                    <p:cond delay="0"/>
                                  </p:stCondLst>
                                  <p:childTnLst>
                                    <p:animMotion origin="layout" path="M -2.41511E-6 4.92056E-6 L -0.01506 4.92056E-6 " pathEditMode="relative" rAng="0" ptsTypes="AA">
                                      <p:cBhvr>
                                        <p:cTn id="9" dur="600" spd="-100000" fill="hold"/>
                                        <p:tgtEl>
                                          <p:spTgt spid="7"/>
                                        </p:tgtEl>
                                        <p:attrNameLst>
                                          <p:attrName>ppt_x</p:attrName>
                                          <p:attrName>ppt_y</p:attrName>
                                        </p:attrNameLst>
                                      </p:cBhvr>
                                      <p:rCtr x="-753" y="0"/>
                                    </p:animMotion>
                                  </p:childTnLst>
                                </p:cTn>
                              </p:par>
                              <p:par>
                                <p:cTn id="10" presetID="10" presetClass="entr" presetSubtype="0" fill="hold" grpId="0" nodeType="withEffect">
                                  <p:stCondLst>
                                    <p:cond delay="20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35" presetClass="path" presetSubtype="0" decel="100000" fill="hold" grpId="1" nodeType="withEffect">
                                  <p:stCondLst>
                                    <p:cond delay="200"/>
                                  </p:stCondLst>
                                  <p:childTnLst>
                                    <p:animMotion origin="layout" path="M -2.01685E-6 -2.81434E-6 L -0.01506 -2.81434E-6 " pathEditMode="relative" rAng="0" ptsTypes="AA">
                                      <p:cBhvr>
                                        <p:cTn id="14" dur="600" spd="-100000" fill="hold"/>
                                        <p:tgtEl>
                                          <p:spTgt spid="84"/>
                                        </p:tgtEl>
                                        <p:attrNameLst>
                                          <p:attrName>ppt_x</p:attrName>
                                          <p:attrName>ppt_y</p:attrName>
                                        </p:attrNameLst>
                                      </p:cBhvr>
                                      <p:rCtr x="-753" y="0"/>
                                    </p:animMotion>
                                  </p:childTnLst>
                                </p:cTn>
                              </p:par>
                              <p:par>
                                <p:cTn id="15" presetID="10" presetClass="entr" presetSubtype="0" fill="hold" nodeType="withEffect">
                                  <p:stCondLst>
                                    <p:cond delay="4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35" presetClass="path" presetSubtype="0" decel="100000" fill="hold" nodeType="withEffect">
                                  <p:stCondLst>
                                    <p:cond delay="400"/>
                                  </p:stCondLst>
                                  <p:childTnLst>
                                    <p:animMotion origin="layout" path="M -2.08333E-6 -2.96296E-6 L -0.0151 -2.96296E-6 " pathEditMode="relative" rAng="0" ptsTypes="AA">
                                      <p:cBhvr>
                                        <p:cTn id="19" dur="600" spd="-100000" fill="hold"/>
                                        <p:tgtEl>
                                          <p:spTgt spid="17"/>
                                        </p:tgtEl>
                                        <p:attrNameLst>
                                          <p:attrName>ppt_x</p:attrName>
                                          <p:attrName>ppt_y</p:attrName>
                                        </p:attrNameLst>
                                      </p:cBhvr>
                                      <p:rCtr x="-755" y="0"/>
                                    </p:animMotion>
                                  </p:childTnLst>
                                </p:cTn>
                              </p:par>
                              <p:par>
                                <p:cTn id="20" presetID="10" presetClass="entr" presetSubtype="0" fill="hold" grpId="0" nodeType="withEffect">
                                  <p:stCondLst>
                                    <p:cond delay="60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500"/>
                                        <p:tgtEl>
                                          <p:spTgt spid="85"/>
                                        </p:tgtEl>
                                      </p:cBhvr>
                                    </p:animEffect>
                                  </p:childTnLst>
                                </p:cTn>
                              </p:par>
                              <p:par>
                                <p:cTn id="23" presetID="35" presetClass="path" presetSubtype="0" decel="100000" fill="hold" grpId="1" nodeType="withEffect">
                                  <p:stCondLst>
                                    <p:cond delay="600"/>
                                  </p:stCondLst>
                                  <p:childTnLst>
                                    <p:animMotion origin="layout" path="M -2.32065E-6 -2.81434E-6 L -0.01506 -2.81434E-6 " pathEditMode="relative" rAng="0" ptsTypes="AA">
                                      <p:cBhvr>
                                        <p:cTn id="24" dur="600" spd="-100000" fill="hold"/>
                                        <p:tgtEl>
                                          <p:spTgt spid="8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5" grpId="1" animBg="1"/>
      <p:bldP spid="84" grpId="0" animBg="1"/>
      <p:bldP spid="84"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21483CE-A85E-468D-A83B-495D0501A3D8}"/>
              </a:ext>
            </a:extLst>
          </p:cNvPr>
          <p:cNvSpPr txBox="1"/>
          <p:nvPr/>
        </p:nvSpPr>
        <p:spPr>
          <a:xfrm>
            <a:off x="2940975" y="2154714"/>
            <a:ext cx="6310050" cy="10433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The </a:t>
            </a:r>
            <a:r>
              <a:rPr kumimoji="0" lang="en-US" sz="5400" b="0" i="0" u="none" strike="noStrike" kern="1200" cap="none" spc="-50" normalizeH="0" baseline="0" noProof="0" dirty="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5x5</a:t>
            </a:r>
            <a:r>
              <a:rPr kumimoji="0" lang="en-US" sz="5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 Principle</a:t>
            </a:r>
          </a:p>
        </p:txBody>
      </p:sp>
      <p:sp>
        <p:nvSpPr>
          <p:cNvPr id="15" name="TextBox 14">
            <a:extLst>
              <a:ext uri="{FF2B5EF4-FFF2-40B4-BE49-F238E27FC236}">
                <a16:creationId xmlns:a16="http://schemas.microsoft.com/office/drawing/2014/main" id="{18B71F69-11C9-4DD8-8816-B720BF01F547}"/>
              </a:ext>
            </a:extLst>
          </p:cNvPr>
          <p:cNvSpPr txBox="1"/>
          <p:nvPr/>
        </p:nvSpPr>
        <p:spPr>
          <a:xfrm>
            <a:off x="169333" y="3352166"/>
            <a:ext cx="6310050" cy="91871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Seconds to Signup</a:t>
            </a:r>
          </a:p>
        </p:txBody>
      </p:sp>
      <p:sp>
        <p:nvSpPr>
          <p:cNvPr id="9" name="Oval 8">
            <a:extLst>
              <a:ext uri="{FF2B5EF4-FFF2-40B4-BE49-F238E27FC236}">
                <a16:creationId xmlns:a16="http://schemas.microsoft.com/office/drawing/2014/main" id="{EE7A2712-9A04-4C91-AD9C-789A79AABAB0}"/>
              </a:ext>
            </a:extLst>
          </p:cNvPr>
          <p:cNvSpPr/>
          <p:nvPr/>
        </p:nvSpPr>
        <p:spPr bwMode="auto">
          <a:xfrm>
            <a:off x="266577" y="261577"/>
            <a:ext cx="317704" cy="317704"/>
          </a:xfrm>
          <a:prstGeom prst="ellipse">
            <a:avLst/>
          </a:prstGeom>
          <a:solidFill>
            <a:schemeClr val="accent6"/>
          </a:solidFill>
          <a:ln w="2222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BE00462B-AF87-48A6-9C59-6728EFCD49C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6" name="Oval 15">
            <a:extLst>
              <a:ext uri="{FF2B5EF4-FFF2-40B4-BE49-F238E27FC236}">
                <a16:creationId xmlns:a16="http://schemas.microsoft.com/office/drawing/2014/main" id="{0DAC7994-1771-40E2-B85C-46F1FE97AC65}"/>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DCDCDC"/>
                    </a:gs>
                    <a:gs pos="100000">
                      <a:srgbClr val="DCDCDC"/>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4" name="Rectangle 3">
            <a:extLst>
              <a:ext uri="{FF2B5EF4-FFF2-40B4-BE49-F238E27FC236}">
                <a16:creationId xmlns:a16="http://schemas.microsoft.com/office/drawing/2014/main" id="{0059D09F-D2B7-48EF-B666-C1527C291CD2}"/>
              </a:ext>
            </a:extLst>
          </p:cNvPr>
          <p:cNvSpPr/>
          <p:nvPr/>
        </p:nvSpPr>
        <p:spPr>
          <a:xfrm>
            <a:off x="6654191" y="3460616"/>
            <a:ext cx="4490332" cy="715581"/>
          </a:xfrm>
          <a:prstGeom prst="rect">
            <a:avLst/>
          </a:prstGeom>
        </p:spPr>
        <p:txBody>
          <a:bodyPr wrap="non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500" b="0" i="0" u="none" strike="noStrike" kern="1200" cap="none" spc="-50" normalizeH="0" baseline="0" noProof="0">
                <a:ln w="3175">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5 </a:t>
            </a:r>
            <a:r>
              <a:rPr kumimoji="0" lang="en-US" sz="45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Minutes to Wow</a:t>
            </a:r>
          </a:p>
        </p:txBody>
      </p:sp>
      <p:cxnSp>
        <p:nvCxnSpPr>
          <p:cNvPr id="17" name="Straight Connector 16">
            <a:extLst>
              <a:ext uri="{FF2B5EF4-FFF2-40B4-BE49-F238E27FC236}">
                <a16:creationId xmlns:a16="http://schemas.microsoft.com/office/drawing/2014/main" id="{0D759C8E-4FB5-4ADB-8A14-564A3CD8B0F4}"/>
              </a:ext>
            </a:extLst>
          </p:cNvPr>
          <p:cNvCxnSpPr>
            <a:cxnSpLocks/>
          </p:cNvCxnSpPr>
          <p:nvPr/>
        </p:nvCxnSpPr>
        <p:spPr>
          <a:xfrm>
            <a:off x="6205449" y="3543848"/>
            <a:ext cx="0" cy="505326"/>
          </a:xfrm>
          <a:prstGeom prst="line">
            <a:avLst/>
          </a:prstGeom>
          <a:ln w="22225">
            <a:solidFill>
              <a:schemeClr val="accent5">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130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xmlns:a16="http://schemas.microsoft.com/office/drawing/2014/main" xmlns:p14="http://schemas.microsoft.com/office/powerpoint/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6" presetClass="entr" presetSubtype="26"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Horizontal)">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42" presetClass="path" presetSubtype="0" decel="100000" fill="hold" grpId="1" nodeType="withEffect">
                                  <p:stCondLst>
                                    <p:cond delay="0"/>
                                  </p:stCondLst>
                                  <p:childTnLst>
                                    <p:animMotion origin="layout" path="M 3.75E-6 2.96296E-6 L 0.03672 2.96296E-6 " pathEditMode="relative" rAng="0" ptsTypes="AA">
                                      <p:cBhvr>
                                        <p:cTn id="16" dur="500" spd="-100000" fill="hold"/>
                                        <p:tgtEl>
                                          <p:spTgt spid="15"/>
                                        </p:tgtEl>
                                        <p:attrNameLst>
                                          <p:attrName>ppt_x</p:attrName>
                                          <p:attrName>ppt_y</p:attrName>
                                        </p:attrNameLst>
                                      </p:cBhvr>
                                      <p:rCtr x="1836" y="0"/>
                                    </p:animMotion>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2.08333E-6 -2.96296E-6 L -0.03672 -2.96296E-6 " pathEditMode="relative" rAng="0" ptsTypes="AA">
                                      <p:cBhvr>
                                        <p:cTn id="21" dur="5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5"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02152" y="552478"/>
            <a:ext cx="4060141" cy="397545"/>
          </a:xfrm>
        </p:spPr>
        <p:txBody>
          <a:bodyPr/>
          <a:lstStyle/>
          <a:p>
            <a:r>
              <a:rPr lang="en-US" sz="3200"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73457" y="1395990"/>
            <a:ext cx="5222543" cy="384474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Introduction to Power Platform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Microsoft Power Platform momentum</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Why Power Platform?</a:t>
            </a:r>
          </a:p>
          <a:p>
            <a:pPr marL="34290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Components Demo</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Customer Stories</a:t>
            </a:r>
          </a:p>
          <a:p>
            <a:pPr marL="342900" lvl="0" indent="-342900" defTabSz="1955800">
              <a:spcBef>
                <a:spcPct val="0"/>
              </a:spcBef>
              <a:spcAft>
                <a:spcPct val="35000"/>
              </a:spcAft>
              <a:buFont typeface="Wingdings" panose="05000000000000000000" pitchFamily="2" charset="2"/>
              <a:buChar char="ü"/>
              <a:defRPr/>
            </a:pPr>
            <a:r>
              <a:rPr lang="en-US" sz="2400" dirty="0">
                <a:solidFill>
                  <a:srgbClr val="2F2F2F"/>
                </a:solidFill>
              </a:rPr>
              <a:t>Power Platform Account Setup</a:t>
            </a:r>
          </a:p>
        </p:txBody>
      </p:sp>
      <p:sp>
        <p:nvSpPr>
          <p:cNvPr id="25" name="Rectangle 24">
            <a:extLst>
              <a:ext uri="{FF2B5EF4-FFF2-40B4-BE49-F238E27FC236}">
                <a16:creationId xmlns:a16="http://schemas.microsoft.com/office/drawing/2014/main" id="{EF3D5185-07B2-4EAF-859B-B2F50BB94B7A}"/>
              </a:ext>
            </a:extLst>
          </p:cNvPr>
          <p:cNvSpPr/>
          <p:nvPr/>
        </p:nvSpPr>
        <p:spPr>
          <a:xfrm>
            <a:off x="1876425" y="2962180"/>
            <a:ext cx="4060141" cy="47259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1955800" rtl="0" eaLnBrk="1" fontAlgn="auto" latinLnBrk="0" hangingPunct="1">
              <a:lnSpc>
                <a:spcPct val="100000"/>
              </a:lnSpc>
              <a:spcBef>
                <a:spcPct val="0"/>
              </a:spcBef>
              <a:spcAft>
                <a:spcPct val="35000"/>
              </a:spcAft>
              <a:buClrTx/>
              <a:buSzTx/>
              <a:buFontTx/>
              <a:buNone/>
              <a:tabLst/>
              <a:defRPr/>
            </a:pPr>
            <a:endParaRPr kumimoji="0" lang="en-US" sz="2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82916" y="318024"/>
            <a:ext cx="834670" cy="83466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29675" y="552478"/>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30A0"/>
              </a:solidFill>
              <a:effectLst/>
              <a:uLnTx/>
              <a:uFillTx/>
              <a:latin typeface="Segoe UI"/>
              <a:ea typeface="+mn-ea"/>
              <a:cs typeface="+mn-cs"/>
            </a:endParaRPr>
          </a:p>
        </p:txBody>
      </p:sp>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48511" y="0"/>
            <a:ext cx="5643488" cy="6858000"/>
          </a:xfrm>
          <a:prstGeom prst="rect">
            <a:avLst/>
          </a:prstGeom>
        </p:spPr>
      </p:pic>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5974813" y="3244334"/>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880405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70895" y="2809857"/>
            <a:ext cx="6909754" cy="1238288"/>
          </a:xfrm>
          <a:prstGeom prst="rect">
            <a:avLst/>
          </a:prstGeom>
        </p:spPr>
        <p:txBody>
          <a:bodyPr wrap="square" lIns="143387" anchor="ctr">
            <a:spAutoFit/>
          </a:bodyPr>
          <a:lstStyle/>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started </a:t>
            </a:r>
          </a:p>
          <a:p>
            <a:pPr marL="0" marR="0" lvl="0" indent="0" algn="l" defTabSz="913751" rtl="0" eaLnBrk="1" fontAlgn="base" latinLnBrk="0" hangingPunct="1">
              <a:lnSpc>
                <a:spcPct val="95000"/>
              </a:lnSpc>
              <a:spcBef>
                <a:spcPct val="0"/>
              </a:spcBef>
              <a:spcAft>
                <a:spcPts val="0"/>
              </a:spcAft>
              <a:buClrTx/>
              <a:buSzTx/>
              <a:buFontTx/>
              <a:buNone/>
              <a:tabLst/>
              <a:defRPr/>
            </a:pPr>
            <a:r>
              <a:rPr kumimoji="0" lang="en-US" sz="3919"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2" name="Group 1">
            <a:extLst>
              <a:ext uri="{FF2B5EF4-FFF2-40B4-BE49-F238E27FC236}">
                <a16:creationId xmlns:a16="http://schemas.microsoft.com/office/drawing/2014/main" id="{752CE975-2AD5-4508-AE22-7DC35D757043}"/>
              </a:ext>
            </a:extLst>
          </p:cNvPr>
          <p:cNvGrpSpPr/>
          <p:nvPr/>
        </p:nvGrpSpPr>
        <p:grpSpPr>
          <a:xfrm>
            <a:off x="3722400" y="-93445"/>
            <a:ext cx="10265029" cy="6841361"/>
            <a:chOff x="3796351" y="-96837"/>
            <a:chExt cx="10473835" cy="6980525"/>
          </a:xfrm>
        </p:grpSpPr>
        <p:pic>
          <p:nvPicPr>
            <p:cNvPr id="8" name="Picture 7">
              <a:extLst>
                <a:ext uri="{FF2B5EF4-FFF2-40B4-BE49-F238E27FC236}">
                  <a16:creationId xmlns:a16="http://schemas.microsoft.com/office/drawing/2014/main" id="{4A994A81-C3F0-4C3D-A75A-29E83C8AF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6351" y="-96837"/>
              <a:ext cx="10473835" cy="6980525"/>
            </a:xfrm>
            <a:prstGeom prst="rect">
              <a:avLst/>
            </a:prstGeom>
          </p:spPr>
        </p:pic>
        <p:pic>
          <p:nvPicPr>
            <p:cNvPr id="4" name="Picture 3">
              <a:extLst>
                <a:ext uri="{FF2B5EF4-FFF2-40B4-BE49-F238E27FC236}">
                  <a16:creationId xmlns:a16="http://schemas.microsoft.com/office/drawing/2014/main" id="{ADDFD949-ACF1-4046-BED9-DD672418EEBB}"/>
                </a:ext>
              </a:extLst>
            </p:cNvPr>
            <p:cNvPicPr>
              <a:picLocks noChangeAspect="1"/>
            </p:cNvPicPr>
            <p:nvPr/>
          </p:nvPicPr>
          <p:blipFill rotWithShape="1">
            <a:blip r:embed="rId4"/>
            <a:srcRect r="16512"/>
            <a:stretch/>
          </p:blipFill>
          <p:spPr>
            <a:xfrm>
              <a:off x="5163531" y="904673"/>
              <a:ext cx="7871962" cy="4854102"/>
            </a:xfrm>
            <a:prstGeom prst="rect">
              <a:avLst/>
            </a:prstGeom>
          </p:spPr>
        </p:pic>
      </p:grpSp>
      <p:sp>
        <p:nvSpPr>
          <p:cNvPr id="6" name="Oval 5">
            <a:extLst>
              <a:ext uri="{FF2B5EF4-FFF2-40B4-BE49-F238E27FC236}">
                <a16:creationId xmlns:a16="http://schemas.microsoft.com/office/drawing/2014/main" id="{FDD15560-4964-45F8-98E3-AE76E0AEDCD9}"/>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A4FD580E-3CF1-422A-A76C-382EA07BA493}"/>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9" name="Oval 8">
            <a:extLst>
              <a:ext uri="{FF2B5EF4-FFF2-40B4-BE49-F238E27FC236}">
                <a16:creationId xmlns:a16="http://schemas.microsoft.com/office/drawing/2014/main" id="{CF474770-8835-45CD-B62E-0CB72DBBA226}"/>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129844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36482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5AFA7C6-129C-4BFE-86EA-4313F20CF5AF}"/>
              </a:ext>
            </a:extLst>
          </p:cNvPr>
          <p:cNvPicPr>
            <a:picLocks noChangeAspect="1"/>
          </p:cNvPicPr>
          <p:nvPr/>
        </p:nvPicPr>
        <p:blipFill rotWithShape="1">
          <a:blip r:embed="rId3"/>
          <a:srcRect l="13803" r="32585"/>
          <a:stretch/>
        </p:blipFill>
        <p:spPr>
          <a:xfrm flipH="1">
            <a:off x="6675438" y="0"/>
            <a:ext cx="5516562" cy="6858000"/>
          </a:xfrm>
          <a:prstGeom prst="rect">
            <a:avLst/>
          </a:prstGeom>
        </p:spPr>
      </p:pic>
      <p:pic>
        <p:nvPicPr>
          <p:cNvPr id="7" name="Picture 6">
            <a:extLst>
              <a:ext uri="{FF2B5EF4-FFF2-40B4-BE49-F238E27FC236}">
                <a16:creationId xmlns:a16="http://schemas.microsoft.com/office/drawing/2014/main" id="{18198830-7EA7-448C-A2C7-EA3B284C7032}"/>
              </a:ext>
            </a:extLst>
          </p:cNvPr>
          <p:cNvPicPr>
            <a:picLocks noChangeAspect="1"/>
          </p:cNvPicPr>
          <p:nvPr/>
        </p:nvPicPr>
        <p:blipFill>
          <a:blip r:embed="rId4"/>
          <a:stretch>
            <a:fillRect/>
          </a:stretch>
        </p:blipFill>
        <p:spPr>
          <a:xfrm>
            <a:off x="5308014" y="593830"/>
            <a:ext cx="2668741" cy="5778715"/>
          </a:xfrm>
          <a:prstGeom prst="rect">
            <a:avLst/>
          </a:prstGeom>
        </p:spPr>
      </p:pic>
      <p:pic>
        <p:nvPicPr>
          <p:cNvPr id="5" name="Picture 4">
            <a:extLst>
              <a:ext uri="{FF2B5EF4-FFF2-40B4-BE49-F238E27FC236}">
                <a16:creationId xmlns:a16="http://schemas.microsoft.com/office/drawing/2014/main" id="{8C4408DB-D3B5-4284-B841-B3B4F5548440}"/>
              </a:ext>
            </a:extLst>
          </p:cNvPr>
          <p:cNvPicPr>
            <a:picLocks noChangeAspect="1"/>
          </p:cNvPicPr>
          <p:nvPr/>
        </p:nvPicPr>
        <p:blipFill>
          <a:blip r:embed="rId5"/>
          <a:stretch>
            <a:fillRect/>
          </a:stretch>
        </p:blipFill>
        <p:spPr>
          <a:xfrm>
            <a:off x="5309988" y="598103"/>
            <a:ext cx="2668742" cy="5778717"/>
          </a:xfrm>
          <a:prstGeom prst="rect">
            <a:avLst/>
          </a:prstGeom>
        </p:spPr>
      </p:pic>
      <p:pic>
        <p:nvPicPr>
          <p:cNvPr id="3" name="Picture 2">
            <a:extLst>
              <a:ext uri="{FF2B5EF4-FFF2-40B4-BE49-F238E27FC236}">
                <a16:creationId xmlns:a16="http://schemas.microsoft.com/office/drawing/2014/main" id="{6C5897F4-6AF3-4859-9683-3516DBDBF1F9}"/>
              </a:ext>
            </a:extLst>
          </p:cNvPr>
          <p:cNvPicPr>
            <a:picLocks noChangeAspect="1"/>
          </p:cNvPicPr>
          <p:nvPr/>
        </p:nvPicPr>
        <p:blipFill>
          <a:blip r:embed="rId6"/>
          <a:stretch>
            <a:fillRect/>
          </a:stretch>
        </p:blipFill>
        <p:spPr>
          <a:xfrm>
            <a:off x="5309988" y="598104"/>
            <a:ext cx="2670716" cy="5782989"/>
          </a:xfrm>
          <a:prstGeom prst="rect">
            <a:avLst/>
          </a:prstGeom>
        </p:spPr>
      </p:pic>
      <p:sp>
        <p:nvSpPr>
          <p:cNvPr id="28" name="microsoft"/>
          <p:cNvSpPr/>
          <p:nvPr/>
        </p:nvSpPr>
        <p:spPr>
          <a:xfrm>
            <a:off x="281690" y="2373603"/>
            <a:ext cx="3915172" cy="2110794"/>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Stay connected to your data </a:t>
            </a:r>
            <a:b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br>
            <a:r>
              <a:rPr kumimoji="0" lang="en-US" sz="4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on the go</a:t>
            </a:r>
          </a:p>
        </p:txBody>
      </p:sp>
      <p:grpSp>
        <p:nvGrpSpPr>
          <p:cNvPr id="11" name="Group 10">
            <a:extLst>
              <a:ext uri="{FF2B5EF4-FFF2-40B4-BE49-F238E27FC236}">
                <a16:creationId xmlns:a16="http://schemas.microsoft.com/office/drawing/2014/main" id="{3EB91FF7-93D1-4E02-956B-13942612DF4E}"/>
              </a:ext>
            </a:extLst>
          </p:cNvPr>
          <p:cNvGrpSpPr/>
          <p:nvPr/>
        </p:nvGrpSpPr>
        <p:grpSpPr>
          <a:xfrm>
            <a:off x="4243754" y="48109"/>
            <a:ext cx="4912308" cy="6800654"/>
            <a:chOff x="5902336" y="316807"/>
            <a:chExt cx="3831117" cy="5303841"/>
          </a:xfrm>
        </p:grpSpPr>
        <p:pic>
          <p:nvPicPr>
            <p:cNvPr id="8" name="Picture 7">
              <a:extLst>
                <a:ext uri="{FF2B5EF4-FFF2-40B4-BE49-F238E27FC236}">
                  <a16:creationId xmlns:a16="http://schemas.microsoft.com/office/drawing/2014/main" id="{C9DC4B94-9080-4D63-A382-7F85E458FD99}"/>
                </a:ext>
              </a:extLst>
            </p:cNvPr>
            <p:cNvPicPr>
              <a:picLocks noChangeAspect="1"/>
            </p:cNvPicPr>
            <p:nvPr/>
          </p:nvPicPr>
          <p:blipFill rotWithShape="1">
            <a:blip r:embed="rId7"/>
            <a:srcRect l="15939" t="7611" r="18902" b="16994"/>
            <a:stretch/>
          </p:blipFill>
          <p:spPr>
            <a:xfrm>
              <a:off x="6278673" y="316807"/>
              <a:ext cx="2944528" cy="5273524"/>
            </a:xfrm>
            <a:prstGeom prst="rect">
              <a:avLst/>
            </a:prstGeom>
          </p:spPr>
        </p:pic>
        <p:pic>
          <p:nvPicPr>
            <p:cNvPr id="10" name="Picture 9">
              <a:extLst>
                <a:ext uri="{FF2B5EF4-FFF2-40B4-BE49-F238E27FC236}">
                  <a16:creationId xmlns:a16="http://schemas.microsoft.com/office/drawing/2014/main" id="{995461A3-5982-4899-AB68-66338329381F}"/>
                </a:ext>
              </a:extLst>
            </p:cNvPr>
            <p:cNvPicPr>
              <a:picLocks noChangeAspect="1"/>
            </p:cNvPicPr>
            <p:nvPr/>
          </p:nvPicPr>
          <p:blipFill rotWithShape="1">
            <a:blip r:embed="rId8"/>
            <a:srcRect l="7611" t="7611" r="7611" b="16463"/>
            <a:stretch/>
          </p:blipFill>
          <p:spPr>
            <a:xfrm>
              <a:off x="5902336" y="333312"/>
              <a:ext cx="3831117" cy="5287336"/>
            </a:xfrm>
            <a:prstGeom prst="rect">
              <a:avLst/>
            </a:prstGeom>
          </p:spPr>
        </p:pic>
      </p:grpSp>
      <p:sp>
        <p:nvSpPr>
          <p:cNvPr id="12" name="Oval 11">
            <a:extLst>
              <a:ext uri="{FF2B5EF4-FFF2-40B4-BE49-F238E27FC236}">
                <a16:creationId xmlns:a16="http://schemas.microsoft.com/office/drawing/2014/main" id="{E66C2080-37CC-4F12-BA0D-39722C10263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3" name="Oval 12">
            <a:extLst>
              <a:ext uri="{FF2B5EF4-FFF2-40B4-BE49-F238E27FC236}">
                <a16:creationId xmlns:a16="http://schemas.microsoft.com/office/drawing/2014/main" id="{A0689816-5A15-451F-AD3B-C302073A8C44}"/>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4" name="Oval 13">
            <a:extLst>
              <a:ext uri="{FF2B5EF4-FFF2-40B4-BE49-F238E27FC236}">
                <a16:creationId xmlns:a16="http://schemas.microsoft.com/office/drawing/2014/main" id="{CF2C3DA5-E2DD-4099-9917-6DF180F08870}"/>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26150532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21 0 L -3.75E-6 0 " pathEditMode="relative" rAng="0" ptsTypes="AA">
                                      <p:cBhvr>
                                        <p:cTn id="9" dur="650" fill="hold"/>
                                        <p:tgtEl>
                                          <p:spTgt spid="28"/>
                                        </p:tgtEl>
                                        <p:attrNameLst>
                                          <p:attrName>ppt_x</p:attrName>
                                          <p:attrName>ppt_y</p:attrName>
                                        </p:attrNameLst>
                                      </p:cBhvr>
                                      <p:rCtr x="1354"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50"/>
                                        <p:tgtEl>
                                          <p:spTgt spid="6"/>
                                        </p:tgtEl>
                                      </p:cBhvr>
                                    </p:animEffect>
                                  </p:childTnLst>
                                </p:cTn>
                              </p:par>
                              <p:par>
                                <p:cTn id="13" presetID="63" presetClass="path" presetSubtype="0" decel="100000" fill="hold" nodeType="withEffect">
                                  <p:stCondLst>
                                    <p:cond delay="0"/>
                                  </p:stCondLst>
                                  <p:childTnLst>
                                    <p:animMotion origin="layout" path="M 0.025 -2.22222E-6 L 8.33333E-7 -2.22222E-6 " pathEditMode="relative" rAng="0" ptsTypes="AA">
                                      <p:cBhvr>
                                        <p:cTn id="14" dur="650" fill="hold"/>
                                        <p:tgtEl>
                                          <p:spTgt spid="6"/>
                                        </p:tgtEl>
                                        <p:attrNameLst>
                                          <p:attrName>ppt_x</p:attrName>
                                          <p:attrName>ppt_y</p:attrName>
                                        </p:attrNameLst>
                                      </p:cBhvr>
                                      <p:rCtr x="-1250"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50"/>
                                        <p:tgtEl>
                                          <p:spTgt spid="11"/>
                                        </p:tgtEl>
                                      </p:cBhvr>
                                    </p:animEffect>
                                  </p:childTnLst>
                                </p:cTn>
                              </p:par>
                              <p:par>
                                <p:cTn id="18" presetID="63" presetClass="path" presetSubtype="0" decel="100000" fill="hold" nodeType="withEffect">
                                  <p:stCondLst>
                                    <p:cond delay="0"/>
                                  </p:stCondLst>
                                  <p:childTnLst>
                                    <p:animMotion origin="layout" path="M 0.025 2.22222E-6 L 8.33333E-7 2.22222E-6 " pathEditMode="relative" rAng="0" ptsTypes="AA">
                                      <p:cBhvr>
                                        <p:cTn id="19" dur="650" fill="hold"/>
                                        <p:tgtEl>
                                          <p:spTgt spid="11"/>
                                        </p:tgtEl>
                                        <p:attrNameLst>
                                          <p:attrName>ppt_x</p:attrName>
                                          <p:attrName>ppt_y</p:attrName>
                                        </p:attrNameLst>
                                      </p:cBhvr>
                                      <p:rCtr x="-1250" y="0"/>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350"/>
                                        <p:tgtEl>
                                          <p:spTgt spid="7"/>
                                        </p:tgtEl>
                                      </p:cBhvr>
                                    </p:animEffect>
                                  </p:childTnLst>
                                </p:cTn>
                              </p:par>
                              <p:par>
                                <p:cTn id="23" presetID="63" presetClass="path" presetSubtype="0" decel="100000" fill="hold" nodeType="withEffect">
                                  <p:stCondLst>
                                    <p:cond delay="0"/>
                                  </p:stCondLst>
                                  <p:childTnLst>
                                    <p:animMotion origin="layout" path="M 0.025 -3.7037E-7 L -1.66667E-6 -3.7037E-7 " pathEditMode="relative" rAng="0" ptsTypes="AA">
                                      <p:cBhvr>
                                        <p:cTn id="24" dur="650" fill="hold"/>
                                        <p:tgtEl>
                                          <p:spTgt spid="7"/>
                                        </p:tgtEl>
                                        <p:attrNameLst>
                                          <p:attrName>ppt_x</p:attrName>
                                          <p:attrName>ppt_y</p:attrName>
                                        </p:attrNameLst>
                                      </p:cBhvr>
                                      <p:rCtr x="-1250" y="0"/>
                                    </p:animMotion>
                                  </p:childTnLst>
                                </p:cTn>
                              </p:par>
                            </p:childTnLst>
                          </p:cTn>
                        </p:par>
                        <p:par>
                          <p:cTn id="25" fill="hold">
                            <p:stCondLst>
                              <p:cond delay="650"/>
                            </p:stCondLst>
                            <p:childTnLst>
                              <p:par>
                                <p:cTn id="26" presetID="10" presetClass="entr" presetSubtype="0" fill="hold" nodeType="afterEffect">
                                  <p:stCondLst>
                                    <p:cond delay="1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2650"/>
                            </p:stCondLst>
                            <p:childTnLst>
                              <p:par>
                                <p:cTn id="30" presetID="10" presetClass="entr" presetSubtype="0" fill="hold" nodeType="afterEffect">
                                  <p:stCondLst>
                                    <p:cond delay="10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D0062DF-A207-4C11-8DC1-C91A626671BD}"/>
              </a:ext>
            </a:extLst>
          </p:cNvPr>
          <p:cNvPicPr>
            <a:picLocks noChangeAspect="1"/>
          </p:cNvPicPr>
          <p:nvPr/>
        </p:nvPicPr>
        <p:blipFill>
          <a:blip r:embed="rId3"/>
          <a:stretch>
            <a:fillRect/>
          </a:stretch>
        </p:blipFill>
        <p:spPr>
          <a:xfrm>
            <a:off x="3731773" y="-91638"/>
            <a:ext cx="10273919" cy="6837325"/>
          </a:xfrm>
          <a:prstGeom prst="rect">
            <a:avLst/>
          </a:prstGeom>
        </p:spPr>
      </p:pic>
      <p:sp>
        <p:nvSpPr>
          <p:cNvPr id="3" name="Rectangle 2"/>
          <p:cNvSpPr/>
          <p:nvPr/>
        </p:nvSpPr>
        <p:spPr bwMode="auto">
          <a:xfrm>
            <a:off x="5549443" y="1353162"/>
            <a:ext cx="4700454"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28" name="microsoft"/>
          <p:cNvSpPr/>
          <p:nvPr/>
        </p:nvSpPr>
        <p:spPr>
          <a:xfrm>
            <a:off x="269240" y="2765249"/>
            <a:ext cx="4407422" cy="1327503"/>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Ask questions, get answers</a:t>
            </a:r>
          </a:p>
        </p:txBody>
      </p:sp>
      <p:pic>
        <p:nvPicPr>
          <p:cNvPr id="16" name="Picture 15">
            <a:extLst>
              <a:ext uri="{FF2B5EF4-FFF2-40B4-BE49-F238E27FC236}">
                <a16:creationId xmlns:a16="http://schemas.microsoft.com/office/drawing/2014/main" id="{430C85FE-B669-4A0D-ACD0-29CC7048E822}"/>
              </a:ext>
            </a:extLst>
          </p:cNvPr>
          <p:cNvPicPr>
            <a:picLocks noChangeAspect="1"/>
          </p:cNvPicPr>
          <p:nvPr/>
        </p:nvPicPr>
        <p:blipFill rotWithShape="1">
          <a:blip r:embed="rId4"/>
          <a:srcRect t="16612" r="22323"/>
          <a:stretch/>
        </p:blipFill>
        <p:spPr>
          <a:xfrm>
            <a:off x="5092421" y="1679505"/>
            <a:ext cx="5933916" cy="3973557"/>
          </a:xfrm>
          <a:prstGeom prst="rect">
            <a:avLst/>
          </a:prstGeom>
        </p:spPr>
      </p:pic>
      <p:sp>
        <p:nvSpPr>
          <p:cNvPr id="6" name="Oval 5">
            <a:extLst>
              <a:ext uri="{FF2B5EF4-FFF2-40B4-BE49-F238E27FC236}">
                <a16:creationId xmlns:a16="http://schemas.microsoft.com/office/drawing/2014/main" id="{232BAE29-9ACE-4B6E-A0B8-A60D03521DB4}"/>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7" name="Oval 6">
            <a:extLst>
              <a:ext uri="{FF2B5EF4-FFF2-40B4-BE49-F238E27FC236}">
                <a16:creationId xmlns:a16="http://schemas.microsoft.com/office/drawing/2014/main" id="{B0458C5E-5CCD-493E-B443-F3A70D6F50C0}"/>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8" name="Oval 7">
            <a:extLst>
              <a:ext uri="{FF2B5EF4-FFF2-40B4-BE49-F238E27FC236}">
                <a16:creationId xmlns:a16="http://schemas.microsoft.com/office/drawing/2014/main" id="{F955B6D1-AC6F-44A7-9593-61E010FFE9F9}"/>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3198223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3.80138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350"/>
                                        <p:tgtEl>
                                          <p:spTgt spid="15"/>
                                        </p:tgtEl>
                                      </p:cBhvr>
                                    </p:animEffect>
                                  </p:childTnLst>
                                </p:cTn>
                              </p:par>
                              <p:par>
                                <p:cTn id="13" presetID="63" presetClass="path" presetSubtype="0" decel="100000" fill="hold" nodeType="withEffect">
                                  <p:stCondLst>
                                    <p:cond delay="0"/>
                                  </p:stCondLst>
                                  <p:childTnLst>
                                    <p:animMotion origin="layout" path="M 0.02502 -4.26691E-7 L -2.35384E-6 -4.26691E-7 " pathEditMode="relative" rAng="0" ptsTypes="AA">
                                      <p:cBhvr>
                                        <p:cTn id="14" dur="650" fill="hold"/>
                                        <p:tgtEl>
                                          <p:spTgt spid="15"/>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iterate type="lt">
                                    <p:tmAbs val="30"/>
                                  </p:iterate>
                                  <p:childTnLst>
                                    <p:set>
                                      <p:cBhvr>
                                        <p:cTn id="17" dur="1" fill="hold">
                                          <p:stCondLst>
                                            <p:cond delay="0"/>
                                          </p:stCondLst>
                                        </p:cTn>
                                        <p:tgtEl>
                                          <p:spTgt spid="3">
                                            <p:txEl>
                                              <p:pRg st="0" end="0"/>
                                            </p:txEl>
                                          </p:spTgt>
                                        </p:tgtEl>
                                        <p:attrNameLst>
                                          <p:attrName>style.visibility</p:attrName>
                                        </p:attrNameLst>
                                      </p:cBhvr>
                                      <p:to>
                                        <p:strVal val="visible"/>
                                      </p:to>
                                    </p:set>
                                  </p:childTnLst>
                                </p:cTn>
                              </p:par>
                            </p:childTnLst>
                          </p:cTn>
                        </p:par>
                        <p:par>
                          <p:cTn id="18" fill="hold">
                            <p:stCondLst>
                              <p:cond delay="1911"/>
                            </p:stCondLst>
                            <p:childTnLst>
                              <p:par>
                                <p:cTn id="19" presetID="10"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90" y="2478563"/>
            <a:ext cx="4332720" cy="1900875"/>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Automatically discover insights from your data</a:t>
            </a:r>
          </a:p>
        </p:txBody>
      </p:sp>
      <p:pic>
        <p:nvPicPr>
          <p:cNvPr id="11" name="Picture 10">
            <a:extLst>
              <a:ext uri="{FF2B5EF4-FFF2-40B4-BE49-F238E27FC236}">
                <a16:creationId xmlns:a16="http://schemas.microsoft.com/office/drawing/2014/main" id="{DA2E42E2-0817-4BEC-BC88-4DD8DC6435AD}"/>
              </a:ext>
            </a:extLst>
          </p:cNvPr>
          <p:cNvPicPr>
            <a:picLocks noChangeAspect="1"/>
          </p:cNvPicPr>
          <p:nvPr/>
        </p:nvPicPr>
        <p:blipFill>
          <a:blip r:embed="rId3"/>
          <a:stretch>
            <a:fillRect/>
          </a:stretch>
        </p:blipFill>
        <p:spPr>
          <a:xfrm>
            <a:off x="3715156" y="-94446"/>
            <a:ext cx="10267942" cy="6843303"/>
          </a:xfrm>
          <a:prstGeom prst="rect">
            <a:avLst/>
          </a:prstGeom>
        </p:spPr>
      </p:pic>
      <p:sp>
        <p:nvSpPr>
          <p:cNvPr id="4" name="Oval 3">
            <a:extLst>
              <a:ext uri="{FF2B5EF4-FFF2-40B4-BE49-F238E27FC236}">
                <a16:creationId xmlns:a16="http://schemas.microsoft.com/office/drawing/2014/main" id="{A3844942-5E27-466F-8A60-D810CF834692}"/>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5" name="Oval 4">
            <a:extLst>
              <a:ext uri="{FF2B5EF4-FFF2-40B4-BE49-F238E27FC236}">
                <a16:creationId xmlns:a16="http://schemas.microsoft.com/office/drawing/2014/main" id="{6E2B850E-65B3-42FC-B442-97178F75DBE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6" name="Oval 5">
            <a:extLst>
              <a:ext uri="{FF2B5EF4-FFF2-40B4-BE49-F238E27FC236}">
                <a16:creationId xmlns:a16="http://schemas.microsoft.com/office/drawing/2014/main" id="{3F9CB748-BFB9-48D3-B1DB-8C85820E9932}"/>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Tree>
    <p:extLst>
      <p:ext uri="{BB962C8B-B14F-4D97-AF65-F5344CB8AC3E}">
        <p14:creationId xmlns:p14="http://schemas.microsoft.com/office/powerpoint/2010/main" val="4239059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1.42201E-6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350"/>
                                        <p:tgtEl>
                                          <p:spTgt spid="11"/>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1"/>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281689" y="2192016"/>
            <a:ext cx="4214590" cy="2473970"/>
          </a:xfrm>
          <a:prstGeom prst="rect">
            <a:avLst/>
          </a:prstGeom>
        </p:spPr>
        <p:txBody>
          <a:bodyPr wrap="square" lIns="143428" tIns="89642" rIns="143428" bIns="89642"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3921" b="0" i="0" u="none" strike="noStrike" kern="1200" cap="none" spc="-98" normalizeH="0" baseline="0" noProof="0">
                <a:ln w="3175">
                  <a:noFill/>
                </a:ln>
                <a:gradFill>
                  <a:gsLst>
                    <a:gs pos="24479">
                      <a:srgbClr val="505050"/>
                    </a:gs>
                    <a:gs pos="94000">
                      <a:srgbClr val="505050"/>
                    </a:gs>
                  </a:gsLst>
                  <a:lin ang="5400000" scaled="1"/>
                </a:gradFill>
                <a:effectLst/>
                <a:uLnTx/>
                <a:uFillTx/>
                <a:latin typeface="Segoe UI Light"/>
                <a:ea typeface="+mn-ea"/>
                <a:cs typeface="Segoe UI" pitchFamily="34" charset="0"/>
              </a:rPr>
              <a:t>Accelerated deployment with pre-prepared content</a:t>
            </a:r>
          </a:p>
        </p:txBody>
      </p:sp>
      <p:sp>
        <p:nvSpPr>
          <p:cNvPr id="8" name="Rectangle 7">
            <a:extLst>
              <a:ext uri="{FF2B5EF4-FFF2-40B4-BE49-F238E27FC236}">
                <a16:creationId xmlns:a16="http://schemas.microsoft.com/office/drawing/2014/main" id="{35A3C526-7EF3-4A20-A6F8-02D53354CD21}"/>
              </a:ext>
            </a:extLst>
          </p:cNvPr>
          <p:cNvSpPr/>
          <p:nvPr/>
        </p:nvSpPr>
        <p:spPr bwMode="auto">
          <a:xfrm>
            <a:off x="3716115" y="6267679"/>
            <a:ext cx="8475886" cy="5898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 name="Rectangle 11">
            <a:extLst>
              <a:ext uri="{FF2B5EF4-FFF2-40B4-BE49-F238E27FC236}">
                <a16:creationId xmlns:a16="http://schemas.microsoft.com/office/drawing/2014/main" id="{E25C3151-9B1C-45EF-B629-C2BC9B385EA9}"/>
              </a:ext>
            </a:extLst>
          </p:cNvPr>
          <p:cNvSpPr/>
          <p:nvPr/>
        </p:nvSpPr>
        <p:spPr bwMode="auto">
          <a:xfrm>
            <a:off x="3716115" y="-1737"/>
            <a:ext cx="8475886" cy="4426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Oval 8">
            <a:extLst>
              <a:ext uri="{FF2B5EF4-FFF2-40B4-BE49-F238E27FC236}">
                <a16:creationId xmlns:a16="http://schemas.microsoft.com/office/drawing/2014/main" id="{1A9CBAB7-0DC1-43F1-A042-BB99C895380F}"/>
              </a:ext>
            </a:extLst>
          </p:cNvPr>
          <p:cNvSpPr/>
          <p:nvPr/>
        </p:nvSpPr>
        <p:spPr bwMode="auto">
          <a:xfrm>
            <a:off x="266577" y="261577"/>
            <a:ext cx="317704" cy="317704"/>
          </a:xfrm>
          <a:prstGeom prst="ellipse">
            <a:avLst/>
          </a:prstGeom>
          <a:solidFill>
            <a:schemeClr val="tx2"/>
          </a:solidFill>
          <a:ln w="2222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1</a:t>
            </a:r>
          </a:p>
        </p:txBody>
      </p:sp>
      <p:sp>
        <p:nvSpPr>
          <p:cNvPr id="10" name="Oval 9">
            <a:extLst>
              <a:ext uri="{FF2B5EF4-FFF2-40B4-BE49-F238E27FC236}">
                <a16:creationId xmlns:a16="http://schemas.microsoft.com/office/drawing/2014/main" id="{9C4BFAF0-1EBD-4413-A550-947D2396137F}"/>
              </a:ext>
            </a:extLst>
          </p:cNvPr>
          <p:cNvSpPr/>
          <p:nvPr/>
        </p:nvSpPr>
        <p:spPr bwMode="auto">
          <a:xfrm flipH="1">
            <a:off x="1029025"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3</a:t>
            </a:r>
          </a:p>
        </p:txBody>
      </p:sp>
      <p:sp>
        <p:nvSpPr>
          <p:cNvPr id="11" name="Oval 10">
            <a:extLst>
              <a:ext uri="{FF2B5EF4-FFF2-40B4-BE49-F238E27FC236}">
                <a16:creationId xmlns:a16="http://schemas.microsoft.com/office/drawing/2014/main" id="{28881712-EF15-4DE7-A51B-F59D1A0E0194}"/>
              </a:ext>
            </a:extLst>
          </p:cNvPr>
          <p:cNvSpPr/>
          <p:nvPr/>
        </p:nvSpPr>
        <p:spPr bwMode="auto">
          <a:xfrm flipH="1">
            <a:off x="666173" y="279948"/>
            <a:ext cx="280960" cy="280962"/>
          </a:xfrm>
          <a:prstGeom prst="ellipse">
            <a:avLst/>
          </a:prstGeom>
          <a:solidFill>
            <a:schemeClr val="bg1"/>
          </a:solidFill>
          <a:ln w="2222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500" b="0" i="0" u="none" strike="noStrike" kern="1200" cap="none" spc="0" normalizeH="0" baseline="0" noProof="0">
                <a:ln>
                  <a:noFill/>
                </a:ln>
                <a:gradFill>
                  <a:gsLst>
                    <a:gs pos="0">
                      <a:srgbClr val="EAEAEA"/>
                    </a:gs>
                    <a:gs pos="100000">
                      <a:srgbClr val="EAEAEA"/>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a:t>
            </a:r>
          </a:p>
        </p:txBody>
      </p:sp>
      <p:sp>
        <p:nvSpPr>
          <p:cNvPr id="2" name="Rectangle 1">
            <a:extLst>
              <a:ext uri="{FF2B5EF4-FFF2-40B4-BE49-F238E27FC236}">
                <a16:creationId xmlns:a16="http://schemas.microsoft.com/office/drawing/2014/main" id="{AEF5B9E4-EE57-41E1-9B54-E6D2A0719388}"/>
              </a:ext>
            </a:extLst>
          </p:cNvPr>
          <p:cNvSpPr/>
          <p:nvPr/>
        </p:nvSpPr>
        <p:spPr bwMode="auto">
          <a:xfrm>
            <a:off x="4646951" y="-1738"/>
            <a:ext cx="8033183" cy="4739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 name="Partner Solutions">
            <a:extLst>
              <a:ext uri="{FF2B5EF4-FFF2-40B4-BE49-F238E27FC236}">
                <a16:creationId xmlns:a16="http://schemas.microsoft.com/office/drawing/2014/main" id="{2510E978-8D1F-433F-82C8-C3A35105029E}"/>
              </a:ext>
            </a:extLst>
          </p:cNvPr>
          <p:cNvPicPr>
            <a:picLocks noChangeAspect="1"/>
          </p:cNvPicPr>
          <p:nvPr/>
        </p:nvPicPr>
        <p:blipFill>
          <a:blip r:embed="rId3"/>
          <a:stretch>
            <a:fillRect/>
          </a:stretch>
        </p:blipFill>
        <p:spPr>
          <a:xfrm>
            <a:off x="5060523" y="889130"/>
            <a:ext cx="7619611" cy="36511385"/>
          </a:xfrm>
          <a:prstGeom prst="rect">
            <a:avLst/>
          </a:prstGeom>
        </p:spPr>
      </p:pic>
      <p:pic>
        <p:nvPicPr>
          <p:cNvPr id="51" name="Device">
            <a:extLst>
              <a:ext uri="{FF2B5EF4-FFF2-40B4-BE49-F238E27FC236}">
                <a16:creationId xmlns:a16="http://schemas.microsoft.com/office/drawing/2014/main" id="{23AAF1D2-BA25-44FA-B45D-09349E8ED67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16115" y="-92515"/>
            <a:ext cx="10266147" cy="6836130"/>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614AE0-0E44-4FC3-930B-D02B72CA98F2}"/>
              </a:ext>
            </a:extLst>
          </p:cNvPr>
          <p:cNvSpPr/>
          <p:nvPr/>
        </p:nvSpPr>
        <p:spPr bwMode="auto">
          <a:xfrm>
            <a:off x="5060522" y="-115639"/>
            <a:ext cx="7619611" cy="58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 name="Rectangle 13">
            <a:extLst>
              <a:ext uri="{FF2B5EF4-FFF2-40B4-BE49-F238E27FC236}">
                <a16:creationId xmlns:a16="http://schemas.microsoft.com/office/drawing/2014/main" id="{6FCDB1CD-5FCE-4107-A2A2-06AE6D3A80D6}"/>
              </a:ext>
            </a:extLst>
          </p:cNvPr>
          <p:cNvSpPr/>
          <p:nvPr/>
        </p:nvSpPr>
        <p:spPr bwMode="auto">
          <a:xfrm>
            <a:off x="5060522" y="6271260"/>
            <a:ext cx="7619611" cy="5867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Tree>
    <p:extLst>
      <p:ext uri="{BB962C8B-B14F-4D97-AF65-F5344CB8AC3E}">
        <p14:creationId xmlns:p14="http://schemas.microsoft.com/office/powerpoint/2010/main" val="12091366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0 L -7.70998E-7 0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350"/>
                                        <p:tgtEl>
                                          <p:spTgt spid="51"/>
                                        </p:tgtEl>
                                      </p:cBhvr>
                                    </p:animEffect>
                                  </p:childTnLst>
                                </p:cTn>
                              </p:par>
                              <p:par>
                                <p:cTn id="13" presetID="63" presetClass="path" presetSubtype="0" decel="100000" fill="hold" nodeType="withEffect">
                                  <p:stCondLst>
                                    <p:cond delay="0"/>
                                  </p:stCondLst>
                                  <p:childTnLst>
                                    <p:animMotion origin="layout" path="M 0.02502 -3.46346E-6 L -5.69313E-7 -3.46346E-6 " pathEditMode="relative" rAng="0" ptsTypes="AA">
                                      <p:cBhvr>
                                        <p:cTn id="14" dur="650" fill="hold"/>
                                        <p:tgtEl>
                                          <p:spTgt spid="51"/>
                                        </p:tgtEl>
                                        <p:attrNameLst>
                                          <p:attrName>ppt_x</p:attrName>
                                          <p:attrName>ppt_y</p:attrName>
                                        </p:attrNameLst>
                                      </p:cBhvr>
                                      <p:rCtr x="-1251" y="0"/>
                                    </p:animMotion>
                                  </p:childTnLst>
                                </p:cTn>
                              </p:par>
                            </p:childTnLst>
                          </p:cTn>
                        </p:par>
                        <p:par>
                          <p:cTn id="15" fill="hold">
                            <p:stCondLst>
                              <p:cond delay="650"/>
                            </p:stCondLst>
                            <p:childTnLst>
                              <p:par>
                                <p:cTn id="16" presetID="1"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650"/>
                            </p:stCondLst>
                            <p:childTnLst>
                              <p:par>
                                <p:cTn id="19" presetID="64" presetClass="path" presetSubtype="0" accel="14000" decel="86000" fill="hold" nodeType="afterEffect">
                                  <p:stCondLst>
                                    <p:cond delay="0"/>
                                  </p:stCondLst>
                                  <p:childTnLst>
                                    <p:animMotion origin="layout" path="M 2.34874E-6 -4.7163E-6 L 2.34874E-6 -4.53608 " pathEditMode="relative" rAng="0" ptsTypes="AA">
                                      <p:cBhvr>
                                        <p:cTn id="20" dur="5000" fill="hold"/>
                                        <p:tgtEl>
                                          <p:spTgt spid="13"/>
                                        </p:tgtEl>
                                        <p:attrNameLst>
                                          <p:attrName>ppt_x</p:attrName>
                                          <p:attrName>ppt_y</p:attrName>
                                        </p:attrNameLst>
                                      </p:cBhvr>
                                      <p:rCtr x="0" y="-2268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BI</a:t>
            </a:r>
          </a:p>
        </p:txBody>
      </p:sp>
      <p:sp>
        <p:nvSpPr>
          <p:cNvPr id="3" name="Rectangle 2">
            <a:extLst>
              <a:ext uri="{FF2B5EF4-FFF2-40B4-BE49-F238E27FC236}">
                <a16:creationId xmlns:a16="http://schemas.microsoft.com/office/drawing/2014/main" id="{EE9F8401-4EB6-49B9-9E57-6368E983A971}"/>
              </a:ext>
            </a:extLst>
          </p:cNvPr>
          <p:cNvSpPr/>
          <p:nvPr/>
        </p:nvSpPr>
        <p:spPr>
          <a:xfrm>
            <a:off x="346813" y="1183297"/>
            <a:ext cx="10708944" cy="369332"/>
          </a:xfrm>
          <a:prstGeom prst="rect">
            <a:avLst/>
          </a:prstGeom>
        </p:spPr>
        <p:txBody>
          <a:bodyPr wrap="square">
            <a:spAutoFit/>
          </a:bodyPr>
          <a:lstStyle/>
          <a:p>
            <a:r>
              <a:rPr lang="en-GB" dirty="0"/>
              <a:t>Make informed, confident business decisions by putting data-driven insights into everyone’s hands.</a:t>
            </a:r>
          </a:p>
        </p:txBody>
      </p:sp>
      <p:pic>
        <p:nvPicPr>
          <p:cNvPr id="4" name="Picture 2" descr="Power BI">
            <a:extLst>
              <a:ext uri="{FF2B5EF4-FFF2-40B4-BE49-F238E27FC236}">
                <a16:creationId xmlns:a16="http://schemas.microsoft.com/office/drawing/2014/main" id="{FB9BD3A8-80D3-488C-AFB3-A5ECF970C8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7" y="1828800"/>
            <a:ext cx="10269668" cy="469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3888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Automate</a:t>
            </a:r>
          </a:p>
        </p:txBody>
      </p:sp>
      <p:cxnSp>
        <p:nvCxnSpPr>
          <p:cNvPr id="4" name="Straight Connector 3">
            <a:extLst>
              <a:ext uri="{FF2B5EF4-FFF2-40B4-BE49-F238E27FC236}">
                <a16:creationId xmlns:a16="http://schemas.microsoft.com/office/drawing/2014/main" id="{F13C91DC-8C31-45C8-A98F-1100DEFF565B}"/>
              </a:ext>
            </a:extLst>
          </p:cNvPr>
          <p:cNvCxnSpPr>
            <a:cxnSpLocks/>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864DB549-0FDF-4466-B252-190C79F3ABB5}"/>
              </a:ext>
            </a:extLst>
          </p:cNvPr>
          <p:cNvGrpSpPr/>
          <p:nvPr/>
        </p:nvGrpSpPr>
        <p:grpSpPr>
          <a:xfrm>
            <a:off x="6458810" y="3417165"/>
            <a:ext cx="1555241" cy="2351956"/>
            <a:chOff x="7233314" y="2333616"/>
            <a:chExt cx="1555682" cy="2352623"/>
          </a:xfrm>
          <a:effectLst/>
        </p:grpSpPr>
        <p:grpSp>
          <p:nvGrpSpPr>
            <p:cNvPr id="21" name="Group 20">
              <a:extLst>
                <a:ext uri="{FF2B5EF4-FFF2-40B4-BE49-F238E27FC236}">
                  <a16:creationId xmlns:a16="http://schemas.microsoft.com/office/drawing/2014/main" id="{F674512A-1301-4593-8EEA-58D873885AA9}"/>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23" name="Oval 22">
                <a:extLst>
                  <a:ext uri="{FF2B5EF4-FFF2-40B4-BE49-F238E27FC236}">
                    <a16:creationId xmlns:a16="http://schemas.microsoft.com/office/drawing/2014/main" id="{AFEF179B-FF35-4AFD-88B7-D1A4C936938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7B4CC372-517C-498C-A8A7-3241E12DAC77}"/>
                  </a:ext>
                </a:extLst>
              </p:cNvPr>
              <p:cNvGrpSpPr/>
              <p:nvPr/>
            </p:nvGrpSpPr>
            <p:grpSpPr>
              <a:xfrm>
                <a:off x="4902990" y="4689695"/>
                <a:ext cx="350968" cy="266644"/>
                <a:chOff x="-1146792" y="678443"/>
                <a:chExt cx="1017587" cy="773113"/>
              </a:xfrm>
              <a:solidFill>
                <a:srgbClr val="D2D2D2"/>
              </a:solidFill>
            </p:grpSpPr>
            <p:sp>
              <p:nvSpPr>
                <p:cNvPr id="25" name="Freeform 5">
                  <a:extLst>
                    <a:ext uri="{FF2B5EF4-FFF2-40B4-BE49-F238E27FC236}">
                      <a16:creationId xmlns:a16="http://schemas.microsoft.com/office/drawing/2014/main" id="{3536FEBA-2E3E-4938-858C-66C3DB66D6B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1914614D-1F79-47E9-9E9F-7211F5FC4B5B}"/>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2" name="Rectangle 21">
              <a:extLst>
                <a:ext uri="{FF2B5EF4-FFF2-40B4-BE49-F238E27FC236}">
                  <a16:creationId xmlns:a16="http://schemas.microsoft.com/office/drawing/2014/main" id="{CED8A82A-18F0-4C47-9B30-E04AD7E8864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Process automation</a:t>
              </a:r>
            </a:p>
          </p:txBody>
        </p:sp>
      </p:grpSp>
    </p:spTree>
    <p:extLst>
      <p:ext uri="{BB962C8B-B14F-4D97-AF65-F5344CB8AC3E}">
        <p14:creationId xmlns:p14="http://schemas.microsoft.com/office/powerpoint/2010/main" val="2696978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FFC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2804414" y="1810766"/>
            <a:ext cx="3305048" cy="21971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6186170" y="1813179"/>
            <a:ext cx="1474565" cy="168529"/>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p:nvPr/>
        </p:nvSpPr>
        <p:spPr>
          <a:xfrm>
            <a:off x="7730743" y="1813179"/>
            <a:ext cx="1862835" cy="218567"/>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object 6"/>
          <p:cNvSpPr/>
          <p:nvPr/>
        </p:nvSpPr>
        <p:spPr>
          <a:xfrm>
            <a:off x="3457447" y="2054479"/>
            <a:ext cx="2292191" cy="21793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5823330" y="2053970"/>
            <a:ext cx="3111627" cy="217296"/>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p:nvPr/>
        </p:nvSpPr>
        <p:spPr>
          <a:xfrm>
            <a:off x="915161"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object 9"/>
          <p:cNvSpPr/>
          <p:nvPr/>
        </p:nvSpPr>
        <p:spPr>
          <a:xfrm>
            <a:off x="3809238" y="3022854"/>
            <a:ext cx="1868805" cy="1868805"/>
          </a:xfrm>
          <a:custGeom>
            <a:avLst/>
            <a:gdLst/>
            <a:ahLst/>
            <a:cxnLst/>
            <a:rect l="l" t="t" r="r" b="b"/>
            <a:pathLst>
              <a:path w="1868804" h="1868804">
                <a:moveTo>
                  <a:pt x="0" y="934212"/>
                </a:moveTo>
                <a:lnTo>
                  <a:pt x="1215" y="886133"/>
                </a:lnTo>
                <a:lnTo>
                  <a:pt x="4822" y="838686"/>
                </a:lnTo>
                <a:lnTo>
                  <a:pt x="10763" y="791929"/>
                </a:lnTo>
                <a:lnTo>
                  <a:pt x="18977" y="745921"/>
                </a:lnTo>
                <a:lnTo>
                  <a:pt x="29408" y="700721"/>
                </a:lnTo>
                <a:lnTo>
                  <a:pt x="41996" y="656387"/>
                </a:lnTo>
                <a:lnTo>
                  <a:pt x="56682" y="612978"/>
                </a:lnTo>
                <a:lnTo>
                  <a:pt x="73407" y="570553"/>
                </a:lnTo>
                <a:lnTo>
                  <a:pt x="92114" y="529170"/>
                </a:lnTo>
                <a:lnTo>
                  <a:pt x="112744" y="488888"/>
                </a:lnTo>
                <a:lnTo>
                  <a:pt x="135237" y="449766"/>
                </a:lnTo>
                <a:lnTo>
                  <a:pt x="159535" y="411863"/>
                </a:lnTo>
                <a:lnTo>
                  <a:pt x="185580" y="375236"/>
                </a:lnTo>
                <a:lnTo>
                  <a:pt x="213312" y="339945"/>
                </a:lnTo>
                <a:lnTo>
                  <a:pt x="242673" y="306049"/>
                </a:lnTo>
                <a:lnTo>
                  <a:pt x="273605" y="273605"/>
                </a:lnTo>
                <a:lnTo>
                  <a:pt x="306049" y="242673"/>
                </a:lnTo>
                <a:lnTo>
                  <a:pt x="339945" y="213312"/>
                </a:lnTo>
                <a:lnTo>
                  <a:pt x="375236" y="185580"/>
                </a:lnTo>
                <a:lnTo>
                  <a:pt x="411863" y="159535"/>
                </a:lnTo>
                <a:lnTo>
                  <a:pt x="449766" y="135237"/>
                </a:lnTo>
                <a:lnTo>
                  <a:pt x="488888" y="112744"/>
                </a:lnTo>
                <a:lnTo>
                  <a:pt x="529170" y="92114"/>
                </a:lnTo>
                <a:lnTo>
                  <a:pt x="570553" y="73407"/>
                </a:lnTo>
                <a:lnTo>
                  <a:pt x="612978" y="56682"/>
                </a:lnTo>
                <a:lnTo>
                  <a:pt x="656387" y="41996"/>
                </a:lnTo>
                <a:lnTo>
                  <a:pt x="700721" y="29408"/>
                </a:lnTo>
                <a:lnTo>
                  <a:pt x="745921" y="18977"/>
                </a:lnTo>
                <a:lnTo>
                  <a:pt x="791929" y="10763"/>
                </a:lnTo>
                <a:lnTo>
                  <a:pt x="838686" y="4822"/>
                </a:lnTo>
                <a:lnTo>
                  <a:pt x="886133" y="1215"/>
                </a:lnTo>
                <a:lnTo>
                  <a:pt x="934212" y="0"/>
                </a:lnTo>
                <a:lnTo>
                  <a:pt x="982290" y="1215"/>
                </a:lnTo>
                <a:lnTo>
                  <a:pt x="1029737" y="4822"/>
                </a:lnTo>
                <a:lnTo>
                  <a:pt x="1076494" y="10763"/>
                </a:lnTo>
                <a:lnTo>
                  <a:pt x="1122502" y="18977"/>
                </a:lnTo>
                <a:lnTo>
                  <a:pt x="1167702" y="29408"/>
                </a:lnTo>
                <a:lnTo>
                  <a:pt x="1212036" y="41996"/>
                </a:lnTo>
                <a:lnTo>
                  <a:pt x="1255445" y="56682"/>
                </a:lnTo>
                <a:lnTo>
                  <a:pt x="1297870" y="73407"/>
                </a:lnTo>
                <a:lnTo>
                  <a:pt x="1339253" y="92114"/>
                </a:lnTo>
                <a:lnTo>
                  <a:pt x="1379535" y="112744"/>
                </a:lnTo>
                <a:lnTo>
                  <a:pt x="1418657" y="135237"/>
                </a:lnTo>
                <a:lnTo>
                  <a:pt x="1456560" y="159535"/>
                </a:lnTo>
                <a:lnTo>
                  <a:pt x="1493187" y="185580"/>
                </a:lnTo>
                <a:lnTo>
                  <a:pt x="1528478" y="213312"/>
                </a:lnTo>
                <a:lnTo>
                  <a:pt x="1562374" y="242673"/>
                </a:lnTo>
                <a:lnTo>
                  <a:pt x="1594818" y="273605"/>
                </a:lnTo>
                <a:lnTo>
                  <a:pt x="1625750" y="306049"/>
                </a:lnTo>
                <a:lnTo>
                  <a:pt x="1655111" y="339945"/>
                </a:lnTo>
                <a:lnTo>
                  <a:pt x="1682843" y="375236"/>
                </a:lnTo>
                <a:lnTo>
                  <a:pt x="1708888" y="411863"/>
                </a:lnTo>
                <a:lnTo>
                  <a:pt x="1733186" y="449766"/>
                </a:lnTo>
                <a:lnTo>
                  <a:pt x="1755679" y="488888"/>
                </a:lnTo>
                <a:lnTo>
                  <a:pt x="1776309" y="529170"/>
                </a:lnTo>
                <a:lnTo>
                  <a:pt x="1795016" y="570553"/>
                </a:lnTo>
                <a:lnTo>
                  <a:pt x="1811741" y="612978"/>
                </a:lnTo>
                <a:lnTo>
                  <a:pt x="1826427" y="656387"/>
                </a:lnTo>
                <a:lnTo>
                  <a:pt x="1839015" y="700721"/>
                </a:lnTo>
                <a:lnTo>
                  <a:pt x="1849446" y="745921"/>
                </a:lnTo>
                <a:lnTo>
                  <a:pt x="1857660" y="791929"/>
                </a:lnTo>
                <a:lnTo>
                  <a:pt x="1863601" y="838686"/>
                </a:lnTo>
                <a:lnTo>
                  <a:pt x="1867208" y="886133"/>
                </a:lnTo>
                <a:lnTo>
                  <a:pt x="1868424" y="934212"/>
                </a:lnTo>
                <a:lnTo>
                  <a:pt x="1867208" y="982290"/>
                </a:lnTo>
                <a:lnTo>
                  <a:pt x="1863601" y="1029737"/>
                </a:lnTo>
                <a:lnTo>
                  <a:pt x="1857660" y="1076494"/>
                </a:lnTo>
                <a:lnTo>
                  <a:pt x="1849446" y="1122502"/>
                </a:lnTo>
                <a:lnTo>
                  <a:pt x="1839015" y="1167702"/>
                </a:lnTo>
                <a:lnTo>
                  <a:pt x="1826427" y="1212036"/>
                </a:lnTo>
                <a:lnTo>
                  <a:pt x="1811741" y="1255445"/>
                </a:lnTo>
                <a:lnTo>
                  <a:pt x="1795016" y="1297870"/>
                </a:lnTo>
                <a:lnTo>
                  <a:pt x="1776309" y="1339253"/>
                </a:lnTo>
                <a:lnTo>
                  <a:pt x="1755679" y="1379535"/>
                </a:lnTo>
                <a:lnTo>
                  <a:pt x="1733186" y="1418657"/>
                </a:lnTo>
                <a:lnTo>
                  <a:pt x="1708888" y="1456560"/>
                </a:lnTo>
                <a:lnTo>
                  <a:pt x="1682843" y="1493187"/>
                </a:lnTo>
                <a:lnTo>
                  <a:pt x="1655111" y="1528478"/>
                </a:lnTo>
                <a:lnTo>
                  <a:pt x="1625750" y="1562374"/>
                </a:lnTo>
                <a:lnTo>
                  <a:pt x="1594818" y="1594818"/>
                </a:lnTo>
                <a:lnTo>
                  <a:pt x="1562374" y="1625750"/>
                </a:lnTo>
                <a:lnTo>
                  <a:pt x="1528478" y="1655111"/>
                </a:lnTo>
                <a:lnTo>
                  <a:pt x="1493187" y="1682843"/>
                </a:lnTo>
                <a:lnTo>
                  <a:pt x="1456560" y="1708888"/>
                </a:lnTo>
                <a:lnTo>
                  <a:pt x="1418657" y="1733186"/>
                </a:lnTo>
                <a:lnTo>
                  <a:pt x="1379535" y="1755679"/>
                </a:lnTo>
                <a:lnTo>
                  <a:pt x="1339253" y="1776309"/>
                </a:lnTo>
                <a:lnTo>
                  <a:pt x="1297870" y="1795016"/>
                </a:lnTo>
                <a:lnTo>
                  <a:pt x="1255445" y="1811741"/>
                </a:lnTo>
                <a:lnTo>
                  <a:pt x="1212036" y="1826427"/>
                </a:lnTo>
                <a:lnTo>
                  <a:pt x="1167702" y="1839015"/>
                </a:lnTo>
                <a:lnTo>
                  <a:pt x="1122502" y="1849446"/>
                </a:lnTo>
                <a:lnTo>
                  <a:pt x="1076494" y="1857660"/>
                </a:lnTo>
                <a:lnTo>
                  <a:pt x="1029737" y="1863601"/>
                </a:lnTo>
                <a:lnTo>
                  <a:pt x="982290" y="1867208"/>
                </a:lnTo>
                <a:lnTo>
                  <a:pt x="934212" y="1868424"/>
                </a:lnTo>
                <a:lnTo>
                  <a:pt x="886133" y="1867208"/>
                </a:lnTo>
                <a:lnTo>
                  <a:pt x="838686" y="1863601"/>
                </a:lnTo>
                <a:lnTo>
                  <a:pt x="791929" y="1857660"/>
                </a:lnTo>
                <a:lnTo>
                  <a:pt x="745921" y="1849446"/>
                </a:lnTo>
                <a:lnTo>
                  <a:pt x="700721" y="1839015"/>
                </a:lnTo>
                <a:lnTo>
                  <a:pt x="656387" y="1826427"/>
                </a:lnTo>
                <a:lnTo>
                  <a:pt x="612978" y="1811741"/>
                </a:lnTo>
                <a:lnTo>
                  <a:pt x="570553" y="1795016"/>
                </a:lnTo>
                <a:lnTo>
                  <a:pt x="529170" y="1776309"/>
                </a:lnTo>
                <a:lnTo>
                  <a:pt x="488888" y="1755679"/>
                </a:lnTo>
                <a:lnTo>
                  <a:pt x="449766" y="1733186"/>
                </a:lnTo>
                <a:lnTo>
                  <a:pt x="411863" y="1708888"/>
                </a:lnTo>
                <a:lnTo>
                  <a:pt x="375236" y="1682843"/>
                </a:lnTo>
                <a:lnTo>
                  <a:pt x="339945" y="1655111"/>
                </a:lnTo>
                <a:lnTo>
                  <a:pt x="306049" y="1625750"/>
                </a:lnTo>
                <a:lnTo>
                  <a:pt x="273605" y="1594818"/>
                </a:lnTo>
                <a:lnTo>
                  <a:pt x="242673" y="1562374"/>
                </a:lnTo>
                <a:lnTo>
                  <a:pt x="213312" y="1528478"/>
                </a:lnTo>
                <a:lnTo>
                  <a:pt x="185580" y="1493187"/>
                </a:lnTo>
                <a:lnTo>
                  <a:pt x="159535" y="1456560"/>
                </a:lnTo>
                <a:lnTo>
                  <a:pt x="135237" y="1418657"/>
                </a:lnTo>
                <a:lnTo>
                  <a:pt x="112744" y="1379535"/>
                </a:lnTo>
                <a:lnTo>
                  <a:pt x="92114" y="1339253"/>
                </a:lnTo>
                <a:lnTo>
                  <a:pt x="73407" y="1297870"/>
                </a:lnTo>
                <a:lnTo>
                  <a:pt x="56682" y="1255445"/>
                </a:lnTo>
                <a:lnTo>
                  <a:pt x="41996" y="1212036"/>
                </a:lnTo>
                <a:lnTo>
                  <a:pt x="29408" y="1167702"/>
                </a:lnTo>
                <a:lnTo>
                  <a:pt x="18977" y="1122502"/>
                </a:lnTo>
                <a:lnTo>
                  <a:pt x="10763" y="1076494"/>
                </a:lnTo>
                <a:lnTo>
                  <a:pt x="4822" y="1029737"/>
                </a:lnTo>
                <a:lnTo>
                  <a:pt x="1215"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p:nvPr/>
        </p:nvSpPr>
        <p:spPr>
          <a:xfrm>
            <a:off x="1549908" y="3768852"/>
            <a:ext cx="600710" cy="527685"/>
          </a:xfrm>
          <a:custGeom>
            <a:avLst/>
            <a:gdLst/>
            <a:ahLst/>
            <a:cxnLst/>
            <a:rect l="l" t="t" r="r" b="b"/>
            <a:pathLst>
              <a:path w="600710" h="527685">
                <a:moveTo>
                  <a:pt x="600455" y="0"/>
                </a:moveTo>
                <a:lnTo>
                  <a:pt x="0" y="0"/>
                </a:lnTo>
                <a:lnTo>
                  <a:pt x="0" y="376300"/>
                </a:lnTo>
                <a:lnTo>
                  <a:pt x="74167" y="376300"/>
                </a:lnTo>
                <a:lnTo>
                  <a:pt x="74167" y="527304"/>
                </a:lnTo>
                <a:lnTo>
                  <a:pt x="166975" y="434340"/>
                </a:lnTo>
                <a:lnTo>
                  <a:pt x="111252" y="434340"/>
                </a:lnTo>
                <a:lnTo>
                  <a:pt x="111252" y="339090"/>
                </a:lnTo>
                <a:lnTo>
                  <a:pt x="37083" y="339090"/>
                </a:lnTo>
                <a:lnTo>
                  <a:pt x="37083" y="37211"/>
                </a:lnTo>
                <a:lnTo>
                  <a:pt x="600455" y="37211"/>
                </a:lnTo>
                <a:lnTo>
                  <a:pt x="600455" y="0"/>
                </a:lnTo>
                <a:close/>
              </a:path>
              <a:path w="600710" h="527685">
                <a:moveTo>
                  <a:pt x="600455" y="37211"/>
                </a:moveTo>
                <a:lnTo>
                  <a:pt x="563372" y="37211"/>
                </a:lnTo>
                <a:lnTo>
                  <a:pt x="563372" y="339090"/>
                </a:lnTo>
                <a:lnTo>
                  <a:pt x="206374" y="339090"/>
                </a:lnTo>
                <a:lnTo>
                  <a:pt x="197103" y="348488"/>
                </a:lnTo>
                <a:lnTo>
                  <a:pt x="111252" y="434340"/>
                </a:lnTo>
                <a:lnTo>
                  <a:pt x="166975" y="434340"/>
                </a:lnTo>
                <a:lnTo>
                  <a:pt x="224916" y="376300"/>
                </a:lnTo>
                <a:lnTo>
                  <a:pt x="600455" y="376300"/>
                </a:lnTo>
                <a:lnTo>
                  <a:pt x="600455" y="37211"/>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1" name="object 11"/>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object 12"/>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object 13"/>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object 14"/>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object 15"/>
          <p:cNvSpPr/>
          <p:nvPr/>
        </p:nvSpPr>
        <p:spPr>
          <a:xfrm>
            <a:off x="4439411" y="416940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p:nvPr/>
        </p:nvSpPr>
        <p:spPr>
          <a:xfrm>
            <a:off x="4439411" y="3923029"/>
            <a:ext cx="40005" cy="246379"/>
          </a:xfrm>
          <a:custGeom>
            <a:avLst/>
            <a:gdLst/>
            <a:ahLst/>
            <a:cxnLst/>
            <a:rect l="l" t="t" r="r" b="b"/>
            <a:pathLst>
              <a:path w="40004" h="246379">
                <a:moveTo>
                  <a:pt x="0" y="246380"/>
                </a:moveTo>
                <a:lnTo>
                  <a:pt x="40004" y="246380"/>
                </a:lnTo>
                <a:lnTo>
                  <a:pt x="40004" y="0"/>
                </a:lnTo>
                <a:lnTo>
                  <a:pt x="0" y="0"/>
                </a:lnTo>
                <a:lnTo>
                  <a:pt x="0" y="2463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17"/>
          <p:cNvSpPr/>
          <p:nvPr/>
        </p:nvSpPr>
        <p:spPr>
          <a:xfrm>
            <a:off x="4439411" y="3883659"/>
            <a:ext cx="242570" cy="39370"/>
          </a:xfrm>
          <a:custGeom>
            <a:avLst/>
            <a:gdLst/>
            <a:ahLst/>
            <a:cxnLst/>
            <a:rect l="l" t="t" r="r" b="b"/>
            <a:pathLst>
              <a:path w="242570" h="39370">
                <a:moveTo>
                  <a:pt x="0" y="39370"/>
                </a:moveTo>
                <a:lnTo>
                  <a:pt x="242315" y="39370"/>
                </a:lnTo>
                <a:lnTo>
                  <a:pt x="242315" y="0"/>
                </a:lnTo>
                <a:lnTo>
                  <a:pt x="0" y="0"/>
                </a:lnTo>
                <a:lnTo>
                  <a:pt x="0" y="3937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object 18"/>
          <p:cNvSpPr/>
          <p:nvPr/>
        </p:nvSpPr>
        <p:spPr>
          <a:xfrm>
            <a:off x="4641722" y="3923284"/>
            <a:ext cx="40005" cy="246379"/>
          </a:xfrm>
          <a:custGeom>
            <a:avLst/>
            <a:gdLst/>
            <a:ahLst/>
            <a:cxnLst/>
            <a:rect l="l" t="t" r="r" b="b"/>
            <a:pathLst>
              <a:path w="40004" h="246379">
                <a:moveTo>
                  <a:pt x="0" y="245872"/>
                </a:moveTo>
                <a:lnTo>
                  <a:pt x="40004" y="245872"/>
                </a:lnTo>
                <a:lnTo>
                  <a:pt x="40004" y="0"/>
                </a:lnTo>
                <a:lnTo>
                  <a:pt x="0" y="0"/>
                </a:lnTo>
                <a:lnTo>
                  <a:pt x="0" y="245872"/>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4722240" y="4189095"/>
            <a:ext cx="122555" cy="0"/>
          </a:xfrm>
          <a:custGeom>
            <a:avLst/>
            <a:gdLst/>
            <a:ahLst/>
            <a:cxnLst/>
            <a:rect l="l" t="t" r="r" b="b"/>
            <a:pathLst>
              <a:path w="122554">
                <a:moveTo>
                  <a:pt x="0" y="0"/>
                </a:moveTo>
                <a:lnTo>
                  <a:pt x="122555"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4722240" y="4126229"/>
            <a:ext cx="42545" cy="43180"/>
          </a:xfrm>
          <a:custGeom>
            <a:avLst/>
            <a:gdLst/>
            <a:ahLst/>
            <a:cxnLst/>
            <a:rect l="l" t="t" r="r" b="b"/>
            <a:pathLst>
              <a:path w="42545" h="43179">
                <a:moveTo>
                  <a:pt x="0" y="43180"/>
                </a:moveTo>
                <a:lnTo>
                  <a:pt x="42418" y="43180"/>
                </a:lnTo>
                <a:lnTo>
                  <a:pt x="42418" y="0"/>
                </a:lnTo>
                <a:lnTo>
                  <a:pt x="0" y="0"/>
                </a:lnTo>
                <a:lnTo>
                  <a:pt x="0" y="4318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4722240" y="4106545"/>
            <a:ext cx="325755" cy="0"/>
          </a:xfrm>
          <a:custGeom>
            <a:avLst/>
            <a:gdLst/>
            <a:ahLst/>
            <a:cxnLst/>
            <a:rect l="l" t="t" r="r" b="b"/>
            <a:pathLst>
              <a:path w="325754">
                <a:moveTo>
                  <a:pt x="0" y="0"/>
                </a:moveTo>
                <a:lnTo>
                  <a:pt x="325247" y="0"/>
                </a:lnTo>
              </a:path>
            </a:pathLst>
          </a:custGeom>
          <a:ln w="3936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5027485" y="3804920"/>
            <a:ext cx="0" cy="281940"/>
          </a:xfrm>
          <a:custGeom>
            <a:avLst/>
            <a:gdLst/>
            <a:ahLst/>
            <a:cxnLst/>
            <a:rect l="l" t="t" r="r" b="b"/>
            <a:pathLst>
              <a:path h="281939">
                <a:moveTo>
                  <a:pt x="0" y="0"/>
                </a:moveTo>
                <a:lnTo>
                  <a:pt x="0" y="281939"/>
                </a:lnTo>
              </a:path>
            </a:pathLst>
          </a:custGeom>
          <a:ln w="40004">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4439411" y="3804920"/>
            <a:ext cx="40005" cy="39370"/>
          </a:xfrm>
          <a:custGeom>
            <a:avLst/>
            <a:gdLst/>
            <a:ahLst/>
            <a:cxnLst/>
            <a:rect l="l" t="t" r="r" b="b"/>
            <a:pathLst>
              <a:path w="40004" h="39370">
                <a:moveTo>
                  <a:pt x="0" y="39369"/>
                </a:moveTo>
                <a:lnTo>
                  <a:pt x="40004" y="39369"/>
                </a:lnTo>
                <a:lnTo>
                  <a:pt x="40004" y="0"/>
                </a:lnTo>
                <a:lnTo>
                  <a:pt x="0" y="0"/>
                </a:lnTo>
                <a:lnTo>
                  <a:pt x="0" y="39369"/>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4439411" y="3784600"/>
            <a:ext cx="608330" cy="0"/>
          </a:xfrm>
          <a:custGeom>
            <a:avLst/>
            <a:gdLst/>
            <a:ahLst/>
            <a:cxnLst/>
            <a:rect l="l" t="t" r="r" b="b"/>
            <a:pathLst>
              <a:path w="608329">
                <a:moveTo>
                  <a:pt x="0" y="0"/>
                </a:moveTo>
                <a:lnTo>
                  <a:pt x="608076" y="0"/>
                </a:lnTo>
              </a:path>
            </a:pathLst>
          </a:custGeom>
          <a:ln w="40640">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657377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7251192" y="3669791"/>
            <a:ext cx="512445" cy="599440"/>
          </a:xfrm>
          <a:custGeom>
            <a:avLst/>
            <a:gdLst/>
            <a:ahLst/>
            <a:cxnLst/>
            <a:rect l="l" t="t" r="r" b="b"/>
            <a:pathLst>
              <a:path w="512445" h="599439">
                <a:moveTo>
                  <a:pt x="427608" y="0"/>
                </a:moveTo>
                <a:lnTo>
                  <a:pt x="0" y="0"/>
                </a:lnTo>
                <a:lnTo>
                  <a:pt x="0" y="598931"/>
                </a:lnTo>
                <a:lnTo>
                  <a:pt x="427608" y="598931"/>
                </a:lnTo>
                <a:lnTo>
                  <a:pt x="483799" y="556767"/>
                </a:lnTo>
                <a:lnTo>
                  <a:pt x="42290" y="556767"/>
                </a:lnTo>
                <a:lnTo>
                  <a:pt x="42290" y="321944"/>
                </a:lnTo>
                <a:lnTo>
                  <a:pt x="427608" y="321944"/>
                </a:lnTo>
                <a:lnTo>
                  <a:pt x="427608" y="276986"/>
                </a:lnTo>
                <a:lnTo>
                  <a:pt x="42290" y="276986"/>
                </a:lnTo>
                <a:lnTo>
                  <a:pt x="42290" y="42163"/>
                </a:lnTo>
                <a:lnTo>
                  <a:pt x="483799" y="42163"/>
                </a:lnTo>
                <a:lnTo>
                  <a:pt x="427608" y="0"/>
                </a:lnTo>
                <a:close/>
              </a:path>
              <a:path w="512445" h="599439">
                <a:moveTo>
                  <a:pt x="427608" y="321944"/>
                </a:moveTo>
                <a:lnTo>
                  <a:pt x="385317" y="321944"/>
                </a:lnTo>
                <a:lnTo>
                  <a:pt x="385317" y="556767"/>
                </a:lnTo>
                <a:lnTo>
                  <a:pt x="483799" y="556767"/>
                </a:lnTo>
                <a:lnTo>
                  <a:pt x="498016" y="546099"/>
                </a:lnTo>
                <a:lnTo>
                  <a:pt x="427608" y="546099"/>
                </a:lnTo>
                <a:lnTo>
                  <a:pt x="427608" y="321944"/>
                </a:lnTo>
                <a:close/>
              </a:path>
              <a:path w="512445" h="599439">
                <a:moveTo>
                  <a:pt x="498016" y="52831"/>
                </a:moveTo>
                <a:lnTo>
                  <a:pt x="427608" y="52831"/>
                </a:lnTo>
                <a:lnTo>
                  <a:pt x="469773" y="84454"/>
                </a:lnTo>
                <a:lnTo>
                  <a:pt x="469773" y="514476"/>
                </a:lnTo>
                <a:lnTo>
                  <a:pt x="427608" y="546099"/>
                </a:lnTo>
                <a:lnTo>
                  <a:pt x="498016" y="546099"/>
                </a:lnTo>
                <a:lnTo>
                  <a:pt x="512063" y="535558"/>
                </a:lnTo>
                <a:lnTo>
                  <a:pt x="512063" y="63372"/>
                </a:lnTo>
                <a:lnTo>
                  <a:pt x="498016" y="52831"/>
                </a:lnTo>
                <a:close/>
              </a:path>
              <a:path w="512445" h="599439">
                <a:moveTo>
                  <a:pt x="483799" y="42163"/>
                </a:moveTo>
                <a:lnTo>
                  <a:pt x="385317" y="42163"/>
                </a:lnTo>
                <a:lnTo>
                  <a:pt x="385317" y="276986"/>
                </a:lnTo>
                <a:lnTo>
                  <a:pt x="427608" y="276986"/>
                </a:lnTo>
                <a:lnTo>
                  <a:pt x="427608" y="52831"/>
                </a:lnTo>
                <a:lnTo>
                  <a:pt x="498016" y="52831"/>
                </a:lnTo>
                <a:lnTo>
                  <a:pt x="483799" y="42163"/>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7377683" y="4054602"/>
            <a:ext cx="170815" cy="0"/>
          </a:xfrm>
          <a:custGeom>
            <a:avLst/>
            <a:gdLst/>
            <a:ahLst/>
            <a:cxnLst/>
            <a:rect l="l" t="t" r="r" b="b"/>
            <a:pathLst>
              <a:path w="170815">
                <a:moveTo>
                  <a:pt x="0" y="0"/>
                </a:moveTo>
                <a:lnTo>
                  <a:pt x="170688"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7377683" y="3776471"/>
            <a:ext cx="170815" cy="0"/>
          </a:xfrm>
          <a:custGeom>
            <a:avLst/>
            <a:gdLst/>
            <a:ahLst/>
            <a:cxnLst/>
            <a:rect l="l" t="t" r="r" b="b"/>
            <a:pathLst>
              <a:path w="170815">
                <a:moveTo>
                  <a:pt x="0" y="0"/>
                </a:moveTo>
                <a:lnTo>
                  <a:pt x="170688" y="0"/>
                </a:lnTo>
              </a:path>
            </a:pathLst>
          </a:custGeom>
          <a:ln w="45719">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9377933" y="3022854"/>
            <a:ext cx="1866900" cy="1868805"/>
          </a:xfrm>
          <a:custGeom>
            <a:avLst/>
            <a:gdLst/>
            <a:ahLst/>
            <a:cxnLst/>
            <a:rect l="l" t="t" r="r" b="b"/>
            <a:pathLst>
              <a:path w="1866900" h="1868804">
                <a:moveTo>
                  <a:pt x="0" y="934212"/>
                </a:moveTo>
                <a:lnTo>
                  <a:pt x="1214" y="886133"/>
                </a:lnTo>
                <a:lnTo>
                  <a:pt x="4819" y="838686"/>
                </a:lnTo>
                <a:lnTo>
                  <a:pt x="10756" y="791929"/>
                </a:lnTo>
                <a:lnTo>
                  <a:pt x="18965" y="745921"/>
                </a:lnTo>
                <a:lnTo>
                  <a:pt x="29389" y="700721"/>
                </a:lnTo>
                <a:lnTo>
                  <a:pt x="41969" y="656387"/>
                </a:lnTo>
                <a:lnTo>
                  <a:pt x="56645" y="612978"/>
                </a:lnTo>
                <a:lnTo>
                  <a:pt x="73360" y="570553"/>
                </a:lnTo>
                <a:lnTo>
                  <a:pt x="92054" y="529170"/>
                </a:lnTo>
                <a:lnTo>
                  <a:pt x="112669" y="488888"/>
                </a:lnTo>
                <a:lnTo>
                  <a:pt x="135147" y="449766"/>
                </a:lnTo>
                <a:lnTo>
                  <a:pt x="159428" y="411863"/>
                </a:lnTo>
                <a:lnTo>
                  <a:pt x="185454" y="375236"/>
                </a:lnTo>
                <a:lnTo>
                  <a:pt x="213166" y="339945"/>
                </a:lnTo>
                <a:lnTo>
                  <a:pt x="242506" y="306049"/>
                </a:lnTo>
                <a:lnTo>
                  <a:pt x="273415" y="273605"/>
                </a:lnTo>
                <a:lnTo>
                  <a:pt x="305834" y="242673"/>
                </a:lnTo>
                <a:lnTo>
                  <a:pt x="339704" y="213312"/>
                </a:lnTo>
                <a:lnTo>
                  <a:pt x="374967" y="185580"/>
                </a:lnTo>
                <a:lnTo>
                  <a:pt x="411565" y="159535"/>
                </a:lnTo>
                <a:lnTo>
                  <a:pt x="449438" y="135237"/>
                </a:lnTo>
                <a:lnTo>
                  <a:pt x="488528" y="112744"/>
                </a:lnTo>
                <a:lnTo>
                  <a:pt x="528777" y="92114"/>
                </a:lnTo>
                <a:lnTo>
                  <a:pt x="570124" y="73407"/>
                </a:lnTo>
                <a:lnTo>
                  <a:pt x="612513" y="56682"/>
                </a:lnTo>
                <a:lnTo>
                  <a:pt x="655884" y="41996"/>
                </a:lnTo>
                <a:lnTo>
                  <a:pt x="700178" y="29408"/>
                </a:lnTo>
                <a:lnTo>
                  <a:pt x="745337" y="18977"/>
                </a:lnTo>
                <a:lnTo>
                  <a:pt x="791303" y="10763"/>
                </a:lnTo>
                <a:lnTo>
                  <a:pt x="838016" y="4822"/>
                </a:lnTo>
                <a:lnTo>
                  <a:pt x="885418" y="1215"/>
                </a:lnTo>
                <a:lnTo>
                  <a:pt x="933450" y="0"/>
                </a:lnTo>
                <a:lnTo>
                  <a:pt x="981481" y="1215"/>
                </a:lnTo>
                <a:lnTo>
                  <a:pt x="1028883" y="4822"/>
                </a:lnTo>
                <a:lnTo>
                  <a:pt x="1075596" y="10763"/>
                </a:lnTo>
                <a:lnTo>
                  <a:pt x="1121562" y="18977"/>
                </a:lnTo>
                <a:lnTo>
                  <a:pt x="1166721" y="29408"/>
                </a:lnTo>
                <a:lnTo>
                  <a:pt x="1211015" y="41996"/>
                </a:lnTo>
                <a:lnTo>
                  <a:pt x="1254386" y="56682"/>
                </a:lnTo>
                <a:lnTo>
                  <a:pt x="1296775" y="73407"/>
                </a:lnTo>
                <a:lnTo>
                  <a:pt x="1338122" y="92114"/>
                </a:lnTo>
                <a:lnTo>
                  <a:pt x="1378371" y="112744"/>
                </a:lnTo>
                <a:lnTo>
                  <a:pt x="1417461" y="135237"/>
                </a:lnTo>
                <a:lnTo>
                  <a:pt x="1455334" y="159535"/>
                </a:lnTo>
                <a:lnTo>
                  <a:pt x="1491932" y="185580"/>
                </a:lnTo>
                <a:lnTo>
                  <a:pt x="1527195" y="213312"/>
                </a:lnTo>
                <a:lnTo>
                  <a:pt x="1561065" y="242673"/>
                </a:lnTo>
                <a:lnTo>
                  <a:pt x="1593484" y="273605"/>
                </a:lnTo>
                <a:lnTo>
                  <a:pt x="1624393" y="306049"/>
                </a:lnTo>
                <a:lnTo>
                  <a:pt x="1653733" y="339945"/>
                </a:lnTo>
                <a:lnTo>
                  <a:pt x="1681445" y="375236"/>
                </a:lnTo>
                <a:lnTo>
                  <a:pt x="1707471" y="411863"/>
                </a:lnTo>
                <a:lnTo>
                  <a:pt x="1731752" y="449766"/>
                </a:lnTo>
                <a:lnTo>
                  <a:pt x="1754230" y="488888"/>
                </a:lnTo>
                <a:lnTo>
                  <a:pt x="1774845" y="529170"/>
                </a:lnTo>
                <a:lnTo>
                  <a:pt x="1793539" y="570553"/>
                </a:lnTo>
                <a:lnTo>
                  <a:pt x="1810254" y="612978"/>
                </a:lnTo>
                <a:lnTo>
                  <a:pt x="1824930" y="656387"/>
                </a:lnTo>
                <a:lnTo>
                  <a:pt x="1837510" y="700721"/>
                </a:lnTo>
                <a:lnTo>
                  <a:pt x="1847934" y="745921"/>
                </a:lnTo>
                <a:lnTo>
                  <a:pt x="1856143" y="791929"/>
                </a:lnTo>
                <a:lnTo>
                  <a:pt x="1862080" y="838686"/>
                </a:lnTo>
                <a:lnTo>
                  <a:pt x="1865685" y="886133"/>
                </a:lnTo>
                <a:lnTo>
                  <a:pt x="1866900" y="934212"/>
                </a:lnTo>
                <a:lnTo>
                  <a:pt x="1865685" y="982290"/>
                </a:lnTo>
                <a:lnTo>
                  <a:pt x="1862080" y="1029737"/>
                </a:lnTo>
                <a:lnTo>
                  <a:pt x="1856143" y="1076494"/>
                </a:lnTo>
                <a:lnTo>
                  <a:pt x="1847934" y="1122502"/>
                </a:lnTo>
                <a:lnTo>
                  <a:pt x="1837510" y="1167702"/>
                </a:lnTo>
                <a:lnTo>
                  <a:pt x="1824930" y="1212036"/>
                </a:lnTo>
                <a:lnTo>
                  <a:pt x="1810254" y="1255445"/>
                </a:lnTo>
                <a:lnTo>
                  <a:pt x="1793539" y="1297870"/>
                </a:lnTo>
                <a:lnTo>
                  <a:pt x="1774845" y="1339253"/>
                </a:lnTo>
                <a:lnTo>
                  <a:pt x="1754230" y="1379535"/>
                </a:lnTo>
                <a:lnTo>
                  <a:pt x="1731752" y="1418657"/>
                </a:lnTo>
                <a:lnTo>
                  <a:pt x="1707471" y="1456560"/>
                </a:lnTo>
                <a:lnTo>
                  <a:pt x="1681445" y="1493187"/>
                </a:lnTo>
                <a:lnTo>
                  <a:pt x="1653733" y="1528478"/>
                </a:lnTo>
                <a:lnTo>
                  <a:pt x="1624393" y="1562374"/>
                </a:lnTo>
                <a:lnTo>
                  <a:pt x="1593484" y="1594818"/>
                </a:lnTo>
                <a:lnTo>
                  <a:pt x="1561065" y="1625750"/>
                </a:lnTo>
                <a:lnTo>
                  <a:pt x="1527195" y="1655111"/>
                </a:lnTo>
                <a:lnTo>
                  <a:pt x="1491932" y="1682843"/>
                </a:lnTo>
                <a:lnTo>
                  <a:pt x="1455334" y="1708888"/>
                </a:lnTo>
                <a:lnTo>
                  <a:pt x="1417461" y="1733186"/>
                </a:lnTo>
                <a:lnTo>
                  <a:pt x="1378371" y="1755679"/>
                </a:lnTo>
                <a:lnTo>
                  <a:pt x="1338122" y="1776309"/>
                </a:lnTo>
                <a:lnTo>
                  <a:pt x="1296775" y="1795016"/>
                </a:lnTo>
                <a:lnTo>
                  <a:pt x="1254386" y="1811741"/>
                </a:lnTo>
                <a:lnTo>
                  <a:pt x="1211015" y="1826427"/>
                </a:lnTo>
                <a:lnTo>
                  <a:pt x="1166721" y="1839015"/>
                </a:lnTo>
                <a:lnTo>
                  <a:pt x="1121562" y="1849446"/>
                </a:lnTo>
                <a:lnTo>
                  <a:pt x="1075596" y="1857660"/>
                </a:lnTo>
                <a:lnTo>
                  <a:pt x="1028883" y="1863601"/>
                </a:lnTo>
                <a:lnTo>
                  <a:pt x="981481" y="1867208"/>
                </a:lnTo>
                <a:lnTo>
                  <a:pt x="933450" y="1868424"/>
                </a:lnTo>
                <a:lnTo>
                  <a:pt x="885418" y="1867208"/>
                </a:lnTo>
                <a:lnTo>
                  <a:pt x="838016" y="1863601"/>
                </a:lnTo>
                <a:lnTo>
                  <a:pt x="791303" y="1857660"/>
                </a:lnTo>
                <a:lnTo>
                  <a:pt x="745337" y="1849446"/>
                </a:lnTo>
                <a:lnTo>
                  <a:pt x="700178" y="1839015"/>
                </a:lnTo>
                <a:lnTo>
                  <a:pt x="655884" y="1826427"/>
                </a:lnTo>
                <a:lnTo>
                  <a:pt x="612513" y="1811741"/>
                </a:lnTo>
                <a:lnTo>
                  <a:pt x="570124" y="1795016"/>
                </a:lnTo>
                <a:lnTo>
                  <a:pt x="528777" y="1776309"/>
                </a:lnTo>
                <a:lnTo>
                  <a:pt x="488528" y="1755679"/>
                </a:lnTo>
                <a:lnTo>
                  <a:pt x="449438" y="1733186"/>
                </a:lnTo>
                <a:lnTo>
                  <a:pt x="411565" y="1708888"/>
                </a:lnTo>
                <a:lnTo>
                  <a:pt x="374967" y="1682843"/>
                </a:lnTo>
                <a:lnTo>
                  <a:pt x="339704" y="1655111"/>
                </a:lnTo>
                <a:lnTo>
                  <a:pt x="305834" y="1625750"/>
                </a:lnTo>
                <a:lnTo>
                  <a:pt x="273415" y="1594818"/>
                </a:lnTo>
                <a:lnTo>
                  <a:pt x="242506" y="1562374"/>
                </a:lnTo>
                <a:lnTo>
                  <a:pt x="213166" y="1528478"/>
                </a:lnTo>
                <a:lnTo>
                  <a:pt x="185454" y="1493187"/>
                </a:lnTo>
                <a:lnTo>
                  <a:pt x="159428" y="1456560"/>
                </a:lnTo>
                <a:lnTo>
                  <a:pt x="135147" y="1418657"/>
                </a:lnTo>
                <a:lnTo>
                  <a:pt x="112669" y="1379535"/>
                </a:lnTo>
                <a:lnTo>
                  <a:pt x="92054" y="1339253"/>
                </a:lnTo>
                <a:lnTo>
                  <a:pt x="73360" y="1297870"/>
                </a:lnTo>
                <a:lnTo>
                  <a:pt x="56645" y="1255445"/>
                </a:lnTo>
                <a:lnTo>
                  <a:pt x="41969" y="1212036"/>
                </a:lnTo>
                <a:lnTo>
                  <a:pt x="29389" y="1167702"/>
                </a:lnTo>
                <a:lnTo>
                  <a:pt x="18965" y="1122502"/>
                </a:lnTo>
                <a:lnTo>
                  <a:pt x="10756" y="1076494"/>
                </a:lnTo>
                <a:lnTo>
                  <a:pt x="4819" y="1029737"/>
                </a:lnTo>
                <a:lnTo>
                  <a:pt x="1214" y="982290"/>
                </a:lnTo>
                <a:lnTo>
                  <a:pt x="0" y="934212"/>
                </a:lnTo>
                <a:close/>
              </a:path>
            </a:pathLst>
          </a:custGeom>
          <a:ln w="28956">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0158983" y="3864102"/>
            <a:ext cx="104139" cy="0"/>
          </a:xfrm>
          <a:custGeom>
            <a:avLst/>
            <a:gdLst/>
            <a:ahLst/>
            <a:cxnLst/>
            <a:rect l="l" t="t" r="r" b="b"/>
            <a:pathLst>
              <a:path w="104140">
                <a:moveTo>
                  <a:pt x="0" y="0"/>
                </a:moveTo>
                <a:lnTo>
                  <a:pt x="10363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0158983" y="3990594"/>
            <a:ext cx="187960" cy="0"/>
          </a:xfrm>
          <a:custGeom>
            <a:avLst/>
            <a:gdLst/>
            <a:ahLst/>
            <a:cxnLst/>
            <a:rect l="l" t="t" r="r" b="b"/>
            <a:pathLst>
              <a:path w="187959">
                <a:moveTo>
                  <a:pt x="0" y="0"/>
                </a:moveTo>
                <a:lnTo>
                  <a:pt x="187451"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0158983" y="4114038"/>
            <a:ext cx="123825" cy="0"/>
          </a:xfrm>
          <a:custGeom>
            <a:avLst/>
            <a:gdLst/>
            <a:ahLst/>
            <a:cxnLst/>
            <a:rect l="l" t="t" r="r" b="b"/>
            <a:pathLst>
              <a:path w="123825">
                <a:moveTo>
                  <a:pt x="0" y="0"/>
                </a:moveTo>
                <a:lnTo>
                  <a:pt x="123444" y="0"/>
                </a:lnTo>
              </a:path>
            </a:pathLst>
          </a:custGeom>
          <a:ln w="41148">
            <a:solidFill>
              <a:srgbClr val="44536A"/>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0555223" y="3861308"/>
            <a:ext cx="40005" cy="43180"/>
          </a:xfrm>
          <a:custGeom>
            <a:avLst/>
            <a:gdLst/>
            <a:ahLst/>
            <a:cxnLst/>
            <a:rect l="l" t="t" r="r" b="b"/>
            <a:pathLst>
              <a:path w="40004" h="43179">
                <a:moveTo>
                  <a:pt x="20510" y="0"/>
                </a:moveTo>
                <a:lnTo>
                  <a:pt x="12795" y="1905"/>
                </a:lnTo>
                <a:lnTo>
                  <a:pt x="5079" y="7620"/>
                </a:lnTo>
                <a:lnTo>
                  <a:pt x="0" y="12700"/>
                </a:lnTo>
                <a:lnTo>
                  <a:pt x="25653" y="43180"/>
                </a:lnTo>
                <a:lnTo>
                  <a:pt x="35941" y="38100"/>
                </a:lnTo>
                <a:lnTo>
                  <a:pt x="38869" y="30480"/>
                </a:lnTo>
                <a:lnTo>
                  <a:pt x="39846" y="22860"/>
                </a:lnTo>
                <a:lnTo>
                  <a:pt x="38869" y="15240"/>
                </a:lnTo>
                <a:lnTo>
                  <a:pt x="35941" y="7620"/>
                </a:lnTo>
                <a:lnTo>
                  <a:pt x="28225" y="1905"/>
                </a:lnTo>
                <a:lnTo>
                  <a:pt x="20510" y="0"/>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0073640" y="3697223"/>
            <a:ext cx="481965" cy="562610"/>
          </a:xfrm>
          <a:custGeom>
            <a:avLst/>
            <a:gdLst/>
            <a:ahLst/>
            <a:cxnLst/>
            <a:rect l="l" t="t" r="r" b="b"/>
            <a:pathLst>
              <a:path w="481965" h="562610">
                <a:moveTo>
                  <a:pt x="272923" y="0"/>
                </a:moveTo>
                <a:lnTo>
                  <a:pt x="0" y="0"/>
                </a:lnTo>
                <a:lnTo>
                  <a:pt x="0" y="562356"/>
                </a:lnTo>
                <a:lnTo>
                  <a:pt x="417194" y="562356"/>
                </a:lnTo>
                <a:lnTo>
                  <a:pt x="417194" y="521207"/>
                </a:lnTo>
                <a:lnTo>
                  <a:pt x="43814" y="521207"/>
                </a:lnTo>
                <a:lnTo>
                  <a:pt x="43814" y="41148"/>
                </a:lnTo>
                <a:lnTo>
                  <a:pt x="313499" y="41148"/>
                </a:lnTo>
                <a:lnTo>
                  <a:pt x="272923" y="0"/>
                </a:lnTo>
                <a:close/>
              </a:path>
              <a:path w="481965" h="562610">
                <a:moveTo>
                  <a:pt x="417194" y="344043"/>
                </a:moveTo>
                <a:lnTo>
                  <a:pt x="376046" y="344043"/>
                </a:lnTo>
                <a:lnTo>
                  <a:pt x="376046" y="521207"/>
                </a:lnTo>
                <a:lnTo>
                  <a:pt x="417194" y="521207"/>
                </a:lnTo>
                <a:lnTo>
                  <a:pt x="417194" y="344043"/>
                </a:lnTo>
                <a:close/>
              </a:path>
              <a:path w="481965" h="562610">
                <a:moveTo>
                  <a:pt x="313499" y="41148"/>
                </a:moveTo>
                <a:lnTo>
                  <a:pt x="229234" y="41148"/>
                </a:lnTo>
                <a:lnTo>
                  <a:pt x="229234" y="187451"/>
                </a:lnTo>
                <a:lnTo>
                  <a:pt x="376046" y="187451"/>
                </a:lnTo>
                <a:lnTo>
                  <a:pt x="376046" y="282448"/>
                </a:lnTo>
                <a:lnTo>
                  <a:pt x="252349" y="405764"/>
                </a:lnTo>
                <a:lnTo>
                  <a:pt x="252349" y="436499"/>
                </a:lnTo>
                <a:lnTo>
                  <a:pt x="278129" y="436499"/>
                </a:lnTo>
                <a:lnTo>
                  <a:pt x="376046" y="344043"/>
                </a:lnTo>
                <a:lnTo>
                  <a:pt x="417194" y="344043"/>
                </a:lnTo>
                <a:lnTo>
                  <a:pt x="417194" y="303021"/>
                </a:lnTo>
                <a:lnTo>
                  <a:pt x="481583" y="238759"/>
                </a:lnTo>
                <a:lnTo>
                  <a:pt x="417194" y="238759"/>
                </a:lnTo>
                <a:lnTo>
                  <a:pt x="417194" y="146303"/>
                </a:lnTo>
                <a:lnTo>
                  <a:pt x="272923" y="146303"/>
                </a:lnTo>
                <a:lnTo>
                  <a:pt x="272923" y="56514"/>
                </a:lnTo>
                <a:lnTo>
                  <a:pt x="328653" y="56514"/>
                </a:lnTo>
                <a:lnTo>
                  <a:pt x="313499" y="41148"/>
                </a:lnTo>
                <a:close/>
              </a:path>
              <a:path w="481965" h="562610">
                <a:moveTo>
                  <a:pt x="450723" y="208025"/>
                </a:moveTo>
                <a:lnTo>
                  <a:pt x="417194" y="238759"/>
                </a:lnTo>
                <a:lnTo>
                  <a:pt x="481583" y="238759"/>
                </a:lnTo>
                <a:lnTo>
                  <a:pt x="450723" y="208025"/>
                </a:lnTo>
                <a:close/>
              </a:path>
              <a:path w="481965" h="562610">
                <a:moveTo>
                  <a:pt x="328653" y="56514"/>
                </a:moveTo>
                <a:lnTo>
                  <a:pt x="272923" y="56514"/>
                </a:lnTo>
                <a:lnTo>
                  <a:pt x="355345" y="146303"/>
                </a:lnTo>
                <a:lnTo>
                  <a:pt x="417194" y="146303"/>
                </a:lnTo>
                <a:lnTo>
                  <a:pt x="328653" y="56514"/>
                </a:lnTo>
                <a:close/>
              </a:path>
            </a:pathLst>
          </a:custGeom>
          <a:solidFill>
            <a:srgbClr val="44536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928331" y="5694794"/>
            <a:ext cx="1840522" cy="120370"/>
          </a:xfrm>
          <a:prstGeom prst="rect">
            <a:avLst/>
          </a:prstGeom>
          <a:blipFill>
            <a:blip r:embed="rId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246835" y="5903582"/>
            <a:ext cx="1189278" cy="149644"/>
          </a:xfrm>
          <a:prstGeom prst="rect">
            <a:avLst/>
          </a:prstGeom>
          <a:blipFill>
            <a:blip r:embed="rId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3914013" y="5694794"/>
            <a:ext cx="1657731" cy="149644"/>
          </a:xfrm>
          <a:prstGeom prst="rect">
            <a:avLst/>
          </a:prstGeom>
          <a:blipFill>
            <a:blip r:embed="rId9"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3940290" y="5904179"/>
            <a:ext cx="1612276" cy="149047"/>
          </a:xfrm>
          <a:prstGeom prst="rect">
            <a:avLst/>
          </a:prstGeom>
          <a:blipFill>
            <a:blip r:embed="rId10"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6471539" y="5695391"/>
            <a:ext cx="2068957" cy="149123"/>
          </a:xfrm>
          <a:prstGeom prst="rect">
            <a:avLst/>
          </a:prstGeom>
          <a:blipFill>
            <a:blip r:embed="rId11"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object 40"/>
          <p:cNvSpPr/>
          <p:nvPr/>
        </p:nvSpPr>
        <p:spPr>
          <a:xfrm>
            <a:off x="6855586" y="5904179"/>
            <a:ext cx="1306424" cy="149047"/>
          </a:xfrm>
          <a:prstGeom prst="rect">
            <a:avLst/>
          </a:prstGeom>
          <a:blipFill>
            <a:blip r:embed="rId1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9389871" y="5695391"/>
            <a:ext cx="1834133" cy="149047"/>
          </a:xfrm>
          <a:prstGeom prst="rect">
            <a:avLst/>
          </a:prstGeom>
          <a:blipFill>
            <a:blip r:embed="rId1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9492488" y="5904179"/>
            <a:ext cx="1638045" cy="119773"/>
          </a:xfrm>
          <a:prstGeom prst="rect">
            <a:avLst/>
          </a:prstGeom>
          <a:blipFill>
            <a:blip r:embed="rId1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1167083" y="5216016"/>
            <a:ext cx="1361560" cy="138683"/>
          </a:xfrm>
          <a:prstGeom prst="rect">
            <a:avLst/>
          </a:prstGeom>
          <a:blipFill>
            <a:blip r:embed="rId1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4058284" y="5216016"/>
            <a:ext cx="1367349" cy="171830"/>
          </a:xfrm>
          <a:prstGeom prst="rect">
            <a:avLst/>
          </a:prstGeom>
          <a:blipFill>
            <a:blip r:embed="rId1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6938264" y="5217159"/>
            <a:ext cx="1130172" cy="170941"/>
          </a:xfrm>
          <a:prstGeom prst="rect">
            <a:avLst/>
          </a:prstGeom>
          <a:blipFill>
            <a:blip r:embed="rId17"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9468357" y="5216778"/>
            <a:ext cx="1678880" cy="171068"/>
          </a:xfrm>
          <a:prstGeom prst="rect">
            <a:avLst/>
          </a:prstGeom>
          <a:blipFill>
            <a:blip r:embed="rId18"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txBox="1">
            <a:spLocks noGrp="1"/>
          </p:cNvSpPr>
          <p:nvPr>
            <p:ph type="title"/>
          </p:nvPr>
        </p:nvSpPr>
        <p:spPr>
          <a:xfrm>
            <a:off x="263905" y="123868"/>
            <a:ext cx="11691113" cy="1244571"/>
          </a:xfrm>
          <a:prstGeom prst="rect">
            <a:avLst/>
          </a:prstGeom>
        </p:spPr>
        <p:txBody>
          <a:bodyPr vert="horz" wrap="square" lIns="0" tIns="13335" rIns="0" bIns="0" rtlCol="0">
            <a:spAutoFit/>
          </a:bodyPr>
          <a:lstStyle/>
          <a:p>
            <a:pPr marL="12700">
              <a:lnSpc>
                <a:spcPct val="100000"/>
              </a:lnSpc>
              <a:spcBef>
                <a:spcPts val="105"/>
              </a:spcBef>
            </a:pPr>
            <a:r>
              <a:rPr lang="en-GB" spc="125" dirty="0"/>
              <a:t>What is</a:t>
            </a:r>
            <a:r>
              <a:rPr spc="-220" dirty="0"/>
              <a:t> </a:t>
            </a:r>
            <a:r>
              <a:rPr lang="en-GB" spc="-520" dirty="0"/>
              <a:t>Power Automate</a:t>
            </a:r>
            <a:r>
              <a:rPr spc="-52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8436" y="2496311"/>
            <a:ext cx="7726765" cy="3895344"/>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object 3"/>
          <p:cNvSpPr/>
          <p:nvPr/>
        </p:nvSpPr>
        <p:spPr>
          <a:xfrm>
            <a:off x="3801299" y="1457701"/>
            <a:ext cx="4257040" cy="192912"/>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txBox="1"/>
          <p:nvPr/>
        </p:nvSpPr>
        <p:spPr>
          <a:xfrm>
            <a:off x="4842509" y="1695068"/>
            <a:ext cx="2505710" cy="294640"/>
          </a:xfrm>
          <a:prstGeom prst="rect">
            <a:avLst/>
          </a:prstGeom>
        </p:spPr>
        <p:txBody>
          <a:bodyPr vert="horz" wrap="square" lIns="0" tIns="13970" rIns="0" bIns="0" rtlCol="0">
            <a:spAutoFit/>
          </a:bodyPr>
          <a:lstStyle/>
          <a:p>
            <a:pPr marL="12700" marR="0" lvl="0" indent="0" algn="l" defTabSz="914400" rtl="0" eaLnBrk="1" fontAlgn="auto" latinLnBrk="0" hangingPunct="1">
              <a:lnSpc>
                <a:spcPct val="100000"/>
              </a:lnSpc>
              <a:spcBef>
                <a:spcPts val="110"/>
              </a:spcBef>
              <a:spcAft>
                <a:spcPts val="0"/>
              </a:spcAft>
              <a:buClrTx/>
              <a:buSzTx/>
              <a:buFontTx/>
              <a:buNone/>
              <a:tabLst/>
              <a:defRPr/>
            </a:pPr>
            <a:r>
              <a:rPr kumimoji="0" sz="1750" b="0" i="0" u="heavy" strike="noStrike" kern="1200" cap="none" spc="-15" normalizeH="0" baseline="0" noProof="0" dirty="0">
                <a:ln>
                  <a:noFill/>
                </a:ln>
                <a:solidFill>
                  <a:srgbClr val="0462C1"/>
                </a:solidFill>
                <a:effectLst/>
                <a:uLnTx/>
                <a:uFill>
                  <a:solidFill>
                    <a:srgbClr val="0462C1"/>
                  </a:solidFill>
                </a:uFill>
                <a:latin typeface="Arial"/>
                <a:ea typeface="+mn-ea"/>
                <a:cs typeface="Arial"/>
                <a:hlinkClick r:id="rId4"/>
              </a:rPr>
              <a:t>https://flow.microsoft.com</a:t>
            </a:r>
            <a:endParaRPr kumimoji="0" sz="175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9985629" y="6293916"/>
            <a:ext cx="1304925" cy="239395"/>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85" normalizeH="0" baseline="0" noProof="0" dirty="0">
                <a:ln>
                  <a:noFill/>
                </a:ln>
                <a:solidFill>
                  <a:srgbClr val="D0CECE"/>
                </a:solidFill>
                <a:effectLst/>
                <a:uLnTx/>
                <a:uFillTx/>
                <a:latin typeface="Arial"/>
                <a:ea typeface="+mn-ea"/>
                <a:cs typeface="Arial"/>
              </a:rPr>
              <a:t>Source:</a:t>
            </a:r>
            <a:r>
              <a:rPr kumimoji="0" sz="1400" b="0" i="0" u="none" strike="noStrike" kern="1200" cap="none" spc="-150" normalizeH="0" baseline="0" noProof="0" dirty="0">
                <a:ln>
                  <a:noFill/>
                </a:ln>
                <a:solidFill>
                  <a:srgbClr val="D0CECE"/>
                </a:solidFill>
                <a:effectLst/>
                <a:uLnTx/>
                <a:uFillTx/>
                <a:latin typeface="Arial"/>
                <a:ea typeface="+mn-ea"/>
                <a:cs typeface="Arial"/>
              </a:rPr>
              <a:t> </a:t>
            </a:r>
            <a:r>
              <a:rPr kumimoji="0" sz="1400" b="0" i="0" u="none" strike="noStrike" kern="1200" cap="none" spc="-20" normalizeH="0" baseline="0" noProof="0" dirty="0">
                <a:ln>
                  <a:noFill/>
                </a:ln>
                <a:solidFill>
                  <a:srgbClr val="D0CECE"/>
                </a:solidFill>
                <a:effectLst/>
                <a:uLnTx/>
                <a:uFillTx/>
                <a:latin typeface="Arial"/>
                <a:ea typeface="+mn-ea"/>
                <a:cs typeface="Arial"/>
              </a:rPr>
              <a:t>Microsoft</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6" name="object 6"/>
          <p:cNvSpPr txBox="1"/>
          <p:nvPr/>
        </p:nvSpPr>
        <p:spPr>
          <a:xfrm>
            <a:off x="500887" y="153365"/>
            <a:ext cx="6600825" cy="844462"/>
          </a:xfrm>
          <a:prstGeom prst="rect">
            <a:avLst/>
          </a:prstGeom>
        </p:spPr>
        <p:txBody>
          <a:bodyPr vert="horz" wrap="square" lIns="0" tIns="13335" rIns="0" bIns="0" rtlCol="0">
            <a:spAutoFit/>
          </a:bodyPr>
          <a:lstStyle/>
          <a:p>
            <a:pPr marL="12700" marR="0" lvl="0" indent="0" algn="l" defTabSz="914400" rtl="0" eaLnBrk="1" fontAlgn="auto" latinLnBrk="0" hangingPunct="1">
              <a:lnSpc>
                <a:spcPct val="100000"/>
              </a:lnSpc>
              <a:spcBef>
                <a:spcPts val="105"/>
              </a:spcBef>
              <a:spcAft>
                <a:spcPts val="0"/>
              </a:spcAft>
              <a:buClrTx/>
              <a:buSzTx/>
              <a:buFontTx/>
              <a:buNone/>
              <a:tabLst/>
              <a:defRPr/>
            </a:pPr>
            <a:r>
              <a:rPr kumimoji="0" sz="5400" b="0" i="0" u="none" strike="noStrike" kern="1200" cap="none" spc="-50" normalizeH="0" baseline="0" noProof="0" dirty="0">
                <a:ln w="3175">
                  <a:noFill/>
                </a:ln>
                <a:solidFill>
                  <a:srgbClr val="4F81BD"/>
                </a:solidFill>
                <a:effectLst/>
                <a:uLnTx/>
                <a:uFillTx/>
                <a:latin typeface="Calibri"/>
                <a:ea typeface="+mn-ea"/>
                <a:cs typeface="Segoe UI" pitchFamily="34" charset="0"/>
              </a:rPr>
              <a:t>GET STARTED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Types of Flows</a:t>
            </a:r>
            <a:endParaRPr lang="en-GB" sz="5400" spc="-50" dirty="0">
              <a:ln w="3175">
                <a:noFill/>
              </a:ln>
              <a:solidFill>
                <a:schemeClr val="accent1"/>
              </a:solidFill>
              <a:ea typeface="+mn-ea"/>
              <a:cs typeface="Segoe UI" pitchFamily="34" charset="0"/>
            </a:endParaRPr>
          </a:p>
        </p:txBody>
      </p:sp>
      <p:sp>
        <p:nvSpPr>
          <p:cNvPr id="6" name="Rectangle 5">
            <a:extLst>
              <a:ext uri="{FF2B5EF4-FFF2-40B4-BE49-F238E27FC236}">
                <a16:creationId xmlns:a16="http://schemas.microsoft.com/office/drawing/2014/main" id="{FD322704-FBA6-47E6-AABC-7C04E6FBC10F}"/>
              </a:ext>
            </a:extLst>
          </p:cNvPr>
          <p:cNvSpPr/>
          <p:nvPr/>
        </p:nvSpPr>
        <p:spPr>
          <a:xfrm>
            <a:off x="448212" y="2076060"/>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7C9346B8-93C3-4E41-B0DA-E8A7C6D0E743}"/>
              </a:ext>
            </a:extLst>
          </p:cNvPr>
          <p:cNvSpPr/>
          <p:nvPr/>
        </p:nvSpPr>
        <p:spPr>
          <a:xfrm>
            <a:off x="448212" y="357323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05D151-E7A6-46EC-8C6F-D368A7CDB479}"/>
              </a:ext>
            </a:extLst>
          </p:cNvPr>
          <p:cNvSpPr/>
          <p:nvPr/>
        </p:nvSpPr>
        <p:spPr>
          <a:xfrm>
            <a:off x="3950688" y="2059811"/>
            <a:ext cx="3212112" cy="12249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ouch_E815" title="Icon of a closed hand with one finger pressing a button">
            <a:extLst>
              <a:ext uri="{FF2B5EF4-FFF2-40B4-BE49-F238E27FC236}">
                <a16:creationId xmlns:a16="http://schemas.microsoft.com/office/drawing/2014/main" id="{10CB5ACA-62CA-4DB5-9CA9-4D0982578B57}"/>
              </a:ext>
            </a:extLst>
          </p:cNvPr>
          <p:cNvSpPr>
            <a:spLocks noChangeAspect="1" noEditPoints="1"/>
          </p:cNvSpPr>
          <p:nvPr/>
        </p:nvSpPr>
        <p:spPr bwMode="auto">
          <a:xfrm>
            <a:off x="759765" y="3845566"/>
            <a:ext cx="465477" cy="680288"/>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Clock_E917" title="Icon of a clock">
            <a:extLst>
              <a:ext uri="{FF2B5EF4-FFF2-40B4-BE49-F238E27FC236}">
                <a16:creationId xmlns:a16="http://schemas.microsoft.com/office/drawing/2014/main" id="{B00A39B9-13C7-4F2A-812B-D8FDD13E5807}"/>
              </a:ext>
            </a:extLst>
          </p:cNvPr>
          <p:cNvSpPr>
            <a:spLocks noChangeAspect="1" noEditPoints="1"/>
          </p:cNvSpPr>
          <p:nvPr/>
        </p:nvSpPr>
        <p:spPr bwMode="auto">
          <a:xfrm>
            <a:off x="720424" y="2416326"/>
            <a:ext cx="544159" cy="54442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1" name="Processing_E9F5" title="Icon of two interlocked gears">
            <a:extLst>
              <a:ext uri="{FF2B5EF4-FFF2-40B4-BE49-F238E27FC236}">
                <a16:creationId xmlns:a16="http://schemas.microsoft.com/office/drawing/2014/main" id="{E78F4560-41D8-4C68-8218-664B225CB3C1}"/>
              </a:ext>
            </a:extLst>
          </p:cNvPr>
          <p:cNvSpPr>
            <a:spLocks noChangeAspect="1" noEditPoints="1"/>
          </p:cNvSpPr>
          <p:nvPr/>
        </p:nvSpPr>
        <p:spPr bwMode="auto">
          <a:xfrm>
            <a:off x="4203846" y="2434864"/>
            <a:ext cx="582536" cy="50735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C2ED339-A055-4D9B-B8E4-E8D1BB8890E4}"/>
              </a:ext>
            </a:extLst>
          </p:cNvPr>
          <p:cNvSpPr/>
          <p:nvPr/>
        </p:nvSpPr>
        <p:spPr>
          <a:xfrm>
            <a:off x="1400573" y="2314273"/>
            <a:ext cx="2123762"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Scheduled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57B631E-53DB-45A5-8C73-13B161CD126F}"/>
              </a:ext>
            </a:extLst>
          </p:cNvPr>
          <p:cNvSpPr/>
          <p:nvPr/>
        </p:nvSpPr>
        <p:spPr>
          <a:xfrm>
            <a:off x="5039539" y="2285637"/>
            <a:ext cx="1988528"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Automated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28819892-934F-47FF-9913-F247306BACA2}"/>
              </a:ext>
            </a:extLst>
          </p:cNvPr>
          <p:cNvGrpSpPr/>
          <p:nvPr/>
        </p:nvGrpSpPr>
        <p:grpSpPr>
          <a:xfrm>
            <a:off x="3950688" y="3573231"/>
            <a:ext cx="3212112" cy="1224958"/>
            <a:chOff x="4029907" y="3644385"/>
            <a:chExt cx="3276522" cy="1249521"/>
          </a:xfrm>
        </p:grpSpPr>
        <p:sp>
          <p:nvSpPr>
            <p:cNvPr id="15" name="Rectangle 14">
              <a:extLst>
                <a:ext uri="{FF2B5EF4-FFF2-40B4-BE49-F238E27FC236}">
                  <a16:creationId xmlns:a16="http://schemas.microsoft.com/office/drawing/2014/main" id="{0B0F026C-5840-47F6-AE4C-4C47FFF49370}"/>
                </a:ext>
              </a:extLst>
            </p:cNvPr>
            <p:cNvSpPr/>
            <p:nvPr/>
          </p:nvSpPr>
          <p:spPr>
            <a:xfrm>
              <a:off x="4029907" y="3644385"/>
              <a:ext cx="3276522" cy="12495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manager" title="Icon of three people with lines connecting them">
              <a:extLst>
                <a:ext uri="{FF2B5EF4-FFF2-40B4-BE49-F238E27FC236}">
                  <a16:creationId xmlns:a16="http://schemas.microsoft.com/office/drawing/2014/main" id="{9ABB591C-CFD2-4882-9EF7-91DAE099DE09}"/>
                </a:ext>
              </a:extLst>
            </p:cNvPr>
            <p:cNvSpPr>
              <a:spLocks noChangeAspect="1" noEditPoints="1"/>
            </p:cNvSpPr>
            <p:nvPr/>
          </p:nvSpPr>
          <p:spPr bwMode="auto">
            <a:xfrm>
              <a:off x="4307578" y="3989269"/>
              <a:ext cx="555343" cy="559750"/>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254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C4801C05-3E25-496A-8E0E-D95F8FE399B0}"/>
                </a:ext>
              </a:extLst>
            </p:cNvPr>
            <p:cNvSpPr/>
            <p:nvPr/>
          </p:nvSpPr>
          <p:spPr>
            <a:xfrm>
              <a:off x="5140592" y="3874738"/>
              <a:ext cx="2028402"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Business process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grpSp>
      <p:sp>
        <p:nvSpPr>
          <p:cNvPr id="18" name="Rectangle 17">
            <a:extLst>
              <a:ext uri="{FF2B5EF4-FFF2-40B4-BE49-F238E27FC236}">
                <a16:creationId xmlns:a16="http://schemas.microsoft.com/office/drawing/2014/main" id="{D6D2917E-34D1-4DD1-B510-DF51F43AFF35}"/>
              </a:ext>
            </a:extLst>
          </p:cNvPr>
          <p:cNvSpPr/>
          <p:nvPr/>
        </p:nvSpPr>
        <p:spPr>
          <a:xfrm>
            <a:off x="1400574" y="3778378"/>
            <a:ext cx="1654191" cy="81466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353" b="1" i="0" u="none" strike="noStrike" kern="1200" cap="none" spc="0" normalizeH="0" baseline="0" noProof="0" dirty="0">
                <a:ln>
                  <a:noFill/>
                </a:ln>
                <a:solidFill>
                  <a:srgbClr val="4C5A67"/>
                </a:solidFill>
                <a:effectLst/>
                <a:uLnTx/>
                <a:uFillTx/>
                <a:latin typeface="Segoe UI Light" panose="020B0502040204020203" pitchFamily="34" charset="0"/>
                <a:ea typeface="+mn-ea"/>
                <a:cs typeface="Segoe UI Light" panose="020B0502040204020203" pitchFamily="34" charset="0"/>
              </a:rPr>
              <a:t>Instant flows</a:t>
            </a:r>
            <a:endParaRPr kumimoji="0" lang="en-US" sz="1078" b="0" i="0" u="none" strike="noStrike" kern="1200" cap="none" spc="0" normalizeH="0" baseline="0" noProof="0" dirty="0">
              <a:ln>
                <a:noFill/>
              </a:ln>
              <a:solidFill>
                <a:srgbClr val="4C5A67"/>
              </a:solidFill>
              <a:effectLst/>
              <a:uLnTx/>
              <a:uFillTx/>
              <a:latin typeface="Calibri" panose="020F0502020204030204"/>
              <a:ea typeface="+mn-ea"/>
              <a:cs typeface="+mn-cs"/>
            </a:endParaRPr>
          </a:p>
        </p:txBody>
      </p:sp>
      <p:pic>
        <p:nvPicPr>
          <p:cNvPr id="19" name="Picture 18">
            <a:extLst>
              <a:ext uri="{FF2B5EF4-FFF2-40B4-BE49-F238E27FC236}">
                <a16:creationId xmlns:a16="http://schemas.microsoft.com/office/drawing/2014/main" id="{05F4164F-CFA9-46CE-999C-4C8D37301BCA}"/>
              </a:ext>
            </a:extLst>
          </p:cNvPr>
          <p:cNvPicPr>
            <a:picLocks noChangeAspect="1"/>
          </p:cNvPicPr>
          <p:nvPr/>
        </p:nvPicPr>
        <p:blipFill>
          <a:blip r:embed="rId2"/>
          <a:stretch>
            <a:fillRect/>
          </a:stretch>
        </p:blipFill>
        <p:spPr>
          <a:xfrm>
            <a:off x="7814148" y="1006582"/>
            <a:ext cx="4181350" cy="4844837"/>
          </a:xfrm>
          <a:prstGeom prst="rect">
            <a:avLst/>
          </a:prstGeom>
        </p:spPr>
      </p:pic>
    </p:spTree>
    <p:extLst>
      <p:ext uri="{BB962C8B-B14F-4D97-AF65-F5344CB8AC3E}">
        <p14:creationId xmlns:p14="http://schemas.microsoft.com/office/powerpoint/2010/main" val="25993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4"/>
                                        </p:tgtEl>
                                        <p:attrNameLst>
                                          <p:attrName>style.opacity</p:attrName>
                                        </p:attrNameLst>
                                      </p:cBhvr>
                                      <p:to>
                                        <p:strVal val="0.25"/>
                                      </p:to>
                                    </p:set>
                                    <p:animEffect filter="image" prLst="opacity: 0.25">
                                      <p:cBhvr rctx="IE">
                                        <p:cTn id="7" dur="indefinite"/>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view of a city&#10;&#10;Description automatically generated">
            <a:extLst>
              <a:ext uri="{FF2B5EF4-FFF2-40B4-BE49-F238E27FC236}">
                <a16:creationId xmlns:a16="http://schemas.microsoft.com/office/drawing/2014/main" id="{F513673C-1E05-48BB-8778-63E15FB8572B}"/>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DCEFD2D-9DB0-45A5-A8C2-4D7D5A3A324D}"/>
              </a:ext>
            </a:extLst>
          </p:cNvPr>
          <p:cNvSpPr/>
          <p:nvPr/>
        </p:nvSpPr>
        <p:spPr bwMode="auto">
          <a:xfrm>
            <a:off x="-463339" y="1444538"/>
            <a:ext cx="660014" cy="951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6" name="Straight Connector 275">
            <a:extLst>
              <a:ext uri="{FF2B5EF4-FFF2-40B4-BE49-F238E27FC236}">
                <a16:creationId xmlns:a16="http://schemas.microsoft.com/office/drawing/2014/main" id="{1770A951-6E28-453C-A29F-4C92ED579987}"/>
              </a:ext>
            </a:extLst>
          </p:cNvPr>
          <p:cNvCxnSpPr>
            <a:cxnSpLocks/>
          </p:cNvCxnSpPr>
          <p:nvPr/>
        </p:nvCxnSpPr>
        <p:spPr>
          <a:xfrm flipV="1">
            <a:off x="1499861" y="313709"/>
            <a:ext cx="1648602" cy="895970"/>
          </a:xfrm>
          <a:prstGeom prst="line">
            <a:avLst/>
          </a:prstGeom>
          <a:noFill/>
          <a:ln w="12700" cap="rnd" cmpd="sng" algn="ctr">
            <a:solidFill>
              <a:srgbClr val="00B0F0"/>
            </a:solidFill>
            <a:prstDash val="solid"/>
            <a:miter lim="800000"/>
            <a:headEnd type="none" w="med" len="med"/>
            <a:tailEnd type="none" w="med" len="med"/>
          </a:ln>
          <a:effectLst/>
        </p:spPr>
      </p:cxnSp>
      <p:sp>
        <p:nvSpPr>
          <p:cNvPr id="277" name="Rectangle 276">
            <a:extLst>
              <a:ext uri="{FF2B5EF4-FFF2-40B4-BE49-F238E27FC236}">
                <a16:creationId xmlns:a16="http://schemas.microsoft.com/office/drawing/2014/main" id="{3D62B4C3-1C45-47F2-A5F0-FF6C03C64C98}"/>
              </a:ext>
            </a:extLst>
          </p:cNvPr>
          <p:cNvSpPr/>
          <p:nvPr/>
        </p:nvSpPr>
        <p:spPr>
          <a:xfrm>
            <a:off x="10029714" y="466320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278" name="Straight Connector 277">
            <a:extLst>
              <a:ext uri="{FF2B5EF4-FFF2-40B4-BE49-F238E27FC236}">
                <a16:creationId xmlns:a16="http://schemas.microsoft.com/office/drawing/2014/main" id="{53517AE3-D1C0-489F-973B-CA92A3CAC97D}"/>
              </a:ext>
            </a:extLst>
          </p:cNvPr>
          <p:cNvCxnSpPr>
            <a:cxnSpLocks/>
          </p:cNvCxnSpPr>
          <p:nvPr/>
        </p:nvCxnSpPr>
        <p:spPr>
          <a:xfrm>
            <a:off x="2978278" y="3200549"/>
            <a:ext cx="290575"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79" name="Straight Connector 278">
            <a:extLst>
              <a:ext uri="{FF2B5EF4-FFF2-40B4-BE49-F238E27FC236}">
                <a16:creationId xmlns:a16="http://schemas.microsoft.com/office/drawing/2014/main" id="{63E5584B-0218-4853-8F37-0FCC95FA2923}"/>
              </a:ext>
            </a:extLst>
          </p:cNvPr>
          <p:cNvCxnSpPr>
            <a:cxnSpLocks/>
          </p:cNvCxnSpPr>
          <p:nvPr/>
        </p:nvCxnSpPr>
        <p:spPr>
          <a:xfrm>
            <a:off x="3272959" y="1642980"/>
            <a:ext cx="0" cy="155835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0" name="Straight Connector 279">
            <a:extLst>
              <a:ext uri="{FF2B5EF4-FFF2-40B4-BE49-F238E27FC236}">
                <a16:creationId xmlns:a16="http://schemas.microsoft.com/office/drawing/2014/main" id="{6C4254BB-AC0A-4C75-851F-848266A37BA2}"/>
              </a:ext>
            </a:extLst>
          </p:cNvPr>
          <p:cNvCxnSpPr>
            <a:cxnSpLocks/>
          </p:cNvCxnSpPr>
          <p:nvPr/>
        </p:nvCxnSpPr>
        <p:spPr>
          <a:xfrm>
            <a:off x="2926600" y="3239348"/>
            <a:ext cx="0" cy="45005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1" name="Straight Connector 280">
            <a:extLst>
              <a:ext uri="{FF2B5EF4-FFF2-40B4-BE49-F238E27FC236}">
                <a16:creationId xmlns:a16="http://schemas.microsoft.com/office/drawing/2014/main" id="{D5135C6E-340D-4CEF-A28B-D872E3D7CFBC}"/>
              </a:ext>
            </a:extLst>
          </p:cNvPr>
          <p:cNvCxnSpPr>
            <a:cxnSpLocks/>
          </p:cNvCxnSpPr>
          <p:nvPr/>
        </p:nvCxnSpPr>
        <p:spPr>
          <a:xfrm>
            <a:off x="2924599" y="3689405"/>
            <a:ext cx="2811101"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82" name="Straight Connector 281">
            <a:extLst>
              <a:ext uri="{FF2B5EF4-FFF2-40B4-BE49-F238E27FC236}">
                <a16:creationId xmlns:a16="http://schemas.microsoft.com/office/drawing/2014/main" id="{55092F0E-B4CE-4FCA-BE36-7AB20AE18CEB}"/>
              </a:ext>
            </a:extLst>
          </p:cNvPr>
          <p:cNvCxnSpPr>
            <a:cxnSpLocks/>
          </p:cNvCxnSpPr>
          <p:nvPr/>
        </p:nvCxnSpPr>
        <p:spPr>
          <a:xfrm>
            <a:off x="3286125" y="1604963"/>
            <a:ext cx="2400300" cy="1000125"/>
          </a:xfrm>
          <a:prstGeom prst="line">
            <a:avLst/>
          </a:prstGeom>
          <a:noFill/>
          <a:ln w="12700" cap="rnd" cmpd="sng" algn="ctr">
            <a:solidFill>
              <a:srgbClr val="00B0F0"/>
            </a:solidFill>
            <a:prstDash val="solid"/>
            <a:miter lim="800000"/>
            <a:headEnd type="none" w="med" len="med"/>
            <a:tailEnd type="none" w="med" len="med"/>
          </a:ln>
          <a:effectLst/>
        </p:spPr>
      </p:cxnSp>
      <p:cxnSp>
        <p:nvCxnSpPr>
          <p:cNvPr id="283" name="Straight Connector 282">
            <a:extLst>
              <a:ext uri="{FF2B5EF4-FFF2-40B4-BE49-F238E27FC236}">
                <a16:creationId xmlns:a16="http://schemas.microsoft.com/office/drawing/2014/main" id="{3B0386DA-A249-404E-8620-A64FA6314EF1}"/>
              </a:ext>
            </a:extLst>
          </p:cNvPr>
          <p:cNvCxnSpPr>
            <a:cxnSpLocks/>
          </p:cNvCxnSpPr>
          <p:nvPr/>
        </p:nvCxnSpPr>
        <p:spPr>
          <a:xfrm flipV="1">
            <a:off x="5740929" y="2401897"/>
            <a:ext cx="1937260" cy="20290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4" name="Straight Connector 283">
            <a:extLst>
              <a:ext uri="{FF2B5EF4-FFF2-40B4-BE49-F238E27FC236}">
                <a16:creationId xmlns:a16="http://schemas.microsoft.com/office/drawing/2014/main" id="{19F92913-AA94-4BD8-9369-AA3091B408BC}"/>
              </a:ext>
            </a:extLst>
          </p:cNvPr>
          <p:cNvCxnSpPr>
            <a:cxnSpLocks/>
          </p:cNvCxnSpPr>
          <p:nvPr/>
        </p:nvCxnSpPr>
        <p:spPr>
          <a:xfrm flipV="1">
            <a:off x="7639390" y="1042988"/>
            <a:ext cx="873579" cy="1397709"/>
          </a:xfrm>
          <a:prstGeom prst="line">
            <a:avLst/>
          </a:prstGeom>
          <a:noFill/>
          <a:ln w="12700" cap="rnd" cmpd="sng" algn="ctr">
            <a:solidFill>
              <a:srgbClr val="00B0F0"/>
            </a:solidFill>
            <a:prstDash val="solid"/>
            <a:miter lim="800000"/>
            <a:headEnd type="none" w="med" len="med"/>
            <a:tailEnd type="none" w="med" len="med"/>
          </a:ln>
          <a:effectLst/>
        </p:spPr>
      </p:cxnSp>
      <p:cxnSp>
        <p:nvCxnSpPr>
          <p:cNvPr id="285" name="Straight Connector 284">
            <a:extLst>
              <a:ext uri="{FF2B5EF4-FFF2-40B4-BE49-F238E27FC236}">
                <a16:creationId xmlns:a16="http://schemas.microsoft.com/office/drawing/2014/main" id="{50E5D4CD-8F25-45DD-8F61-AEDD75490A58}"/>
              </a:ext>
            </a:extLst>
          </p:cNvPr>
          <p:cNvCxnSpPr>
            <a:cxnSpLocks/>
            <a:stCxn id="407" idx="3"/>
          </p:cNvCxnSpPr>
          <p:nvPr/>
        </p:nvCxnSpPr>
        <p:spPr>
          <a:xfrm>
            <a:off x="8573322" y="1027753"/>
            <a:ext cx="2451374" cy="46953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6" name="Straight Connector 285">
            <a:extLst>
              <a:ext uri="{FF2B5EF4-FFF2-40B4-BE49-F238E27FC236}">
                <a16:creationId xmlns:a16="http://schemas.microsoft.com/office/drawing/2014/main" id="{CCA35687-557E-43E5-BCFC-235D29DC09B3}"/>
              </a:ext>
            </a:extLst>
          </p:cNvPr>
          <p:cNvCxnSpPr>
            <a:cxnSpLocks/>
          </p:cNvCxnSpPr>
          <p:nvPr/>
        </p:nvCxnSpPr>
        <p:spPr>
          <a:xfrm flipH="1">
            <a:off x="9626909" y="3373273"/>
            <a:ext cx="1550492" cy="2772051"/>
          </a:xfrm>
          <a:prstGeom prst="line">
            <a:avLst/>
          </a:prstGeom>
          <a:noFill/>
          <a:ln w="12700" cap="rnd" cmpd="sng" algn="ctr">
            <a:solidFill>
              <a:srgbClr val="00B0F0"/>
            </a:solidFill>
            <a:prstDash val="solid"/>
            <a:miter lim="800000"/>
            <a:headEnd type="none" w="med" len="med"/>
            <a:tailEnd type="none" w="med" len="med"/>
          </a:ln>
          <a:effectLst/>
        </p:spPr>
      </p:cxnSp>
      <p:cxnSp>
        <p:nvCxnSpPr>
          <p:cNvPr id="287" name="Straight Connector 286">
            <a:extLst>
              <a:ext uri="{FF2B5EF4-FFF2-40B4-BE49-F238E27FC236}">
                <a16:creationId xmlns:a16="http://schemas.microsoft.com/office/drawing/2014/main" id="{2DB9F723-EF1B-46F2-9E78-04AD2169B9F0}"/>
              </a:ext>
            </a:extLst>
          </p:cNvPr>
          <p:cNvCxnSpPr>
            <a:cxnSpLocks/>
          </p:cNvCxnSpPr>
          <p:nvPr/>
        </p:nvCxnSpPr>
        <p:spPr>
          <a:xfrm flipH="1" flipV="1">
            <a:off x="7555674" y="4665089"/>
            <a:ext cx="2458662" cy="36917"/>
          </a:xfrm>
          <a:prstGeom prst="line">
            <a:avLst/>
          </a:prstGeom>
          <a:noFill/>
          <a:ln w="12700" cap="rnd" cmpd="sng" algn="ctr">
            <a:solidFill>
              <a:srgbClr val="00B0F0"/>
            </a:solidFill>
            <a:prstDash val="solid"/>
            <a:miter lim="800000"/>
            <a:headEnd type="none" w="med" len="med"/>
            <a:tailEnd type="none" w="med" len="med"/>
          </a:ln>
          <a:effectLst/>
        </p:spPr>
      </p:cxnSp>
      <p:cxnSp>
        <p:nvCxnSpPr>
          <p:cNvPr id="288" name="Straight Connector 287">
            <a:extLst>
              <a:ext uri="{FF2B5EF4-FFF2-40B4-BE49-F238E27FC236}">
                <a16:creationId xmlns:a16="http://schemas.microsoft.com/office/drawing/2014/main" id="{8242FCD7-DB45-43AE-957D-C63415C272F8}"/>
              </a:ext>
            </a:extLst>
          </p:cNvPr>
          <p:cNvCxnSpPr>
            <a:cxnSpLocks/>
          </p:cNvCxnSpPr>
          <p:nvPr/>
        </p:nvCxnSpPr>
        <p:spPr>
          <a:xfrm>
            <a:off x="5443518" y="5331383"/>
            <a:ext cx="947757" cy="786048"/>
          </a:xfrm>
          <a:prstGeom prst="line">
            <a:avLst/>
          </a:prstGeom>
          <a:noFill/>
          <a:ln w="12700" cap="rnd" cmpd="sng" algn="ctr">
            <a:solidFill>
              <a:srgbClr val="00B0F0"/>
            </a:solidFill>
            <a:prstDash val="solid"/>
            <a:miter lim="800000"/>
            <a:headEnd type="none" w="med" len="med"/>
            <a:tailEnd type="none" w="med" len="med"/>
          </a:ln>
          <a:effectLst/>
        </p:spPr>
      </p:cxnSp>
      <p:cxnSp>
        <p:nvCxnSpPr>
          <p:cNvPr id="289" name="Straight Connector 288">
            <a:extLst>
              <a:ext uri="{FF2B5EF4-FFF2-40B4-BE49-F238E27FC236}">
                <a16:creationId xmlns:a16="http://schemas.microsoft.com/office/drawing/2014/main" id="{C06E040E-E9F9-4D6D-BAC2-24CE6BA789CA}"/>
              </a:ext>
            </a:extLst>
          </p:cNvPr>
          <p:cNvCxnSpPr>
            <a:cxnSpLocks/>
          </p:cNvCxnSpPr>
          <p:nvPr/>
        </p:nvCxnSpPr>
        <p:spPr>
          <a:xfrm flipV="1">
            <a:off x="6394450" y="4622800"/>
            <a:ext cx="1136650" cy="149225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0" name="Straight Connector 289">
            <a:extLst>
              <a:ext uri="{FF2B5EF4-FFF2-40B4-BE49-F238E27FC236}">
                <a16:creationId xmlns:a16="http://schemas.microsoft.com/office/drawing/2014/main" id="{BAE749CA-7659-4745-A054-D59431AAD3DB}"/>
              </a:ext>
            </a:extLst>
          </p:cNvPr>
          <p:cNvCxnSpPr>
            <a:cxnSpLocks/>
          </p:cNvCxnSpPr>
          <p:nvPr/>
        </p:nvCxnSpPr>
        <p:spPr>
          <a:xfrm flipH="1" flipV="1">
            <a:off x="7555674" y="4665089"/>
            <a:ext cx="2085474" cy="148023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1" name="Straight Connector 290">
            <a:extLst>
              <a:ext uri="{FF2B5EF4-FFF2-40B4-BE49-F238E27FC236}">
                <a16:creationId xmlns:a16="http://schemas.microsoft.com/office/drawing/2014/main" id="{C7B831A4-6092-4D90-9611-EE32384D2868}"/>
              </a:ext>
            </a:extLst>
          </p:cNvPr>
          <p:cNvCxnSpPr>
            <a:cxnSpLocks/>
          </p:cNvCxnSpPr>
          <p:nvPr/>
        </p:nvCxnSpPr>
        <p:spPr>
          <a:xfrm>
            <a:off x="5443518" y="5331383"/>
            <a:ext cx="0" cy="440767"/>
          </a:xfrm>
          <a:prstGeom prst="line">
            <a:avLst/>
          </a:prstGeom>
          <a:noFill/>
          <a:ln w="12700" cap="rnd" cmpd="sng" algn="ctr">
            <a:solidFill>
              <a:srgbClr val="00B0F0"/>
            </a:solidFill>
            <a:prstDash val="solid"/>
            <a:miter lim="800000"/>
            <a:headEnd type="none" w="med" len="med"/>
            <a:tailEnd type="none" w="med" len="med"/>
          </a:ln>
          <a:effectLst/>
        </p:spPr>
      </p:cxnSp>
      <p:cxnSp>
        <p:nvCxnSpPr>
          <p:cNvPr id="292" name="Straight Connector 291">
            <a:extLst>
              <a:ext uri="{FF2B5EF4-FFF2-40B4-BE49-F238E27FC236}">
                <a16:creationId xmlns:a16="http://schemas.microsoft.com/office/drawing/2014/main" id="{9C2A4D00-76AB-4322-8E7A-A84D8021DB7B}"/>
              </a:ext>
            </a:extLst>
          </p:cNvPr>
          <p:cNvCxnSpPr>
            <a:cxnSpLocks/>
          </p:cNvCxnSpPr>
          <p:nvPr/>
        </p:nvCxnSpPr>
        <p:spPr>
          <a:xfrm flipH="1" flipV="1">
            <a:off x="2655980" y="5772874"/>
            <a:ext cx="2785970" cy="5626"/>
          </a:xfrm>
          <a:prstGeom prst="line">
            <a:avLst/>
          </a:prstGeom>
          <a:noFill/>
          <a:ln w="12700" cap="rnd" cmpd="sng" algn="ctr">
            <a:solidFill>
              <a:srgbClr val="00B0F0"/>
            </a:solidFill>
            <a:prstDash val="solid"/>
            <a:miter lim="800000"/>
            <a:headEnd type="none" w="med" len="med"/>
            <a:tailEnd type="none" w="med" len="med"/>
          </a:ln>
          <a:effectLst/>
        </p:spPr>
      </p:cxnSp>
      <p:cxnSp>
        <p:nvCxnSpPr>
          <p:cNvPr id="293" name="Straight Connector 292">
            <a:extLst>
              <a:ext uri="{FF2B5EF4-FFF2-40B4-BE49-F238E27FC236}">
                <a16:creationId xmlns:a16="http://schemas.microsoft.com/office/drawing/2014/main" id="{B6B471F8-1969-4614-B97C-E1D683031D46}"/>
              </a:ext>
            </a:extLst>
          </p:cNvPr>
          <p:cNvCxnSpPr>
            <a:cxnSpLocks/>
          </p:cNvCxnSpPr>
          <p:nvPr/>
        </p:nvCxnSpPr>
        <p:spPr>
          <a:xfrm>
            <a:off x="3283644" y="1212955"/>
            <a:ext cx="2351" cy="325338"/>
          </a:xfrm>
          <a:prstGeom prst="line">
            <a:avLst/>
          </a:prstGeom>
          <a:noFill/>
          <a:ln w="12700" cap="rnd" cmpd="sng" algn="ctr">
            <a:solidFill>
              <a:srgbClr val="00B0F0"/>
            </a:solidFill>
            <a:prstDash val="solid"/>
            <a:miter lim="800000"/>
            <a:headEnd type="none" w="med" len="med"/>
            <a:tailEnd type="none" w="med" len="med"/>
          </a:ln>
          <a:effectLst/>
        </p:spPr>
      </p:cxnSp>
      <p:cxnSp>
        <p:nvCxnSpPr>
          <p:cNvPr id="294" name="Straight Connector 293">
            <a:extLst>
              <a:ext uri="{FF2B5EF4-FFF2-40B4-BE49-F238E27FC236}">
                <a16:creationId xmlns:a16="http://schemas.microsoft.com/office/drawing/2014/main" id="{44DA8F1D-12C9-488C-94B3-98DEB743C4F7}"/>
              </a:ext>
            </a:extLst>
          </p:cNvPr>
          <p:cNvCxnSpPr>
            <a:cxnSpLocks/>
          </p:cNvCxnSpPr>
          <p:nvPr/>
        </p:nvCxnSpPr>
        <p:spPr>
          <a:xfrm flipV="1">
            <a:off x="1471613" y="1212955"/>
            <a:ext cx="1812031" cy="20533"/>
          </a:xfrm>
          <a:prstGeom prst="line">
            <a:avLst/>
          </a:prstGeom>
          <a:noFill/>
          <a:ln w="12700" cap="rnd" cmpd="sng" algn="ctr">
            <a:solidFill>
              <a:srgbClr val="00B0F0"/>
            </a:solidFill>
            <a:prstDash val="solid"/>
            <a:miter lim="800000"/>
            <a:headEnd type="none" w="med" len="med"/>
            <a:tailEnd type="none" w="med" len="med"/>
          </a:ln>
          <a:effectLst/>
        </p:spPr>
      </p:cxnSp>
      <p:cxnSp>
        <p:nvCxnSpPr>
          <p:cNvPr id="295" name="Straight Connector 294">
            <a:extLst>
              <a:ext uri="{FF2B5EF4-FFF2-40B4-BE49-F238E27FC236}">
                <a16:creationId xmlns:a16="http://schemas.microsoft.com/office/drawing/2014/main" id="{1402A26A-7295-436B-932B-56DC38E99C31}"/>
              </a:ext>
            </a:extLst>
          </p:cNvPr>
          <p:cNvCxnSpPr>
            <a:cxnSpLocks/>
          </p:cNvCxnSpPr>
          <p:nvPr/>
        </p:nvCxnSpPr>
        <p:spPr>
          <a:xfrm flipH="1" flipV="1">
            <a:off x="4842119" y="379159"/>
            <a:ext cx="860011" cy="2276129"/>
          </a:xfrm>
          <a:prstGeom prst="line">
            <a:avLst/>
          </a:prstGeom>
          <a:noFill/>
          <a:ln w="12700" cap="rnd" cmpd="sng" algn="ctr">
            <a:solidFill>
              <a:srgbClr val="00B0F0"/>
            </a:solidFill>
            <a:prstDash val="solid"/>
            <a:miter lim="800000"/>
            <a:headEnd type="none" w="med" len="med"/>
            <a:tailEnd type="none" w="med" len="med"/>
          </a:ln>
          <a:effectLst/>
        </p:spPr>
      </p:cxnSp>
      <p:cxnSp>
        <p:nvCxnSpPr>
          <p:cNvPr id="296" name="Straight Connector 295">
            <a:extLst>
              <a:ext uri="{FF2B5EF4-FFF2-40B4-BE49-F238E27FC236}">
                <a16:creationId xmlns:a16="http://schemas.microsoft.com/office/drawing/2014/main" id="{8A1B74F3-6A20-42D7-96D9-A45566050095}"/>
              </a:ext>
            </a:extLst>
          </p:cNvPr>
          <p:cNvCxnSpPr>
            <a:cxnSpLocks/>
          </p:cNvCxnSpPr>
          <p:nvPr/>
        </p:nvCxnSpPr>
        <p:spPr>
          <a:xfrm flipH="1">
            <a:off x="2616492" y="3188494"/>
            <a:ext cx="502" cy="254558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7" name="Straight Connector 296">
            <a:extLst>
              <a:ext uri="{FF2B5EF4-FFF2-40B4-BE49-F238E27FC236}">
                <a16:creationId xmlns:a16="http://schemas.microsoft.com/office/drawing/2014/main" id="{0AE9A18C-E736-4D62-A150-DBBB0DC89B74}"/>
              </a:ext>
            </a:extLst>
          </p:cNvPr>
          <p:cNvCxnSpPr>
            <a:cxnSpLocks/>
          </p:cNvCxnSpPr>
          <p:nvPr/>
        </p:nvCxnSpPr>
        <p:spPr>
          <a:xfrm>
            <a:off x="5828677" y="3680839"/>
            <a:ext cx="80919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298" name="Straight Connector 297">
            <a:extLst>
              <a:ext uri="{FF2B5EF4-FFF2-40B4-BE49-F238E27FC236}">
                <a16:creationId xmlns:a16="http://schemas.microsoft.com/office/drawing/2014/main" id="{BEF7039F-FCB9-40EE-B277-A5CA57F67D88}"/>
              </a:ext>
            </a:extLst>
          </p:cNvPr>
          <p:cNvCxnSpPr>
            <a:cxnSpLocks/>
          </p:cNvCxnSpPr>
          <p:nvPr/>
        </p:nvCxnSpPr>
        <p:spPr>
          <a:xfrm flipV="1">
            <a:off x="6639886" y="2440696"/>
            <a:ext cx="999504" cy="1242071"/>
          </a:xfrm>
          <a:prstGeom prst="line">
            <a:avLst/>
          </a:prstGeom>
          <a:noFill/>
          <a:ln w="12700" cap="rnd" cmpd="sng" algn="ctr">
            <a:solidFill>
              <a:srgbClr val="00B0F0"/>
            </a:solidFill>
            <a:prstDash val="solid"/>
            <a:miter lim="800000"/>
            <a:headEnd type="none" w="med" len="med"/>
            <a:tailEnd type="none" w="med" len="med"/>
          </a:ln>
          <a:effectLst/>
        </p:spPr>
      </p:cxnSp>
      <p:cxnSp>
        <p:nvCxnSpPr>
          <p:cNvPr id="299" name="Straight Connector 298">
            <a:extLst>
              <a:ext uri="{FF2B5EF4-FFF2-40B4-BE49-F238E27FC236}">
                <a16:creationId xmlns:a16="http://schemas.microsoft.com/office/drawing/2014/main" id="{03A7C780-8090-4F6B-BB7C-C65FB89A3890}"/>
              </a:ext>
            </a:extLst>
          </p:cNvPr>
          <p:cNvCxnSpPr>
            <a:cxnSpLocks/>
          </p:cNvCxnSpPr>
          <p:nvPr/>
        </p:nvCxnSpPr>
        <p:spPr>
          <a:xfrm>
            <a:off x="8536781" y="1047750"/>
            <a:ext cx="1531732" cy="3708433"/>
          </a:xfrm>
          <a:prstGeom prst="line">
            <a:avLst/>
          </a:prstGeom>
          <a:noFill/>
          <a:ln w="12700" cap="rnd" cmpd="sng" algn="ctr">
            <a:solidFill>
              <a:srgbClr val="00B0F0"/>
            </a:solidFill>
            <a:prstDash val="solid"/>
            <a:miter lim="800000"/>
            <a:headEnd type="none" w="med" len="med"/>
            <a:tailEnd type="none" w="med" len="med"/>
          </a:ln>
          <a:effectLst/>
        </p:spPr>
      </p:cxnSp>
      <p:cxnSp>
        <p:nvCxnSpPr>
          <p:cNvPr id="300" name="Straight Connector 299">
            <a:extLst>
              <a:ext uri="{FF2B5EF4-FFF2-40B4-BE49-F238E27FC236}">
                <a16:creationId xmlns:a16="http://schemas.microsoft.com/office/drawing/2014/main" id="{179649BA-8C35-409B-8523-138CB151251B}"/>
              </a:ext>
            </a:extLst>
          </p:cNvPr>
          <p:cNvCxnSpPr>
            <a:cxnSpLocks/>
          </p:cNvCxnSpPr>
          <p:nvPr/>
        </p:nvCxnSpPr>
        <p:spPr>
          <a:xfrm flipH="1">
            <a:off x="5447393" y="3692525"/>
            <a:ext cx="356507" cy="160005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1" name="Straight Connector 300">
            <a:extLst>
              <a:ext uri="{FF2B5EF4-FFF2-40B4-BE49-F238E27FC236}">
                <a16:creationId xmlns:a16="http://schemas.microsoft.com/office/drawing/2014/main" id="{D8E2B4BC-4B2F-4328-B8E8-6C0D365AC0B9}"/>
              </a:ext>
            </a:extLst>
          </p:cNvPr>
          <p:cNvCxnSpPr>
            <a:cxnSpLocks/>
          </p:cNvCxnSpPr>
          <p:nvPr/>
        </p:nvCxnSpPr>
        <p:spPr>
          <a:xfrm>
            <a:off x="7664415" y="2420987"/>
            <a:ext cx="944582" cy="79636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2" name="Straight Connector 301">
            <a:extLst>
              <a:ext uri="{FF2B5EF4-FFF2-40B4-BE49-F238E27FC236}">
                <a16:creationId xmlns:a16="http://schemas.microsoft.com/office/drawing/2014/main" id="{CFA429F9-0BB5-46CF-99FA-B8CE690B79EA}"/>
              </a:ext>
            </a:extLst>
          </p:cNvPr>
          <p:cNvCxnSpPr>
            <a:cxnSpLocks/>
          </p:cNvCxnSpPr>
          <p:nvPr/>
        </p:nvCxnSpPr>
        <p:spPr>
          <a:xfrm flipV="1">
            <a:off x="7540297" y="3230486"/>
            <a:ext cx="1066481" cy="143460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3" name="Straight Connector 302">
            <a:extLst>
              <a:ext uri="{FF2B5EF4-FFF2-40B4-BE49-F238E27FC236}">
                <a16:creationId xmlns:a16="http://schemas.microsoft.com/office/drawing/2014/main" id="{024CFACB-9FFD-4F50-9996-C8E215ECAF85}"/>
              </a:ext>
            </a:extLst>
          </p:cNvPr>
          <p:cNvCxnSpPr>
            <a:cxnSpLocks/>
          </p:cNvCxnSpPr>
          <p:nvPr/>
        </p:nvCxnSpPr>
        <p:spPr>
          <a:xfrm>
            <a:off x="4880918" y="340360"/>
            <a:ext cx="3613001" cy="6835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4" name="Straight Connector 303">
            <a:extLst>
              <a:ext uri="{FF2B5EF4-FFF2-40B4-BE49-F238E27FC236}">
                <a16:creationId xmlns:a16="http://schemas.microsoft.com/office/drawing/2014/main" id="{68568FEF-998A-4198-8F72-6C2115A51485}"/>
              </a:ext>
            </a:extLst>
          </p:cNvPr>
          <p:cNvCxnSpPr>
            <a:cxnSpLocks/>
            <a:stCxn id="352" idx="3"/>
          </p:cNvCxnSpPr>
          <p:nvPr/>
        </p:nvCxnSpPr>
        <p:spPr>
          <a:xfrm flipV="1">
            <a:off x="11102295" y="-57150"/>
            <a:ext cx="1089705" cy="1554434"/>
          </a:xfrm>
          <a:prstGeom prst="line">
            <a:avLst/>
          </a:prstGeom>
          <a:noFill/>
          <a:ln w="12700" cap="rnd" cmpd="sng" algn="ctr">
            <a:solidFill>
              <a:srgbClr val="00B0F0"/>
            </a:solidFill>
            <a:prstDash val="solid"/>
            <a:miter lim="800000"/>
            <a:headEnd type="none" w="med" len="med"/>
            <a:tailEnd type="none" w="med" len="med"/>
          </a:ln>
          <a:effectLst/>
        </p:spPr>
      </p:cxnSp>
      <p:cxnSp>
        <p:nvCxnSpPr>
          <p:cNvPr id="305" name="Straight Connector 304">
            <a:extLst>
              <a:ext uri="{FF2B5EF4-FFF2-40B4-BE49-F238E27FC236}">
                <a16:creationId xmlns:a16="http://schemas.microsoft.com/office/drawing/2014/main" id="{20F5AF5A-23BB-4365-8B3D-B0E6E11BB14C}"/>
              </a:ext>
            </a:extLst>
          </p:cNvPr>
          <p:cNvCxnSpPr>
            <a:cxnSpLocks/>
          </p:cNvCxnSpPr>
          <p:nvPr/>
        </p:nvCxnSpPr>
        <p:spPr>
          <a:xfrm>
            <a:off x="11239500" y="3362325"/>
            <a:ext cx="952500" cy="678047"/>
          </a:xfrm>
          <a:prstGeom prst="line">
            <a:avLst/>
          </a:prstGeom>
          <a:noFill/>
          <a:ln w="12700" cap="rnd" cmpd="sng" algn="ctr">
            <a:solidFill>
              <a:srgbClr val="00B0F0"/>
            </a:solidFill>
            <a:prstDash val="solid"/>
            <a:miter lim="800000"/>
            <a:headEnd type="none" w="med" len="med"/>
            <a:tailEnd type="none" w="med" len="med"/>
          </a:ln>
          <a:effectLst/>
        </p:spPr>
      </p:cxnSp>
      <p:cxnSp>
        <p:nvCxnSpPr>
          <p:cNvPr id="306" name="Straight Connector 305">
            <a:extLst>
              <a:ext uri="{FF2B5EF4-FFF2-40B4-BE49-F238E27FC236}">
                <a16:creationId xmlns:a16="http://schemas.microsoft.com/office/drawing/2014/main" id="{694F390B-312E-442A-AA1C-9D484176C5B2}"/>
              </a:ext>
            </a:extLst>
          </p:cNvPr>
          <p:cNvCxnSpPr>
            <a:cxnSpLocks/>
          </p:cNvCxnSpPr>
          <p:nvPr/>
        </p:nvCxnSpPr>
        <p:spPr>
          <a:xfrm flipH="1">
            <a:off x="9473609" y="6157632"/>
            <a:ext cx="129062" cy="700368"/>
          </a:xfrm>
          <a:prstGeom prst="line">
            <a:avLst/>
          </a:prstGeom>
          <a:noFill/>
          <a:ln w="12700" cap="rnd" cmpd="sng" algn="ctr">
            <a:solidFill>
              <a:srgbClr val="00B0F0"/>
            </a:solidFill>
            <a:prstDash val="solid"/>
            <a:miter lim="800000"/>
            <a:headEnd type="none" w="med" len="med"/>
            <a:tailEnd type="none" w="med" len="med"/>
          </a:ln>
          <a:effectLst/>
        </p:spPr>
      </p:cxnSp>
      <p:cxnSp>
        <p:nvCxnSpPr>
          <p:cNvPr id="307" name="Straight Connector 306">
            <a:extLst>
              <a:ext uri="{FF2B5EF4-FFF2-40B4-BE49-F238E27FC236}">
                <a16:creationId xmlns:a16="http://schemas.microsoft.com/office/drawing/2014/main" id="{89CD4638-D9FB-49E0-9FBB-35DB5AC83B72}"/>
              </a:ext>
            </a:extLst>
          </p:cNvPr>
          <p:cNvCxnSpPr>
            <a:cxnSpLocks/>
            <a:endCxn id="380" idx="1"/>
          </p:cNvCxnSpPr>
          <p:nvPr/>
        </p:nvCxnSpPr>
        <p:spPr>
          <a:xfrm>
            <a:off x="2624832" y="5773444"/>
            <a:ext cx="2287331" cy="939646"/>
          </a:xfrm>
          <a:prstGeom prst="line">
            <a:avLst/>
          </a:prstGeom>
          <a:noFill/>
          <a:ln w="12700" cap="rnd" cmpd="sng" algn="ctr">
            <a:solidFill>
              <a:srgbClr val="00B0F0"/>
            </a:solidFill>
            <a:prstDash val="solid"/>
            <a:miter lim="800000"/>
            <a:headEnd type="none" w="med" len="med"/>
            <a:tailEnd type="none" w="med" len="med"/>
          </a:ln>
          <a:effectLst/>
        </p:spPr>
      </p:cxnSp>
      <p:cxnSp>
        <p:nvCxnSpPr>
          <p:cNvPr id="308" name="Straight Connector 307">
            <a:extLst>
              <a:ext uri="{FF2B5EF4-FFF2-40B4-BE49-F238E27FC236}">
                <a16:creationId xmlns:a16="http://schemas.microsoft.com/office/drawing/2014/main" id="{3EF9FB2A-E19C-41C8-A682-7149D9446819}"/>
              </a:ext>
            </a:extLst>
          </p:cNvPr>
          <p:cNvCxnSpPr>
            <a:cxnSpLocks/>
            <a:stCxn id="357" idx="1"/>
          </p:cNvCxnSpPr>
          <p:nvPr/>
        </p:nvCxnSpPr>
        <p:spPr>
          <a:xfrm flipH="1">
            <a:off x="2" y="5772874"/>
            <a:ext cx="2578378" cy="503639"/>
          </a:xfrm>
          <a:prstGeom prst="line">
            <a:avLst/>
          </a:prstGeom>
          <a:noFill/>
          <a:ln w="12700" cap="rnd" cmpd="sng" algn="ctr">
            <a:solidFill>
              <a:srgbClr val="00B0F0"/>
            </a:solidFill>
            <a:prstDash val="solid"/>
            <a:miter lim="800000"/>
            <a:headEnd type="none" w="med" len="med"/>
            <a:tailEnd type="none" w="med" len="med"/>
          </a:ln>
          <a:effectLst/>
        </p:spPr>
      </p:cxnSp>
      <p:cxnSp>
        <p:nvCxnSpPr>
          <p:cNvPr id="309" name="Straight Connector 308">
            <a:extLst>
              <a:ext uri="{FF2B5EF4-FFF2-40B4-BE49-F238E27FC236}">
                <a16:creationId xmlns:a16="http://schemas.microsoft.com/office/drawing/2014/main" id="{FB652050-DD54-41DE-9C3C-62B9374A09F5}"/>
              </a:ext>
            </a:extLst>
          </p:cNvPr>
          <p:cNvCxnSpPr>
            <a:cxnSpLocks/>
          </p:cNvCxnSpPr>
          <p:nvPr/>
        </p:nvCxnSpPr>
        <p:spPr>
          <a:xfrm flipH="1" flipV="1">
            <a:off x="1481106" y="11684"/>
            <a:ext cx="1" cy="1192564"/>
          </a:xfrm>
          <a:prstGeom prst="line">
            <a:avLst/>
          </a:prstGeom>
          <a:noFill/>
          <a:ln w="12700" cap="rnd" cmpd="sng" algn="ctr">
            <a:solidFill>
              <a:srgbClr val="00B0F0"/>
            </a:solidFill>
            <a:prstDash val="solid"/>
            <a:miter lim="800000"/>
            <a:headEnd type="none" w="med" len="med"/>
            <a:tailEnd type="none" w="med" len="med"/>
          </a:ln>
          <a:effectLst/>
        </p:spPr>
      </p:cxnSp>
      <p:cxnSp>
        <p:nvCxnSpPr>
          <p:cNvPr id="310" name="Straight Connector 309">
            <a:extLst>
              <a:ext uri="{FF2B5EF4-FFF2-40B4-BE49-F238E27FC236}">
                <a16:creationId xmlns:a16="http://schemas.microsoft.com/office/drawing/2014/main" id="{E0E53071-20F8-42EE-9826-45F84E34D731}"/>
              </a:ext>
            </a:extLst>
          </p:cNvPr>
          <p:cNvCxnSpPr>
            <a:cxnSpLocks/>
          </p:cNvCxnSpPr>
          <p:nvPr/>
        </p:nvCxnSpPr>
        <p:spPr>
          <a:xfrm>
            <a:off x="1481106" y="1269833"/>
            <a:ext cx="0" cy="1263109"/>
          </a:xfrm>
          <a:prstGeom prst="line">
            <a:avLst/>
          </a:prstGeom>
          <a:noFill/>
          <a:ln w="12700" cap="rnd" cmpd="sng" algn="ctr">
            <a:solidFill>
              <a:srgbClr val="00B0F0"/>
            </a:solidFill>
            <a:prstDash val="solid"/>
            <a:miter lim="800000"/>
            <a:headEnd type="none" w="med" len="med"/>
            <a:tailEnd type="none" w="med" len="med"/>
          </a:ln>
          <a:effectLst/>
        </p:spPr>
      </p:cxnSp>
      <p:cxnSp>
        <p:nvCxnSpPr>
          <p:cNvPr id="311" name="Straight Connector 310">
            <a:extLst>
              <a:ext uri="{FF2B5EF4-FFF2-40B4-BE49-F238E27FC236}">
                <a16:creationId xmlns:a16="http://schemas.microsoft.com/office/drawing/2014/main" id="{471A5EAE-E896-4C4F-8B6A-484F2C3E70D8}"/>
              </a:ext>
            </a:extLst>
          </p:cNvPr>
          <p:cNvCxnSpPr>
            <a:cxnSpLocks/>
          </p:cNvCxnSpPr>
          <p:nvPr/>
        </p:nvCxnSpPr>
        <p:spPr>
          <a:xfrm>
            <a:off x="5072" y="2532942"/>
            <a:ext cx="145593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2" name="Straight Connector 311">
            <a:extLst>
              <a:ext uri="{FF2B5EF4-FFF2-40B4-BE49-F238E27FC236}">
                <a16:creationId xmlns:a16="http://schemas.microsoft.com/office/drawing/2014/main" id="{A9C4721A-7C52-4157-98A9-0DD34BE0A36A}"/>
              </a:ext>
            </a:extLst>
          </p:cNvPr>
          <p:cNvCxnSpPr>
            <a:cxnSpLocks/>
          </p:cNvCxnSpPr>
          <p:nvPr/>
        </p:nvCxnSpPr>
        <p:spPr>
          <a:xfrm>
            <a:off x="2616491" y="3190903"/>
            <a:ext cx="308864" cy="0"/>
          </a:xfrm>
          <a:prstGeom prst="line">
            <a:avLst/>
          </a:prstGeom>
          <a:noFill/>
          <a:ln w="12700" cap="rnd" cmpd="sng" algn="ctr">
            <a:solidFill>
              <a:srgbClr val="00B0F0"/>
            </a:solidFill>
            <a:prstDash val="solid"/>
            <a:miter lim="800000"/>
            <a:headEnd type="none" w="med" len="med"/>
            <a:tailEnd type="none" w="med" len="med"/>
          </a:ln>
          <a:effectLst/>
        </p:spPr>
      </p:cxnSp>
      <p:sp>
        <p:nvSpPr>
          <p:cNvPr id="313" name="Rectangle 312">
            <a:extLst>
              <a:ext uri="{FF2B5EF4-FFF2-40B4-BE49-F238E27FC236}">
                <a16:creationId xmlns:a16="http://schemas.microsoft.com/office/drawing/2014/main" id="{7549D124-D3F2-429A-B726-9508C915354E}"/>
              </a:ext>
            </a:extLst>
          </p:cNvPr>
          <p:cNvSpPr/>
          <p:nvPr/>
        </p:nvSpPr>
        <p:spPr>
          <a:xfrm>
            <a:off x="11198708" y="479541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14" name="Rectangle 313">
            <a:extLst>
              <a:ext uri="{FF2B5EF4-FFF2-40B4-BE49-F238E27FC236}">
                <a16:creationId xmlns:a16="http://schemas.microsoft.com/office/drawing/2014/main" id="{20937765-AF0D-488E-ACF6-C99857F9AFF2}"/>
              </a:ext>
            </a:extLst>
          </p:cNvPr>
          <p:cNvSpPr/>
          <p:nvPr/>
        </p:nvSpPr>
        <p:spPr>
          <a:xfrm>
            <a:off x="4927541" y="66742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5" name="Straight Connector 314">
            <a:extLst>
              <a:ext uri="{FF2B5EF4-FFF2-40B4-BE49-F238E27FC236}">
                <a16:creationId xmlns:a16="http://schemas.microsoft.com/office/drawing/2014/main" id="{77D54434-E628-44ED-8188-D2B4DE5D8181}"/>
              </a:ext>
            </a:extLst>
          </p:cNvPr>
          <p:cNvCxnSpPr>
            <a:cxnSpLocks/>
            <a:stCxn id="380" idx="3"/>
            <a:endCxn id="354" idx="1"/>
          </p:cNvCxnSpPr>
          <p:nvPr/>
        </p:nvCxnSpPr>
        <p:spPr>
          <a:xfrm flipV="1">
            <a:off x="5020517" y="6145325"/>
            <a:ext cx="4543032" cy="567765"/>
          </a:xfrm>
          <a:prstGeom prst="line">
            <a:avLst/>
          </a:prstGeom>
          <a:noFill/>
          <a:ln w="12700" cap="rnd" cmpd="sng" algn="ctr">
            <a:solidFill>
              <a:srgbClr val="00B0F0"/>
            </a:solidFill>
            <a:prstDash val="solid"/>
            <a:miter lim="800000"/>
            <a:headEnd type="none" w="med" len="med"/>
            <a:tailEnd type="none" w="med" len="med"/>
          </a:ln>
          <a:effectLst/>
        </p:spPr>
      </p:cxnSp>
      <p:cxnSp>
        <p:nvCxnSpPr>
          <p:cNvPr id="316" name="Straight Connector 315">
            <a:extLst>
              <a:ext uri="{FF2B5EF4-FFF2-40B4-BE49-F238E27FC236}">
                <a16:creationId xmlns:a16="http://schemas.microsoft.com/office/drawing/2014/main" id="{D61D49D6-44E9-45FD-8E4F-DEC931466A40}"/>
              </a:ext>
            </a:extLst>
          </p:cNvPr>
          <p:cNvCxnSpPr>
            <a:cxnSpLocks/>
            <a:stCxn id="391" idx="3"/>
            <a:endCxn id="378" idx="1"/>
          </p:cNvCxnSpPr>
          <p:nvPr/>
        </p:nvCxnSpPr>
        <p:spPr>
          <a:xfrm>
            <a:off x="9656525" y="6145324"/>
            <a:ext cx="1433586" cy="296843"/>
          </a:xfrm>
          <a:prstGeom prst="line">
            <a:avLst/>
          </a:prstGeom>
          <a:noFill/>
          <a:ln w="12700" cap="rnd" cmpd="sng" algn="ctr">
            <a:solidFill>
              <a:srgbClr val="00B0F0"/>
            </a:solidFill>
            <a:prstDash val="solid"/>
            <a:miter lim="800000"/>
            <a:headEnd type="none" w="med" len="med"/>
            <a:tailEnd type="none" w="med" len="med"/>
          </a:ln>
          <a:effectLst/>
        </p:spPr>
      </p:cxnSp>
      <p:cxnSp>
        <p:nvCxnSpPr>
          <p:cNvPr id="317" name="Straight Connector 316">
            <a:extLst>
              <a:ext uri="{FF2B5EF4-FFF2-40B4-BE49-F238E27FC236}">
                <a16:creationId xmlns:a16="http://schemas.microsoft.com/office/drawing/2014/main" id="{97C982D1-B41A-4181-BE3D-89214DC69D2C}"/>
              </a:ext>
            </a:extLst>
          </p:cNvPr>
          <p:cNvCxnSpPr>
            <a:cxnSpLocks/>
          </p:cNvCxnSpPr>
          <p:nvPr/>
        </p:nvCxnSpPr>
        <p:spPr>
          <a:xfrm>
            <a:off x="11082323" y="1520080"/>
            <a:ext cx="602214" cy="608466"/>
          </a:xfrm>
          <a:prstGeom prst="line">
            <a:avLst/>
          </a:prstGeom>
          <a:noFill/>
          <a:ln w="12700" cap="rnd" cmpd="sng" algn="ctr">
            <a:solidFill>
              <a:srgbClr val="00B0F0"/>
            </a:solidFill>
            <a:prstDash val="solid"/>
            <a:miter lim="800000"/>
            <a:headEnd type="none" w="med" len="med"/>
            <a:tailEnd type="none" w="med" len="med"/>
          </a:ln>
          <a:effectLst/>
        </p:spPr>
      </p:cxnSp>
      <p:cxnSp>
        <p:nvCxnSpPr>
          <p:cNvPr id="318" name="Straight Connector 317">
            <a:extLst>
              <a:ext uri="{FF2B5EF4-FFF2-40B4-BE49-F238E27FC236}">
                <a16:creationId xmlns:a16="http://schemas.microsoft.com/office/drawing/2014/main" id="{3358A25E-61A8-4FF4-A599-CA480FE702DF}"/>
              </a:ext>
            </a:extLst>
          </p:cNvPr>
          <p:cNvCxnSpPr>
            <a:cxnSpLocks/>
            <a:stCxn id="353" idx="2"/>
            <a:endCxn id="386" idx="0"/>
          </p:cNvCxnSpPr>
          <p:nvPr/>
        </p:nvCxnSpPr>
        <p:spPr>
          <a:xfrm flipH="1">
            <a:off x="11207016" y="2198726"/>
            <a:ext cx="512871" cy="1081570"/>
          </a:xfrm>
          <a:prstGeom prst="line">
            <a:avLst/>
          </a:prstGeom>
          <a:noFill/>
          <a:ln w="12700" cap="rnd" cmpd="sng" algn="ctr">
            <a:solidFill>
              <a:srgbClr val="00B0F0"/>
            </a:solidFill>
            <a:prstDash val="solid"/>
            <a:miter lim="800000"/>
            <a:headEnd type="none" w="med" len="med"/>
            <a:tailEnd type="none" w="med" len="med"/>
          </a:ln>
          <a:effectLst/>
        </p:spPr>
      </p:cxnSp>
      <p:cxnSp>
        <p:nvCxnSpPr>
          <p:cNvPr id="319" name="Straight Connector 318">
            <a:extLst>
              <a:ext uri="{FF2B5EF4-FFF2-40B4-BE49-F238E27FC236}">
                <a16:creationId xmlns:a16="http://schemas.microsoft.com/office/drawing/2014/main" id="{CE9514D5-8B15-40E0-BD52-80B283B20F0D}"/>
              </a:ext>
            </a:extLst>
          </p:cNvPr>
          <p:cNvCxnSpPr>
            <a:cxnSpLocks/>
            <a:endCxn id="351" idx="1"/>
          </p:cNvCxnSpPr>
          <p:nvPr/>
        </p:nvCxnSpPr>
        <p:spPr>
          <a:xfrm>
            <a:off x="8541544" y="1038225"/>
            <a:ext cx="2626673" cy="2296249"/>
          </a:xfrm>
          <a:prstGeom prst="line">
            <a:avLst/>
          </a:prstGeom>
          <a:noFill/>
          <a:ln w="12700" cap="rnd" cmpd="sng" algn="ctr">
            <a:solidFill>
              <a:srgbClr val="00B0F0"/>
            </a:solidFill>
            <a:prstDash val="solid"/>
            <a:miter lim="800000"/>
            <a:headEnd type="none" w="med" len="med"/>
            <a:tailEnd type="none" w="med" len="med"/>
          </a:ln>
          <a:effectLst/>
        </p:spPr>
      </p:cxnSp>
      <p:cxnSp>
        <p:nvCxnSpPr>
          <p:cNvPr id="320" name="Straight Connector 319">
            <a:extLst>
              <a:ext uri="{FF2B5EF4-FFF2-40B4-BE49-F238E27FC236}">
                <a16:creationId xmlns:a16="http://schemas.microsoft.com/office/drawing/2014/main" id="{781381C9-6362-4571-B6D0-6CBA0CE2723B}"/>
              </a:ext>
            </a:extLst>
          </p:cNvPr>
          <p:cNvCxnSpPr>
            <a:cxnSpLocks/>
          </p:cNvCxnSpPr>
          <p:nvPr/>
        </p:nvCxnSpPr>
        <p:spPr>
          <a:xfrm flipV="1">
            <a:off x="4787941" y="250408"/>
            <a:ext cx="2511289" cy="8995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1" name="Straight Connector 320">
            <a:extLst>
              <a:ext uri="{FF2B5EF4-FFF2-40B4-BE49-F238E27FC236}">
                <a16:creationId xmlns:a16="http://schemas.microsoft.com/office/drawing/2014/main" id="{B9ABA9E6-9312-499B-8C7C-40E3F9140CF9}"/>
              </a:ext>
            </a:extLst>
          </p:cNvPr>
          <p:cNvCxnSpPr>
            <a:cxnSpLocks/>
          </p:cNvCxnSpPr>
          <p:nvPr/>
        </p:nvCxnSpPr>
        <p:spPr>
          <a:xfrm flipV="1">
            <a:off x="7341327" y="11684"/>
            <a:ext cx="287382" cy="2387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22" name="Straight Connector 321">
            <a:extLst>
              <a:ext uri="{FF2B5EF4-FFF2-40B4-BE49-F238E27FC236}">
                <a16:creationId xmlns:a16="http://schemas.microsoft.com/office/drawing/2014/main" id="{62FC8B00-5F28-4C1C-8D77-F4F53FD5E0C6}"/>
              </a:ext>
            </a:extLst>
          </p:cNvPr>
          <p:cNvCxnSpPr>
            <a:cxnSpLocks/>
            <a:endCxn id="365" idx="0"/>
          </p:cNvCxnSpPr>
          <p:nvPr/>
        </p:nvCxnSpPr>
        <p:spPr>
          <a:xfrm flipH="1">
            <a:off x="1521822" y="3214688"/>
            <a:ext cx="16466" cy="15425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23" name="Straight Connector 322">
            <a:extLst>
              <a:ext uri="{FF2B5EF4-FFF2-40B4-BE49-F238E27FC236}">
                <a16:creationId xmlns:a16="http://schemas.microsoft.com/office/drawing/2014/main" id="{AA343F8B-D19D-4045-90CB-572D98744DB9}"/>
              </a:ext>
            </a:extLst>
          </p:cNvPr>
          <p:cNvCxnSpPr>
            <a:cxnSpLocks/>
          </p:cNvCxnSpPr>
          <p:nvPr/>
        </p:nvCxnSpPr>
        <p:spPr>
          <a:xfrm>
            <a:off x="716257" y="3216671"/>
            <a:ext cx="820958"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4" name="Straight Connector 323">
            <a:extLst>
              <a:ext uri="{FF2B5EF4-FFF2-40B4-BE49-F238E27FC236}">
                <a16:creationId xmlns:a16="http://schemas.microsoft.com/office/drawing/2014/main" id="{5E927BFA-266A-48F8-B5B8-E400C4739C41}"/>
              </a:ext>
            </a:extLst>
          </p:cNvPr>
          <p:cNvCxnSpPr>
            <a:cxnSpLocks/>
            <a:stCxn id="366" idx="3"/>
            <a:endCxn id="401" idx="0"/>
          </p:cNvCxnSpPr>
          <p:nvPr/>
        </p:nvCxnSpPr>
        <p:spPr>
          <a:xfrm flipV="1">
            <a:off x="1470377" y="4741813"/>
            <a:ext cx="51444" cy="552786"/>
          </a:xfrm>
          <a:prstGeom prst="line">
            <a:avLst/>
          </a:prstGeom>
          <a:noFill/>
          <a:ln w="12700" cap="rnd" cmpd="sng" algn="ctr">
            <a:solidFill>
              <a:srgbClr val="00B0F0"/>
            </a:solidFill>
            <a:prstDash val="solid"/>
            <a:miter lim="800000"/>
            <a:headEnd type="none" w="med" len="med"/>
            <a:tailEnd type="none" w="med" len="med"/>
          </a:ln>
          <a:effectLst/>
        </p:spPr>
      </p:cxnSp>
      <p:cxnSp>
        <p:nvCxnSpPr>
          <p:cNvPr id="325" name="Straight Connector 324">
            <a:extLst>
              <a:ext uri="{FF2B5EF4-FFF2-40B4-BE49-F238E27FC236}">
                <a16:creationId xmlns:a16="http://schemas.microsoft.com/office/drawing/2014/main" id="{0939EEDF-5411-4900-8F59-6386B0F0004E}"/>
              </a:ext>
            </a:extLst>
          </p:cNvPr>
          <p:cNvCxnSpPr>
            <a:cxnSpLocks/>
            <a:stCxn id="357" idx="1"/>
            <a:endCxn id="366" idx="3"/>
          </p:cNvCxnSpPr>
          <p:nvPr/>
        </p:nvCxnSpPr>
        <p:spPr>
          <a:xfrm flipH="1" flipV="1">
            <a:off x="1470377" y="5294599"/>
            <a:ext cx="1108003" cy="4782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26" name="Straight Connector 325">
            <a:extLst>
              <a:ext uri="{FF2B5EF4-FFF2-40B4-BE49-F238E27FC236}">
                <a16:creationId xmlns:a16="http://schemas.microsoft.com/office/drawing/2014/main" id="{2015FF7E-03C2-4638-97D4-1268FC98C7B9}"/>
              </a:ext>
            </a:extLst>
          </p:cNvPr>
          <p:cNvCxnSpPr>
            <a:cxnSpLocks/>
            <a:stCxn id="366" idx="0"/>
            <a:endCxn id="367" idx="2"/>
          </p:cNvCxnSpPr>
          <p:nvPr/>
        </p:nvCxnSpPr>
        <p:spPr>
          <a:xfrm flipH="1" flipV="1">
            <a:off x="666403" y="3274188"/>
            <a:ext cx="765175" cy="198161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7" name="Straight Connector 326">
            <a:extLst>
              <a:ext uri="{FF2B5EF4-FFF2-40B4-BE49-F238E27FC236}">
                <a16:creationId xmlns:a16="http://schemas.microsoft.com/office/drawing/2014/main" id="{24440608-E692-44AD-B7AA-8BA6E6202076}"/>
              </a:ext>
            </a:extLst>
          </p:cNvPr>
          <p:cNvCxnSpPr>
            <a:cxnSpLocks/>
            <a:stCxn id="367" idx="2"/>
          </p:cNvCxnSpPr>
          <p:nvPr/>
        </p:nvCxnSpPr>
        <p:spPr>
          <a:xfrm flipH="1">
            <a:off x="-62701" y="3274188"/>
            <a:ext cx="729104" cy="7178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28" name="Straight Connector 327">
            <a:extLst>
              <a:ext uri="{FF2B5EF4-FFF2-40B4-BE49-F238E27FC236}">
                <a16:creationId xmlns:a16="http://schemas.microsoft.com/office/drawing/2014/main" id="{CE8D509B-6DD2-4A82-99B6-F616DCEA6912}"/>
              </a:ext>
            </a:extLst>
          </p:cNvPr>
          <p:cNvCxnSpPr>
            <a:cxnSpLocks/>
          </p:cNvCxnSpPr>
          <p:nvPr/>
        </p:nvCxnSpPr>
        <p:spPr>
          <a:xfrm flipH="1">
            <a:off x="11152703" y="4890977"/>
            <a:ext cx="1127902" cy="1532140"/>
          </a:xfrm>
          <a:prstGeom prst="line">
            <a:avLst/>
          </a:prstGeom>
          <a:noFill/>
          <a:ln w="12700" cap="rnd" cmpd="sng" algn="ctr">
            <a:solidFill>
              <a:srgbClr val="00B0F0"/>
            </a:solidFill>
            <a:prstDash val="solid"/>
            <a:miter lim="800000"/>
            <a:headEnd type="none" w="med" len="med"/>
            <a:tailEnd type="none" w="med" len="med"/>
          </a:ln>
          <a:effectLst/>
        </p:spPr>
      </p:cxnSp>
      <p:cxnSp>
        <p:nvCxnSpPr>
          <p:cNvPr id="329" name="Straight Connector 328">
            <a:extLst>
              <a:ext uri="{FF2B5EF4-FFF2-40B4-BE49-F238E27FC236}">
                <a16:creationId xmlns:a16="http://schemas.microsoft.com/office/drawing/2014/main" id="{E07162A9-6A61-4EEF-BAA5-14163A2B7367}"/>
              </a:ext>
            </a:extLst>
          </p:cNvPr>
          <p:cNvCxnSpPr>
            <a:cxnSpLocks/>
          </p:cNvCxnSpPr>
          <p:nvPr/>
        </p:nvCxnSpPr>
        <p:spPr>
          <a:xfrm>
            <a:off x="11728790" y="2180364"/>
            <a:ext cx="463210" cy="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0" name="Straight Connector 329">
            <a:extLst>
              <a:ext uri="{FF2B5EF4-FFF2-40B4-BE49-F238E27FC236}">
                <a16:creationId xmlns:a16="http://schemas.microsoft.com/office/drawing/2014/main" id="{6BFC966B-0521-4169-A86F-B33130A2549B}"/>
              </a:ext>
            </a:extLst>
          </p:cNvPr>
          <p:cNvCxnSpPr>
            <a:cxnSpLocks/>
          </p:cNvCxnSpPr>
          <p:nvPr/>
        </p:nvCxnSpPr>
        <p:spPr>
          <a:xfrm flipV="1">
            <a:off x="1481138" y="340360"/>
            <a:ext cx="3322181" cy="883603"/>
          </a:xfrm>
          <a:prstGeom prst="line">
            <a:avLst/>
          </a:prstGeom>
          <a:noFill/>
          <a:ln w="12700" cap="rnd" cmpd="sng" algn="ctr">
            <a:solidFill>
              <a:srgbClr val="00B0F0"/>
            </a:solidFill>
            <a:prstDash val="solid"/>
            <a:miter lim="800000"/>
            <a:headEnd type="none" w="med" len="med"/>
            <a:tailEnd type="none" w="med" len="med"/>
          </a:ln>
          <a:effectLst/>
        </p:spPr>
      </p:cxnSp>
      <p:cxnSp>
        <p:nvCxnSpPr>
          <p:cNvPr id="331" name="Straight Connector 330">
            <a:extLst>
              <a:ext uri="{FF2B5EF4-FFF2-40B4-BE49-F238E27FC236}">
                <a16:creationId xmlns:a16="http://schemas.microsoft.com/office/drawing/2014/main" id="{96928B7D-D049-46AE-BCFF-6B943D8F0045}"/>
              </a:ext>
            </a:extLst>
          </p:cNvPr>
          <p:cNvCxnSpPr>
            <a:cxnSpLocks/>
            <a:endCxn id="365" idx="0"/>
          </p:cNvCxnSpPr>
          <p:nvPr/>
        </p:nvCxnSpPr>
        <p:spPr>
          <a:xfrm flipH="1">
            <a:off x="1521822" y="1600200"/>
            <a:ext cx="1733347" cy="31569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32" name="Straight Connector 331">
            <a:extLst>
              <a:ext uri="{FF2B5EF4-FFF2-40B4-BE49-F238E27FC236}">
                <a16:creationId xmlns:a16="http://schemas.microsoft.com/office/drawing/2014/main" id="{3200147D-8B76-4754-8489-3F2BCF507ABB}"/>
              </a:ext>
            </a:extLst>
          </p:cNvPr>
          <p:cNvCxnSpPr>
            <a:cxnSpLocks/>
          </p:cNvCxnSpPr>
          <p:nvPr/>
        </p:nvCxnSpPr>
        <p:spPr>
          <a:xfrm flipH="1">
            <a:off x="11124234" y="4865993"/>
            <a:ext cx="108597" cy="1530358"/>
          </a:xfrm>
          <a:prstGeom prst="line">
            <a:avLst/>
          </a:prstGeom>
          <a:noFill/>
          <a:ln w="12700" cap="rnd" cmpd="sng" algn="ctr">
            <a:solidFill>
              <a:srgbClr val="00B0F0"/>
            </a:solidFill>
            <a:prstDash val="solid"/>
            <a:miter lim="800000"/>
          </a:ln>
          <a:effectLst/>
        </p:spPr>
      </p:cxnSp>
      <p:cxnSp>
        <p:nvCxnSpPr>
          <p:cNvPr id="333" name="Straight Connector 332">
            <a:extLst>
              <a:ext uri="{FF2B5EF4-FFF2-40B4-BE49-F238E27FC236}">
                <a16:creationId xmlns:a16="http://schemas.microsoft.com/office/drawing/2014/main" id="{7EDD6D59-2B73-4713-8C6A-1A8FD179F94C}"/>
              </a:ext>
            </a:extLst>
          </p:cNvPr>
          <p:cNvCxnSpPr>
            <a:cxnSpLocks/>
            <a:stCxn id="386" idx="2"/>
            <a:endCxn id="313" idx="0"/>
          </p:cNvCxnSpPr>
          <p:nvPr/>
        </p:nvCxnSpPr>
        <p:spPr>
          <a:xfrm>
            <a:off x="11207016" y="3388650"/>
            <a:ext cx="30492" cy="1406760"/>
          </a:xfrm>
          <a:prstGeom prst="line">
            <a:avLst/>
          </a:prstGeom>
          <a:noFill/>
          <a:ln w="12700" cap="rnd" cmpd="sng" algn="ctr">
            <a:solidFill>
              <a:srgbClr val="00B0F0"/>
            </a:solidFill>
            <a:prstDash val="solid"/>
            <a:miter lim="800000"/>
            <a:headEnd type="none" w="med" len="med"/>
            <a:tailEnd type="none" w="med" len="med"/>
          </a:ln>
          <a:effectLst/>
        </p:spPr>
      </p:cxnSp>
      <p:cxnSp>
        <p:nvCxnSpPr>
          <p:cNvPr id="334" name="Straight Connector 333">
            <a:extLst>
              <a:ext uri="{FF2B5EF4-FFF2-40B4-BE49-F238E27FC236}">
                <a16:creationId xmlns:a16="http://schemas.microsoft.com/office/drawing/2014/main" id="{B73229BC-B0AA-459D-8E78-DBB71D0A6790}"/>
              </a:ext>
            </a:extLst>
          </p:cNvPr>
          <p:cNvCxnSpPr>
            <a:cxnSpLocks/>
            <a:stCxn id="362" idx="2"/>
            <a:endCxn id="359" idx="0"/>
          </p:cNvCxnSpPr>
          <p:nvPr/>
        </p:nvCxnSpPr>
        <p:spPr>
          <a:xfrm>
            <a:off x="5702130" y="2643604"/>
            <a:ext cx="87748" cy="9984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35" name="Straight Connector 334">
            <a:extLst>
              <a:ext uri="{FF2B5EF4-FFF2-40B4-BE49-F238E27FC236}">
                <a16:creationId xmlns:a16="http://schemas.microsoft.com/office/drawing/2014/main" id="{C0F87E14-7D89-4F9B-A89B-2B65E585574B}"/>
              </a:ext>
            </a:extLst>
          </p:cNvPr>
          <p:cNvCxnSpPr>
            <a:cxnSpLocks/>
            <a:stCxn id="352" idx="0"/>
          </p:cNvCxnSpPr>
          <p:nvPr/>
        </p:nvCxnSpPr>
        <p:spPr>
          <a:xfrm flipH="1" flipV="1">
            <a:off x="10039350" y="-114300"/>
            <a:ext cx="1024146" cy="157278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6" name="Straight Connector 335">
            <a:extLst>
              <a:ext uri="{FF2B5EF4-FFF2-40B4-BE49-F238E27FC236}">
                <a16:creationId xmlns:a16="http://schemas.microsoft.com/office/drawing/2014/main" id="{951E65A4-42B8-48A8-B211-D0C9031FC554}"/>
              </a:ext>
            </a:extLst>
          </p:cNvPr>
          <p:cNvCxnSpPr>
            <a:cxnSpLocks/>
            <a:stCxn id="366" idx="1"/>
          </p:cNvCxnSpPr>
          <p:nvPr/>
        </p:nvCxnSpPr>
        <p:spPr>
          <a:xfrm flipH="1" flipV="1">
            <a:off x="2" y="5240421"/>
            <a:ext cx="1392776" cy="54178"/>
          </a:xfrm>
          <a:prstGeom prst="line">
            <a:avLst/>
          </a:prstGeom>
          <a:noFill/>
          <a:ln w="12700" cap="rnd" cmpd="sng" algn="ctr">
            <a:solidFill>
              <a:srgbClr val="00B0F0"/>
            </a:solidFill>
            <a:prstDash val="solid"/>
            <a:miter lim="800000"/>
            <a:headEnd type="none" w="med" len="med"/>
            <a:tailEnd type="none" w="med" len="med"/>
          </a:ln>
          <a:effectLst/>
        </p:spPr>
      </p:cxnSp>
      <p:cxnSp>
        <p:nvCxnSpPr>
          <p:cNvPr id="337" name="Straight Connector 336">
            <a:extLst>
              <a:ext uri="{FF2B5EF4-FFF2-40B4-BE49-F238E27FC236}">
                <a16:creationId xmlns:a16="http://schemas.microsoft.com/office/drawing/2014/main" id="{E82C062F-4A31-463A-9219-5AA4E535D1C5}"/>
              </a:ext>
            </a:extLst>
          </p:cNvPr>
          <p:cNvCxnSpPr>
            <a:cxnSpLocks/>
          </p:cNvCxnSpPr>
          <p:nvPr/>
        </p:nvCxnSpPr>
        <p:spPr>
          <a:xfrm flipV="1">
            <a:off x="5740929" y="1403551"/>
            <a:ext cx="1218874" cy="1174362"/>
          </a:xfrm>
          <a:prstGeom prst="line">
            <a:avLst/>
          </a:prstGeom>
          <a:noFill/>
          <a:ln w="12700" cap="rnd" cmpd="sng" algn="ctr">
            <a:solidFill>
              <a:srgbClr val="00B0F0"/>
            </a:solidFill>
            <a:prstDash val="solid"/>
            <a:miter lim="800000"/>
            <a:headEnd type="none" w="med" len="med"/>
            <a:tailEnd type="none" w="med" len="med"/>
          </a:ln>
          <a:effectLst/>
        </p:spPr>
      </p:cxnSp>
      <p:cxnSp>
        <p:nvCxnSpPr>
          <p:cNvPr id="338" name="Straight Connector 337">
            <a:extLst>
              <a:ext uri="{FF2B5EF4-FFF2-40B4-BE49-F238E27FC236}">
                <a16:creationId xmlns:a16="http://schemas.microsoft.com/office/drawing/2014/main" id="{01A6A7BD-F9E0-4971-970A-57D31DDED9FF}"/>
              </a:ext>
            </a:extLst>
          </p:cNvPr>
          <p:cNvCxnSpPr>
            <a:cxnSpLocks/>
          </p:cNvCxnSpPr>
          <p:nvPr/>
        </p:nvCxnSpPr>
        <p:spPr>
          <a:xfrm flipH="1" flipV="1">
            <a:off x="6957564" y="1410275"/>
            <a:ext cx="657174" cy="937444"/>
          </a:xfrm>
          <a:prstGeom prst="line">
            <a:avLst/>
          </a:prstGeom>
          <a:noFill/>
          <a:ln w="12700" cap="rnd" cmpd="sng" algn="ctr">
            <a:solidFill>
              <a:srgbClr val="00B0F0"/>
            </a:solidFill>
            <a:prstDash val="solid"/>
            <a:miter lim="800000"/>
            <a:headEnd type="none" w="med" len="med"/>
            <a:tailEnd type="none" w="med" len="med"/>
          </a:ln>
          <a:effectLst/>
        </p:spPr>
      </p:cxnSp>
      <p:cxnSp>
        <p:nvCxnSpPr>
          <p:cNvPr id="339" name="Straight Connector 338">
            <a:extLst>
              <a:ext uri="{FF2B5EF4-FFF2-40B4-BE49-F238E27FC236}">
                <a16:creationId xmlns:a16="http://schemas.microsoft.com/office/drawing/2014/main" id="{450E76BB-FC2C-4F43-9F29-010E1EE392FE}"/>
              </a:ext>
            </a:extLst>
          </p:cNvPr>
          <p:cNvCxnSpPr>
            <a:cxnSpLocks/>
            <a:endCxn id="384" idx="3"/>
          </p:cNvCxnSpPr>
          <p:nvPr/>
        </p:nvCxnSpPr>
        <p:spPr>
          <a:xfrm flipH="1">
            <a:off x="7013980" y="1050131"/>
            <a:ext cx="1484701" cy="326135"/>
          </a:xfrm>
          <a:prstGeom prst="line">
            <a:avLst/>
          </a:prstGeom>
          <a:noFill/>
          <a:ln w="12700" cap="rnd" cmpd="sng" algn="ctr">
            <a:solidFill>
              <a:srgbClr val="00B0F0"/>
            </a:solidFill>
            <a:prstDash val="solid"/>
            <a:miter lim="800000"/>
            <a:headEnd type="none" w="med" len="med"/>
            <a:tailEnd type="none" w="med" len="med"/>
          </a:ln>
          <a:effectLst/>
        </p:spPr>
      </p:cxnSp>
      <p:cxnSp>
        <p:nvCxnSpPr>
          <p:cNvPr id="340" name="Straight Connector 339">
            <a:extLst>
              <a:ext uri="{FF2B5EF4-FFF2-40B4-BE49-F238E27FC236}">
                <a16:creationId xmlns:a16="http://schemas.microsoft.com/office/drawing/2014/main" id="{CFA47689-D72C-4C63-B4B5-49532776A39B}"/>
              </a:ext>
            </a:extLst>
          </p:cNvPr>
          <p:cNvCxnSpPr>
            <a:cxnSpLocks/>
          </p:cNvCxnSpPr>
          <p:nvPr/>
        </p:nvCxnSpPr>
        <p:spPr>
          <a:xfrm flipH="1" flipV="1">
            <a:off x="4896295" y="340359"/>
            <a:ext cx="2009331" cy="104759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1" name="Straight Connector 340">
            <a:extLst>
              <a:ext uri="{FF2B5EF4-FFF2-40B4-BE49-F238E27FC236}">
                <a16:creationId xmlns:a16="http://schemas.microsoft.com/office/drawing/2014/main" id="{ACEBB867-2958-4B6A-89B5-8DAA28B404A2}"/>
              </a:ext>
            </a:extLst>
          </p:cNvPr>
          <p:cNvCxnSpPr>
            <a:cxnSpLocks/>
            <a:stCxn id="356" idx="1"/>
            <a:endCxn id="394" idx="3"/>
          </p:cNvCxnSpPr>
          <p:nvPr/>
        </p:nvCxnSpPr>
        <p:spPr>
          <a:xfrm flipH="1" flipV="1">
            <a:off x="4075294" y="5283058"/>
            <a:ext cx="1329424" cy="9526"/>
          </a:xfrm>
          <a:prstGeom prst="line">
            <a:avLst/>
          </a:prstGeom>
          <a:noFill/>
          <a:ln w="12700" cap="rnd" cmpd="sng" algn="ctr">
            <a:solidFill>
              <a:srgbClr val="00B0F0"/>
            </a:solidFill>
            <a:prstDash val="solid"/>
            <a:miter lim="800000"/>
            <a:headEnd type="none" w="med" len="med"/>
            <a:tailEnd type="none" w="med" len="med"/>
          </a:ln>
          <a:effectLst/>
        </p:spPr>
      </p:cxnSp>
      <p:cxnSp>
        <p:nvCxnSpPr>
          <p:cNvPr id="342" name="Straight Connector 341">
            <a:extLst>
              <a:ext uri="{FF2B5EF4-FFF2-40B4-BE49-F238E27FC236}">
                <a16:creationId xmlns:a16="http://schemas.microsoft.com/office/drawing/2014/main" id="{B9AF80B6-1E36-4819-B4DA-68F0F3AFEFD4}"/>
              </a:ext>
            </a:extLst>
          </p:cNvPr>
          <p:cNvCxnSpPr>
            <a:cxnSpLocks/>
          </p:cNvCxnSpPr>
          <p:nvPr/>
        </p:nvCxnSpPr>
        <p:spPr>
          <a:xfrm flipH="1">
            <a:off x="4044042" y="3678363"/>
            <a:ext cx="1729961" cy="1563421"/>
          </a:xfrm>
          <a:prstGeom prst="line">
            <a:avLst/>
          </a:prstGeom>
          <a:noFill/>
          <a:ln w="12700" cap="rnd" cmpd="sng" algn="ctr">
            <a:solidFill>
              <a:srgbClr val="00B0F0"/>
            </a:solidFill>
            <a:prstDash val="solid"/>
            <a:miter lim="800000"/>
            <a:headEnd type="none" w="med" len="med"/>
            <a:tailEnd type="none" w="med" len="med"/>
          </a:ln>
          <a:effectLst/>
        </p:spPr>
      </p:cxnSp>
      <p:cxnSp>
        <p:nvCxnSpPr>
          <p:cNvPr id="343" name="Straight Connector 342">
            <a:extLst>
              <a:ext uri="{FF2B5EF4-FFF2-40B4-BE49-F238E27FC236}">
                <a16:creationId xmlns:a16="http://schemas.microsoft.com/office/drawing/2014/main" id="{05765992-8520-4162-B7DD-87868A839E17}"/>
              </a:ext>
            </a:extLst>
          </p:cNvPr>
          <p:cNvCxnSpPr>
            <a:cxnSpLocks/>
          </p:cNvCxnSpPr>
          <p:nvPr/>
        </p:nvCxnSpPr>
        <p:spPr>
          <a:xfrm flipH="1">
            <a:off x="5443519" y="4204713"/>
            <a:ext cx="1419306" cy="1113472"/>
          </a:xfrm>
          <a:prstGeom prst="line">
            <a:avLst/>
          </a:prstGeom>
          <a:noFill/>
          <a:ln w="12700" cap="rnd" cmpd="sng" algn="ctr">
            <a:solidFill>
              <a:srgbClr val="00B0F0"/>
            </a:solidFill>
            <a:prstDash val="solid"/>
            <a:miter lim="800000"/>
            <a:headEnd type="none" w="med" len="med"/>
            <a:tailEnd type="none" w="med" len="med"/>
          </a:ln>
          <a:effectLst/>
        </p:spPr>
      </p:cxnSp>
      <p:cxnSp>
        <p:nvCxnSpPr>
          <p:cNvPr id="344" name="Straight Connector 343">
            <a:extLst>
              <a:ext uri="{FF2B5EF4-FFF2-40B4-BE49-F238E27FC236}">
                <a16:creationId xmlns:a16="http://schemas.microsoft.com/office/drawing/2014/main" id="{808C5078-4EE6-4F59-B321-312C002640D9}"/>
              </a:ext>
            </a:extLst>
          </p:cNvPr>
          <p:cNvCxnSpPr>
            <a:cxnSpLocks/>
            <a:stCxn id="400" idx="0"/>
            <a:endCxn id="361" idx="2"/>
          </p:cNvCxnSpPr>
          <p:nvPr/>
        </p:nvCxnSpPr>
        <p:spPr>
          <a:xfrm flipH="1" flipV="1">
            <a:off x="7536128" y="4678488"/>
            <a:ext cx="89194" cy="954774"/>
          </a:xfrm>
          <a:prstGeom prst="line">
            <a:avLst/>
          </a:prstGeom>
          <a:noFill/>
          <a:ln w="12700" cap="rnd" cmpd="sng" algn="ctr">
            <a:solidFill>
              <a:srgbClr val="00B0F0"/>
            </a:solidFill>
            <a:prstDash val="solid"/>
            <a:miter lim="800000"/>
            <a:headEnd type="none" w="med" len="med"/>
            <a:tailEnd type="none" w="med" len="med"/>
          </a:ln>
          <a:effectLst/>
        </p:spPr>
      </p:cxnSp>
      <p:cxnSp>
        <p:nvCxnSpPr>
          <p:cNvPr id="345" name="Straight Connector 344">
            <a:extLst>
              <a:ext uri="{FF2B5EF4-FFF2-40B4-BE49-F238E27FC236}">
                <a16:creationId xmlns:a16="http://schemas.microsoft.com/office/drawing/2014/main" id="{ADD187FA-E5AF-4246-87ED-C2C41662946F}"/>
              </a:ext>
            </a:extLst>
          </p:cNvPr>
          <p:cNvCxnSpPr>
            <a:cxnSpLocks/>
            <a:stCxn id="391" idx="3"/>
            <a:endCxn id="364" idx="3"/>
          </p:cNvCxnSpPr>
          <p:nvPr/>
        </p:nvCxnSpPr>
        <p:spPr>
          <a:xfrm flipH="1" flipV="1">
            <a:off x="7664122" y="5687440"/>
            <a:ext cx="1992403" cy="457884"/>
          </a:xfrm>
          <a:prstGeom prst="line">
            <a:avLst/>
          </a:prstGeom>
          <a:noFill/>
          <a:ln w="12700" cap="rnd" cmpd="sng" algn="ctr">
            <a:solidFill>
              <a:srgbClr val="00B0F0"/>
            </a:solidFill>
            <a:prstDash val="solid"/>
            <a:miter lim="800000"/>
            <a:headEnd type="none" w="med" len="med"/>
            <a:tailEnd type="none" w="med" len="med"/>
          </a:ln>
          <a:effectLst/>
        </p:spPr>
      </p:cxnSp>
      <p:sp>
        <p:nvSpPr>
          <p:cNvPr id="346" name="Rectangle 345">
            <a:extLst>
              <a:ext uri="{FF2B5EF4-FFF2-40B4-BE49-F238E27FC236}">
                <a16:creationId xmlns:a16="http://schemas.microsoft.com/office/drawing/2014/main" id="{87372CE0-E726-4AD5-AEF1-BC379337AD10}"/>
              </a:ext>
            </a:extLst>
          </p:cNvPr>
          <p:cNvSpPr/>
          <p:nvPr/>
        </p:nvSpPr>
        <p:spPr>
          <a:xfrm>
            <a:off x="1442306" y="118055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7" name="Rectangle 346">
            <a:extLst>
              <a:ext uri="{FF2B5EF4-FFF2-40B4-BE49-F238E27FC236}">
                <a16:creationId xmlns:a16="http://schemas.microsoft.com/office/drawing/2014/main" id="{A9A74B1C-D971-419C-B8A8-060EC2C342A5}"/>
              </a:ext>
            </a:extLst>
          </p:cNvPr>
          <p:cNvSpPr/>
          <p:nvPr/>
        </p:nvSpPr>
        <p:spPr>
          <a:xfrm>
            <a:off x="3234160" y="155000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29B6002D-6888-4232-85D5-D33D87ABBDD9}"/>
              </a:ext>
            </a:extLst>
          </p:cNvPr>
          <p:cNvSpPr/>
          <p:nvPr/>
        </p:nvSpPr>
        <p:spPr>
          <a:xfrm>
            <a:off x="4803319" y="289876"/>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3F2F0C0F-D42D-4F95-B385-AE0E58C90A38}"/>
              </a:ext>
            </a:extLst>
          </p:cNvPr>
          <p:cNvSpPr/>
          <p:nvPr/>
        </p:nvSpPr>
        <p:spPr>
          <a:xfrm>
            <a:off x="6921004" y="13374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0" name="Rectangle 349">
            <a:extLst>
              <a:ext uri="{FF2B5EF4-FFF2-40B4-BE49-F238E27FC236}">
                <a16:creationId xmlns:a16="http://schemas.microsoft.com/office/drawing/2014/main" id="{EB148B73-4F8A-4F8C-B046-7B1D3A6CC459}"/>
              </a:ext>
            </a:extLst>
          </p:cNvPr>
          <p:cNvSpPr/>
          <p:nvPr/>
        </p:nvSpPr>
        <p:spPr>
          <a:xfrm>
            <a:off x="10312960" y="33853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1" name="Rectangle 350">
            <a:extLst>
              <a:ext uri="{FF2B5EF4-FFF2-40B4-BE49-F238E27FC236}">
                <a16:creationId xmlns:a16="http://schemas.microsoft.com/office/drawing/2014/main" id="{D76FB6AA-1A40-4CC3-A172-FA6E6E0B1290}"/>
              </a:ext>
            </a:extLst>
          </p:cNvPr>
          <p:cNvSpPr/>
          <p:nvPr/>
        </p:nvSpPr>
        <p:spPr>
          <a:xfrm>
            <a:off x="11168217" y="32956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2" name="Rectangle 351">
            <a:extLst>
              <a:ext uri="{FF2B5EF4-FFF2-40B4-BE49-F238E27FC236}">
                <a16:creationId xmlns:a16="http://schemas.microsoft.com/office/drawing/2014/main" id="{4AA35347-FAE3-4C9E-9A32-3A030A08046D}"/>
              </a:ext>
            </a:extLst>
          </p:cNvPr>
          <p:cNvSpPr/>
          <p:nvPr/>
        </p:nvSpPr>
        <p:spPr>
          <a:xfrm>
            <a:off x="11024696" y="14584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3" name="Rectangle 352">
            <a:extLst>
              <a:ext uri="{FF2B5EF4-FFF2-40B4-BE49-F238E27FC236}">
                <a16:creationId xmlns:a16="http://schemas.microsoft.com/office/drawing/2014/main" id="{1D7453A9-DA01-4F7E-9EEE-F7D01035E504}"/>
              </a:ext>
            </a:extLst>
          </p:cNvPr>
          <p:cNvSpPr/>
          <p:nvPr/>
        </p:nvSpPr>
        <p:spPr>
          <a:xfrm>
            <a:off x="11681087" y="212112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4" name="Rectangle 353">
            <a:extLst>
              <a:ext uri="{FF2B5EF4-FFF2-40B4-BE49-F238E27FC236}">
                <a16:creationId xmlns:a16="http://schemas.microsoft.com/office/drawing/2014/main" id="{27FDE15E-8E8A-4F43-9160-8AB9FA90D593}"/>
              </a:ext>
            </a:extLst>
          </p:cNvPr>
          <p:cNvSpPr/>
          <p:nvPr/>
        </p:nvSpPr>
        <p:spPr>
          <a:xfrm>
            <a:off x="9563549" y="610652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55" name="Straight Connector 354">
            <a:extLst>
              <a:ext uri="{FF2B5EF4-FFF2-40B4-BE49-F238E27FC236}">
                <a16:creationId xmlns:a16="http://schemas.microsoft.com/office/drawing/2014/main" id="{5C71933A-188B-47A4-BFC7-2690E47C7CED}"/>
              </a:ext>
            </a:extLst>
          </p:cNvPr>
          <p:cNvCxnSpPr>
            <a:cxnSpLocks/>
          </p:cNvCxnSpPr>
          <p:nvPr/>
        </p:nvCxnSpPr>
        <p:spPr>
          <a:xfrm flipH="1" flipV="1">
            <a:off x="6939020" y="4224493"/>
            <a:ext cx="564948" cy="387148"/>
          </a:xfrm>
          <a:prstGeom prst="line">
            <a:avLst/>
          </a:prstGeom>
          <a:noFill/>
          <a:ln w="12700" cap="rnd" cmpd="sng" algn="ctr">
            <a:solidFill>
              <a:srgbClr val="00B0F0"/>
            </a:solidFill>
            <a:prstDash val="solid"/>
            <a:miter lim="800000"/>
            <a:headEnd type="none" w="med" len="med"/>
            <a:tailEnd type="none" w="med" len="med"/>
          </a:ln>
          <a:effectLst/>
        </p:spPr>
      </p:cxnSp>
      <p:sp>
        <p:nvSpPr>
          <p:cNvPr id="356" name="Rectangle 355">
            <a:extLst>
              <a:ext uri="{FF2B5EF4-FFF2-40B4-BE49-F238E27FC236}">
                <a16:creationId xmlns:a16="http://schemas.microsoft.com/office/drawing/2014/main" id="{AC75813C-5F9E-4B1D-9796-9E45F8078357}"/>
              </a:ext>
            </a:extLst>
          </p:cNvPr>
          <p:cNvSpPr/>
          <p:nvPr/>
        </p:nvSpPr>
        <p:spPr>
          <a:xfrm>
            <a:off x="5404718" y="525378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7" name="Rectangle 356">
            <a:extLst>
              <a:ext uri="{FF2B5EF4-FFF2-40B4-BE49-F238E27FC236}">
                <a16:creationId xmlns:a16="http://schemas.microsoft.com/office/drawing/2014/main" id="{B74E4CCB-3C10-4EBC-8ACE-905CF80DA90A}"/>
              </a:ext>
            </a:extLst>
          </p:cNvPr>
          <p:cNvSpPr/>
          <p:nvPr/>
        </p:nvSpPr>
        <p:spPr>
          <a:xfrm>
            <a:off x="2578380" y="573407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8" name="Rectangle 357">
            <a:extLst>
              <a:ext uri="{FF2B5EF4-FFF2-40B4-BE49-F238E27FC236}">
                <a16:creationId xmlns:a16="http://schemas.microsoft.com/office/drawing/2014/main" id="{28F4FCB1-3ED2-4C75-B4F5-63DC0E9009F7}"/>
              </a:ext>
            </a:extLst>
          </p:cNvPr>
          <p:cNvSpPr/>
          <p:nvPr/>
        </p:nvSpPr>
        <p:spPr>
          <a:xfrm>
            <a:off x="3982318" y="524425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59" name="Rectangle 358">
            <a:extLst>
              <a:ext uri="{FF2B5EF4-FFF2-40B4-BE49-F238E27FC236}">
                <a16:creationId xmlns:a16="http://schemas.microsoft.com/office/drawing/2014/main" id="{5BF1CD1C-4C6D-4F5D-B379-F111BD705AA1}"/>
              </a:ext>
            </a:extLst>
          </p:cNvPr>
          <p:cNvSpPr/>
          <p:nvPr/>
        </p:nvSpPr>
        <p:spPr>
          <a:xfrm>
            <a:off x="5751078" y="364203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0" name="Rectangle 359">
            <a:extLst>
              <a:ext uri="{FF2B5EF4-FFF2-40B4-BE49-F238E27FC236}">
                <a16:creationId xmlns:a16="http://schemas.microsoft.com/office/drawing/2014/main" id="{10AF3A01-ED04-4CEE-965F-CAD8D8412F0D}"/>
              </a:ext>
            </a:extLst>
          </p:cNvPr>
          <p:cNvSpPr/>
          <p:nvPr/>
        </p:nvSpPr>
        <p:spPr>
          <a:xfrm>
            <a:off x="6878203" y="415956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1" name="Rectangle 360">
            <a:extLst>
              <a:ext uri="{FF2B5EF4-FFF2-40B4-BE49-F238E27FC236}">
                <a16:creationId xmlns:a16="http://schemas.microsoft.com/office/drawing/2014/main" id="{37AD722E-E70F-4C40-84FB-85A54092B943}"/>
              </a:ext>
            </a:extLst>
          </p:cNvPr>
          <p:cNvSpPr/>
          <p:nvPr/>
        </p:nvSpPr>
        <p:spPr>
          <a:xfrm>
            <a:off x="7497328" y="46008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2" name="Rectangle 361">
            <a:extLst>
              <a:ext uri="{FF2B5EF4-FFF2-40B4-BE49-F238E27FC236}">
                <a16:creationId xmlns:a16="http://schemas.microsoft.com/office/drawing/2014/main" id="{BC7B6F6D-DCCB-4E8E-92FA-9263AA608AFD}"/>
              </a:ext>
            </a:extLst>
          </p:cNvPr>
          <p:cNvSpPr/>
          <p:nvPr/>
        </p:nvSpPr>
        <p:spPr>
          <a:xfrm>
            <a:off x="5663330" y="2566005"/>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3" name="Rectangle 362">
            <a:extLst>
              <a:ext uri="{FF2B5EF4-FFF2-40B4-BE49-F238E27FC236}">
                <a16:creationId xmlns:a16="http://schemas.microsoft.com/office/drawing/2014/main" id="{7C779199-8003-4A64-B17C-0A6E2092F2DA}"/>
              </a:ext>
            </a:extLst>
          </p:cNvPr>
          <p:cNvSpPr/>
          <p:nvPr/>
        </p:nvSpPr>
        <p:spPr>
          <a:xfrm>
            <a:off x="7600590" y="236309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4" name="Rectangle 363">
            <a:extLst>
              <a:ext uri="{FF2B5EF4-FFF2-40B4-BE49-F238E27FC236}">
                <a16:creationId xmlns:a16="http://schemas.microsoft.com/office/drawing/2014/main" id="{A834E04B-FA50-4F29-BFE9-BF909B3CF438}"/>
              </a:ext>
            </a:extLst>
          </p:cNvPr>
          <p:cNvSpPr/>
          <p:nvPr/>
        </p:nvSpPr>
        <p:spPr>
          <a:xfrm>
            <a:off x="7586523" y="5648640"/>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5" name="Rectangle 364">
            <a:extLst>
              <a:ext uri="{FF2B5EF4-FFF2-40B4-BE49-F238E27FC236}">
                <a16:creationId xmlns:a16="http://schemas.microsoft.com/office/drawing/2014/main" id="{A83548DD-0190-4E0D-9164-946F9300F923}"/>
              </a:ext>
            </a:extLst>
          </p:cNvPr>
          <p:cNvSpPr/>
          <p:nvPr/>
        </p:nvSpPr>
        <p:spPr>
          <a:xfrm>
            <a:off x="1483022" y="4757191"/>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6" name="Rectangle 365">
            <a:extLst>
              <a:ext uri="{FF2B5EF4-FFF2-40B4-BE49-F238E27FC236}">
                <a16:creationId xmlns:a16="http://schemas.microsoft.com/office/drawing/2014/main" id="{0144ABCD-C1C7-4B21-9A74-FF3DB4909568}"/>
              </a:ext>
            </a:extLst>
          </p:cNvPr>
          <p:cNvSpPr/>
          <p:nvPr/>
        </p:nvSpPr>
        <p:spPr>
          <a:xfrm>
            <a:off x="1392778" y="525579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7" name="Rectangle 366">
            <a:extLst>
              <a:ext uri="{FF2B5EF4-FFF2-40B4-BE49-F238E27FC236}">
                <a16:creationId xmlns:a16="http://schemas.microsoft.com/office/drawing/2014/main" id="{70533B0C-7EB0-4928-8852-43AB62026601}"/>
              </a:ext>
            </a:extLst>
          </p:cNvPr>
          <p:cNvSpPr/>
          <p:nvPr/>
        </p:nvSpPr>
        <p:spPr>
          <a:xfrm>
            <a:off x="627603" y="319658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68" name="Rectangle 367">
            <a:extLst>
              <a:ext uri="{FF2B5EF4-FFF2-40B4-BE49-F238E27FC236}">
                <a16:creationId xmlns:a16="http://schemas.microsoft.com/office/drawing/2014/main" id="{A7381929-359F-4093-9EE0-E9C2A5561B4E}"/>
              </a:ext>
            </a:extLst>
          </p:cNvPr>
          <p:cNvSpPr/>
          <p:nvPr/>
        </p:nvSpPr>
        <p:spPr>
          <a:xfrm>
            <a:off x="2887800" y="3161749"/>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69" name="Straight Connector 368">
            <a:extLst>
              <a:ext uri="{FF2B5EF4-FFF2-40B4-BE49-F238E27FC236}">
                <a16:creationId xmlns:a16="http://schemas.microsoft.com/office/drawing/2014/main" id="{71843D4B-693B-4092-B51C-761A887A550C}"/>
              </a:ext>
            </a:extLst>
          </p:cNvPr>
          <p:cNvCxnSpPr>
            <a:cxnSpLocks/>
          </p:cNvCxnSpPr>
          <p:nvPr/>
        </p:nvCxnSpPr>
        <p:spPr>
          <a:xfrm flipV="1">
            <a:off x="8141022" y="11684"/>
            <a:ext cx="0" cy="354924"/>
          </a:xfrm>
          <a:prstGeom prst="line">
            <a:avLst/>
          </a:prstGeom>
          <a:noFill/>
          <a:ln w="12700" cap="rnd" cmpd="sng" algn="ctr">
            <a:solidFill>
              <a:srgbClr val="00B0F0"/>
            </a:solidFill>
            <a:prstDash val="solid"/>
            <a:miter lim="800000"/>
            <a:headEnd type="none" w="med" len="med"/>
            <a:tailEnd type="none" w="med" len="med"/>
          </a:ln>
          <a:effectLst/>
        </p:spPr>
      </p:cxnSp>
      <p:cxnSp>
        <p:nvCxnSpPr>
          <p:cNvPr id="370" name="Straight Connector 369">
            <a:extLst>
              <a:ext uri="{FF2B5EF4-FFF2-40B4-BE49-F238E27FC236}">
                <a16:creationId xmlns:a16="http://schemas.microsoft.com/office/drawing/2014/main" id="{EBCF997A-C853-40BD-9D3F-97A5BF23CBDB}"/>
              </a:ext>
            </a:extLst>
          </p:cNvPr>
          <p:cNvCxnSpPr>
            <a:cxnSpLocks/>
          </p:cNvCxnSpPr>
          <p:nvPr/>
        </p:nvCxnSpPr>
        <p:spPr>
          <a:xfrm flipH="1" flipV="1">
            <a:off x="7376829" y="250408"/>
            <a:ext cx="710015" cy="154999"/>
          </a:xfrm>
          <a:prstGeom prst="line">
            <a:avLst/>
          </a:prstGeom>
          <a:noFill/>
          <a:ln w="12700" cap="rnd" cmpd="sng" algn="ctr">
            <a:solidFill>
              <a:srgbClr val="00B0F0"/>
            </a:solidFill>
            <a:prstDash val="solid"/>
            <a:miter lim="800000"/>
            <a:headEnd type="none" w="med" len="med"/>
            <a:tailEnd type="none" w="med" len="med"/>
          </a:ln>
          <a:effectLst/>
        </p:spPr>
      </p:cxnSp>
      <p:cxnSp>
        <p:nvCxnSpPr>
          <p:cNvPr id="371" name="Straight Connector 370">
            <a:extLst>
              <a:ext uri="{FF2B5EF4-FFF2-40B4-BE49-F238E27FC236}">
                <a16:creationId xmlns:a16="http://schemas.microsoft.com/office/drawing/2014/main" id="{DC8F1ECE-5E10-4D40-B5B5-F83B9DC463B0}"/>
              </a:ext>
            </a:extLst>
          </p:cNvPr>
          <p:cNvCxnSpPr>
            <a:cxnSpLocks/>
          </p:cNvCxnSpPr>
          <p:nvPr/>
        </p:nvCxnSpPr>
        <p:spPr>
          <a:xfrm flipH="1" flipV="1">
            <a:off x="8153400" y="403225"/>
            <a:ext cx="358005" cy="634427"/>
          </a:xfrm>
          <a:prstGeom prst="line">
            <a:avLst/>
          </a:prstGeom>
          <a:noFill/>
          <a:ln w="12700" cap="rnd" cmpd="sng" algn="ctr">
            <a:solidFill>
              <a:srgbClr val="00B0F0"/>
            </a:solidFill>
            <a:prstDash val="solid"/>
            <a:miter lim="800000"/>
            <a:headEnd type="none" w="med" len="med"/>
            <a:tailEnd type="none" w="med" len="med"/>
          </a:ln>
          <a:effectLst/>
        </p:spPr>
      </p:cxnSp>
      <p:sp>
        <p:nvSpPr>
          <p:cNvPr id="372" name="Rectangle 371">
            <a:extLst>
              <a:ext uri="{FF2B5EF4-FFF2-40B4-BE49-F238E27FC236}">
                <a16:creationId xmlns:a16="http://schemas.microsoft.com/office/drawing/2014/main" id="{E0C5C0CC-2F02-42A4-8060-B57C4190CAD4}"/>
              </a:ext>
            </a:extLst>
          </p:cNvPr>
          <p:cNvSpPr/>
          <p:nvPr/>
        </p:nvSpPr>
        <p:spPr>
          <a:xfrm>
            <a:off x="7299230" y="199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3" name="Rectangle 372">
            <a:extLst>
              <a:ext uri="{FF2B5EF4-FFF2-40B4-BE49-F238E27FC236}">
                <a16:creationId xmlns:a16="http://schemas.microsoft.com/office/drawing/2014/main" id="{960BBA21-EEE3-467B-A7B6-E3B7DEC0EBB4}"/>
              </a:ext>
            </a:extLst>
          </p:cNvPr>
          <p:cNvSpPr/>
          <p:nvPr/>
        </p:nvSpPr>
        <p:spPr>
          <a:xfrm>
            <a:off x="8102222" y="35492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4" name="Rectangle 373">
            <a:extLst>
              <a:ext uri="{FF2B5EF4-FFF2-40B4-BE49-F238E27FC236}">
                <a16:creationId xmlns:a16="http://schemas.microsoft.com/office/drawing/2014/main" id="{7230F1BA-97B9-4B60-8BEE-1494F5AA8023}"/>
              </a:ext>
            </a:extLst>
          </p:cNvPr>
          <p:cNvSpPr/>
          <p:nvPr/>
        </p:nvSpPr>
        <p:spPr>
          <a:xfrm>
            <a:off x="8480346" y="988954"/>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75" name="Straight Connector 374">
            <a:extLst>
              <a:ext uri="{FF2B5EF4-FFF2-40B4-BE49-F238E27FC236}">
                <a16:creationId xmlns:a16="http://schemas.microsoft.com/office/drawing/2014/main" id="{659CB559-425C-47D3-8D71-8A5BE8ABA5F9}"/>
              </a:ext>
            </a:extLst>
          </p:cNvPr>
          <p:cNvCxnSpPr>
            <a:cxnSpLocks/>
          </p:cNvCxnSpPr>
          <p:nvPr/>
        </p:nvCxnSpPr>
        <p:spPr>
          <a:xfrm>
            <a:off x="3222683" y="280885"/>
            <a:ext cx="1580636" cy="59475"/>
          </a:xfrm>
          <a:prstGeom prst="line">
            <a:avLst/>
          </a:prstGeom>
          <a:noFill/>
          <a:ln w="12700" cap="rnd" cmpd="sng" algn="ctr">
            <a:solidFill>
              <a:srgbClr val="00B0F0"/>
            </a:solidFill>
            <a:prstDash val="solid"/>
            <a:miter lim="800000"/>
            <a:headEnd type="none" w="med" len="med"/>
            <a:tailEnd type="none" w="med" len="med"/>
          </a:ln>
          <a:effectLst/>
        </p:spPr>
      </p:cxnSp>
      <p:cxnSp>
        <p:nvCxnSpPr>
          <p:cNvPr id="376" name="Straight Connector 375">
            <a:extLst>
              <a:ext uri="{FF2B5EF4-FFF2-40B4-BE49-F238E27FC236}">
                <a16:creationId xmlns:a16="http://schemas.microsoft.com/office/drawing/2014/main" id="{C0D5B579-A2E1-4DE4-87E9-AE627AC20658}"/>
              </a:ext>
            </a:extLst>
          </p:cNvPr>
          <p:cNvCxnSpPr>
            <a:cxnSpLocks/>
          </p:cNvCxnSpPr>
          <p:nvPr/>
        </p:nvCxnSpPr>
        <p:spPr>
          <a:xfrm flipH="1" flipV="1">
            <a:off x="3031787" y="-88835"/>
            <a:ext cx="136720" cy="330921"/>
          </a:xfrm>
          <a:prstGeom prst="line">
            <a:avLst/>
          </a:prstGeom>
          <a:noFill/>
          <a:ln w="12700" cap="rnd" cmpd="sng" algn="ctr">
            <a:solidFill>
              <a:srgbClr val="00B0F0"/>
            </a:solidFill>
            <a:prstDash val="solid"/>
            <a:miter lim="800000"/>
            <a:headEnd type="none" w="med" len="med"/>
            <a:tailEnd type="none" w="med" len="med"/>
          </a:ln>
          <a:effectLst/>
        </p:spPr>
      </p:cxnSp>
      <p:sp>
        <p:nvSpPr>
          <p:cNvPr id="377" name="Rectangle 376">
            <a:extLst>
              <a:ext uri="{FF2B5EF4-FFF2-40B4-BE49-F238E27FC236}">
                <a16:creationId xmlns:a16="http://schemas.microsoft.com/office/drawing/2014/main" id="{6D92C228-0A27-4593-A5C2-3654D9170F5B}"/>
              </a:ext>
            </a:extLst>
          </p:cNvPr>
          <p:cNvSpPr/>
          <p:nvPr/>
        </p:nvSpPr>
        <p:spPr>
          <a:xfrm>
            <a:off x="3129707" y="230402"/>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8" name="Rectangle 377">
            <a:extLst>
              <a:ext uri="{FF2B5EF4-FFF2-40B4-BE49-F238E27FC236}">
                <a16:creationId xmlns:a16="http://schemas.microsoft.com/office/drawing/2014/main" id="{010B62F5-C84A-4351-9696-49C6524672E0}"/>
              </a:ext>
            </a:extLst>
          </p:cNvPr>
          <p:cNvSpPr/>
          <p:nvPr/>
        </p:nvSpPr>
        <p:spPr>
          <a:xfrm>
            <a:off x="11090111" y="640336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9" name="Rectangle 378">
            <a:extLst>
              <a:ext uri="{FF2B5EF4-FFF2-40B4-BE49-F238E27FC236}">
                <a16:creationId xmlns:a16="http://schemas.microsoft.com/office/drawing/2014/main" id="{88044466-507F-4E5C-A2AA-CC24AF43140A}"/>
              </a:ext>
            </a:extLst>
          </p:cNvPr>
          <p:cNvSpPr/>
          <p:nvPr/>
        </p:nvSpPr>
        <p:spPr>
          <a:xfrm>
            <a:off x="8575511" y="3183917"/>
            <a:ext cx="77599" cy="77599"/>
          </a:xfrm>
          <a:prstGeom prst="rect">
            <a:avLst/>
          </a:prstGeom>
          <a:noFill/>
          <a:ln w="12700" cap="flat" cmpd="sng" algn="ctr">
            <a:solidFill>
              <a:sysClr val="window" lastClr="FFFFFF">
                <a:alpha val="70000"/>
              </a:sys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0" name="Rectangle 379">
            <a:extLst>
              <a:ext uri="{FF2B5EF4-FFF2-40B4-BE49-F238E27FC236}">
                <a16:creationId xmlns:a16="http://schemas.microsoft.com/office/drawing/2014/main" id="{A37D815B-015E-466C-A5EA-07C54D7F2EA6}"/>
              </a:ext>
            </a:extLst>
          </p:cNvPr>
          <p:cNvSpPr/>
          <p:nvPr/>
        </p:nvSpPr>
        <p:spPr>
          <a:xfrm>
            <a:off x="4912163" y="66589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1" name="Rectangle 380">
            <a:extLst>
              <a:ext uri="{FF2B5EF4-FFF2-40B4-BE49-F238E27FC236}">
                <a16:creationId xmlns:a16="http://schemas.microsoft.com/office/drawing/2014/main" id="{8F59EE3C-86FE-4E77-8A6C-3A24CCAF8025}"/>
              </a:ext>
            </a:extLst>
          </p:cNvPr>
          <p:cNvSpPr/>
          <p:nvPr/>
        </p:nvSpPr>
        <p:spPr>
          <a:xfrm>
            <a:off x="1426928" y="116517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2" name="Rectangle 381">
            <a:extLst>
              <a:ext uri="{FF2B5EF4-FFF2-40B4-BE49-F238E27FC236}">
                <a16:creationId xmlns:a16="http://schemas.microsoft.com/office/drawing/2014/main" id="{8CE83751-ED04-4287-877B-4B2460FCD52C}"/>
              </a:ext>
            </a:extLst>
          </p:cNvPr>
          <p:cNvSpPr/>
          <p:nvPr/>
        </p:nvSpPr>
        <p:spPr>
          <a:xfrm>
            <a:off x="3218782" y="153462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3" name="Rectangle 382">
            <a:extLst>
              <a:ext uri="{FF2B5EF4-FFF2-40B4-BE49-F238E27FC236}">
                <a16:creationId xmlns:a16="http://schemas.microsoft.com/office/drawing/2014/main" id="{EA73D601-EF71-4CA0-BB40-D98D1C7DE214}"/>
              </a:ext>
            </a:extLst>
          </p:cNvPr>
          <p:cNvSpPr/>
          <p:nvPr/>
        </p:nvSpPr>
        <p:spPr>
          <a:xfrm>
            <a:off x="4787941" y="274498"/>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4" name="Rectangle 383">
            <a:extLst>
              <a:ext uri="{FF2B5EF4-FFF2-40B4-BE49-F238E27FC236}">
                <a16:creationId xmlns:a16="http://schemas.microsoft.com/office/drawing/2014/main" id="{7F0E26A4-F5C7-4678-AFD2-4D3C75DF3ABE}"/>
              </a:ext>
            </a:extLst>
          </p:cNvPr>
          <p:cNvSpPr/>
          <p:nvPr/>
        </p:nvSpPr>
        <p:spPr>
          <a:xfrm>
            <a:off x="6905626" y="13220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5" name="Rectangle 384">
            <a:extLst>
              <a:ext uri="{FF2B5EF4-FFF2-40B4-BE49-F238E27FC236}">
                <a16:creationId xmlns:a16="http://schemas.microsoft.com/office/drawing/2014/main" id="{E38B65C9-E0D9-428C-AE44-ABD0E6A0CCCC}"/>
              </a:ext>
            </a:extLst>
          </p:cNvPr>
          <p:cNvSpPr/>
          <p:nvPr/>
        </p:nvSpPr>
        <p:spPr>
          <a:xfrm>
            <a:off x="10297582" y="32315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6" name="Rectangle 385">
            <a:extLst>
              <a:ext uri="{FF2B5EF4-FFF2-40B4-BE49-F238E27FC236}">
                <a16:creationId xmlns:a16="http://schemas.microsoft.com/office/drawing/2014/main" id="{217BEA42-777F-47D2-99A6-04A1468D157C}"/>
              </a:ext>
            </a:extLst>
          </p:cNvPr>
          <p:cNvSpPr/>
          <p:nvPr/>
        </p:nvSpPr>
        <p:spPr>
          <a:xfrm>
            <a:off x="11152839" y="32802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a:extLst>
              <a:ext uri="{FF2B5EF4-FFF2-40B4-BE49-F238E27FC236}">
                <a16:creationId xmlns:a16="http://schemas.microsoft.com/office/drawing/2014/main" id="{504ED0A7-366B-426D-B423-794B37E784DE}"/>
              </a:ext>
            </a:extLst>
          </p:cNvPr>
          <p:cNvSpPr/>
          <p:nvPr/>
        </p:nvSpPr>
        <p:spPr>
          <a:xfrm>
            <a:off x="11009318" y="14431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8" name="Rectangle 387">
            <a:extLst>
              <a:ext uri="{FF2B5EF4-FFF2-40B4-BE49-F238E27FC236}">
                <a16:creationId xmlns:a16="http://schemas.microsoft.com/office/drawing/2014/main" id="{4F2D6C80-82F2-49F2-B19F-F32ACAA86951}"/>
              </a:ext>
            </a:extLst>
          </p:cNvPr>
          <p:cNvSpPr/>
          <p:nvPr/>
        </p:nvSpPr>
        <p:spPr>
          <a:xfrm>
            <a:off x="11665709" y="210574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89" name="Rectangle 388">
            <a:extLst>
              <a:ext uri="{FF2B5EF4-FFF2-40B4-BE49-F238E27FC236}">
                <a16:creationId xmlns:a16="http://schemas.microsoft.com/office/drawing/2014/main" id="{2AD05821-312C-4A4F-A204-4687352E9372}"/>
              </a:ext>
            </a:extLst>
          </p:cNvPr>
          <p:cNvSpPr/>
          <p:nvPr/>
        </p:nvSpPr>
        <p:spPr>
          <a:xfrm>
            <a:off x="10014336" y="464782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0" name="Rectangle 389">
            <a:extLst>
              <a:ext uri="{FF2B5EF4-FFF2-40B4-BE49-F238E27FC236}">
                <a16:creationId xmlns:a16="http://schemas.microsoft.com/office/drawing/2014/main" id="{E5F2CF12-D3EF-41C1-A35E-C3BFA36FD7A6}"/>
              </a:ext>
            </a:extLst>
          </p:cNvPr>
          <p:cNvSpPr/>
          <p:nvPr/>
        </p:nvSpPr>
        <p:spPr>
          <a:xfrm>
            <a:off x="11183330" y="478003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1" name="Rectangle 390">
            <a:extLst>
              <a:ext uri="{FF2B5EF4-FFF2-40B4-BE49-F238E27FC236}">
                <a16:creationId xmlns:a16="http://schemas.microsoft.com/office/drawing/2014/main" id="{075BDFD6-CEE6-48E2-BF4A-0192161DFDBF}"/>
              </a:ext>
            </a:extLst>
          </p:cNvPr>
          <p:cNvSpPr/>
          <p:nvPr/>
        </p:nvSpPr>
        <p:spPr>
          <a:xfrm>
            <a:off x="9548171" y="609114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2" name="Rectangle 391">
            <a:extLst>
              <a:ext uri="{FF2B5EF4-FFF2-40B4-BE49-F238E27FC236}">
                <a16:creationId xmlns:a16="http://schemas.microsoft.com/office/drawing/2014/main" id="{A5523ED2-CE43-465F-96F6-7A8840BEE869}"/>
              </a:ext>
            </a:extLst>
          </p:cNvPr>
          <p:cNvSpPr/>
          <p:nvPr/>
        </p:nvSpPr>
        <p:spPr>
          <a:xfrm>
            <a:off x="5389340" y="523840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3" name="Rectangle 392">
            <a:extLst>
              <a:ext uri="{FF2B5EF4-FFF2-40B4-BE49-F238E27FC236}">
                <a16:creationId xmlns:a16="http://schemas.microsoft.com/office/drawing/2014/main" id="{6FEED4E1-0CB7-4774-8AC0-B8BAD4B3E8AD}"/>
              </a:ext>
            </a:extLst>
          </p:cNvPr>
          <p:cNvSpPr/>
          <p:nvPr/>
        </p:nvSpPr>
        <p:spPr>
          <a:xfrm>
            <a:off x="2563002" y="571869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4" name="Rectangle 393">
            <a:extLst>
              <a:ext uri="{FF2B5EF4-FFF2-40B4-BE49-F238E27FC236}">
                <a16:creationId xmlns:a16="http://schemas.microsoft.com/office/drawing/2014/main" id="{958866E2-1A43-4E36-83C4-8A2F4F8F0293}"/>
              </a:ext>
            </a:extLst>
          </p:cNvPr>
          <p:cNvSpPr/>
          <p:nvPr/>
        </p:nvSpPr>
        <p:spPr>
          <a:xfrm>
            <a:off x="3966940" y="522888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5" name="Rectangle 394">
            <a:extLst>
              <a:ext uri="{FF2B5EF4-FFF2-40B4-BE49-F238E27FC236}">
                <a16:creationId xmlns:a16="http://schemas.microsoft.com/office/drawing/2014/main" id="{E5AB2828-7F0D-437A-BF3C-5C02878FD3B4}"/>
              </a:ext>
            </a:extLst>
          </p:cNvPr>
          <p:cNvSpPr/>
          <p:nvPr/>
        </p:nvSpPr>
        <p:spPr>
          <a:xfrm>
            <a:off x="5735700" y="362666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6" name="Rectangle 395">
            <a:extLst>
              <a:ext uri="{FF2B5EF4-FFF2-40B4-BE49-F238E27FC236}">
                <a16:creationId xmlns:a16="http://schemas.microsoft.com/office/drawing/2014/main" id="{50C85EC3-CE20-4100-BE7B-E255D03E4B34}"/>
              </a:ext>
            </a:extLst>
          </p:cNvPr>
          <p:cNvSpPr/>
          <p:nvPr/>
        </p:nvSpPr>
        <p:spPr>
          <a:xfrm>
            <a:off x="6862825" y="414418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7" name="Rectangle 396">
            <a:extLst>
              <a:ext uri="{FF2B5EF4-FFF2-40B4-BE49-F238E27FC236}">
                <a16:creationId xmlns:a16="http://schemas.microsoft.com/office/drawing/2014/main" id="{A6858595-ACA6-401B-9DF8-4EA4132AC592}"/>
              </a:ext>
            </a:extLst>
          </p:cNvPr>
          <p:cNvSpPr/>
          <p:nvPr/>
        </p:nvSpPr>
        <p:spPr>
          <a:xfrm>
            <a:off x="7481950" y="45855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8" name="Rectangle 397">
            <a:extLst>
              <a:ext uri="{FF2B5EF4-FFF2-40B4-BE49-F238E27FC236}">
                <a16:creationId xmlns:a16="http://schemas.microsoft.com/office/drawing/2014/main" id="{43DDF341-DAA8-4D66-9571-CC91AB1FC5C5}"/>
              </a:ext>
            </a:extLst>
          </p:cNvPr>
          <p:cNvSpPr/>
          <p:nvPr/>
        </p:nvSpPr>
        <p:spPr>
          <a:xfrm>
            <a:off x="5647952" y="2550627"/>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99" name="Rectangle 398">
            <a:extLst>
              <a:ext uri="{FF2B5EF4-FFF2-40B4-BE49-F238E27FC236}">
                <a16:creationId xmlns:a16="http://schemas.microsoft.com/office/drawing/2014/main" id="{C5E3729D-1B82-4575-B303-B72A364DCD66}"/>
              </a:ext>
            </a:extLst>
          </p:cNvPr>
          <p:cNvSpPr/>
          <p:nvPr/>
        </p:nvSpPr>
        <p:spPr>
          <a:xfrm>
            <a:off x="7585212" y="234771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0" name="Rectangle 399">
            <a:extLst>
              <a:ext uri="{FF2B5EF4-FFF2-40B4-BE49-F238E27FC236}">
                <a16:creationId xmlns:a16="http://schemas.microsoft.com/office/drawing/2014/main" id="{E8363F23-ADB6-4F6E-8568-665BBE9B24D3}"/>
              </a:ext>
            </a:extLst>
          </p:cNvPr>
          <p:cNvSpPr/>
          <p:nvPr/>
        </p:nvSpPr>
        <p:spPr>
          <a:xfrm>
            <a:off x="7571145" y="5633262"/>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1" name="Rectangle 400">
            <a:extLst>
              <a:ext uri="{FF2B5EF4-FFF2-40B4-BE49-F238E27FC236}">
                <a16:creationId xmlns:a16="http://schemas.microsoft.com/office/drawing/2014/main" id="{7793CADF-4B6B-4070-8A46-0D309EE23ED7}"/>
              </a:ext>
            </a:extLst>
          </p:cNvPr>
          <p:cNvSpPr/>
          <p:nvPr/>
        </p:nvSpPr>
        <p:spPr>
          <a:xfrm>
            <a:off x="1467644" y="4741813"/>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2" name="Rectangle 401">
            <a:extLst>
              <a:ext uri="{FF2B5EF4-FFF2-40B4-BE49-F238E27FC236}">
                <a16:creationId xmlns:a16="http://schemas.microsoft.com/office/drawing/2014/main" id="{B7BF1692-688D-4057-B945-A0C4089B28CC}"/>
              </a:ext>
            </a:extLst>
          </p:cNvPr>
          <p:cNvSpPr/>
          <p:nvPr/>
        </p:nvSpPr>
        <p:spPr>
          <a:xfrm>
            <a:off x="1377400" y="524042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3" name="Rectangle 402">
            <a:extLst>
              <a:ext uri="{FF2B5EF4-FFF2-40B4-BE49-F238E27FC236}">
                <a16:creationId xmlns:a16="http://schemas.microsoft.com/office/drawing/2014/main" id="{E2C324B0-A4E6-4F54-98B9-9E9D3F16DA02}"/>
              </a:ext>
            </a:extLst>
          </p:cNvPr>
          <p:cNvSpPr/>
          <p:nvPr/>
        </p:nvSpPr>
        <p:spPr>
          <a:xfrm>
            <a:off x="612225" y="318121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4" name="Rectangle 403">
            <a:extLst>
              <a:ext uri="{FF2B5EF4-FFF2-40B4-BE49-F238E27FC236}">
                <a16:creationId xmlns:a16="http://schemas.microsoft.com/office/drawing/2014/main" id="{DC64E384-DD19-4BBC-8E57-390B0D16D6F6}"/>
              </a:ext>
            </a:extLst>
          </p:cNvPr>
          <p:cNvSpPr/>
          <p:nvPr/>
        </p:nvSpPr>
        <p:spPr>
          <a:xfrm>
            <a:off x="2872422" y="3146371"/>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5" name="Rectangle 404">
            <a:extLst>
              <a:ext uri="{FF2B5EF4-FFF2-40B4-BE49-F238E27FC236}">
                <a16:creationId xmlns:a16="http://schemas.microsoft.com/office/drawing/2014/main" id="{FFDD9A19-6BBB-4CE0-A102-262F164D657A}"/>
              </a:ext>
            </a:extLst>
          </p:cNvPr>
          <p:cNvSpPr/>
          <p:nvPr/>
        </p:nvSpPr>
        <p:spPr>
          <a:xfrm>
            <a:off x="7283852" y="184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6" name="Rectangle 405">
            <a:extLst>
              <a:ext uri="{FF2B5EF4-FFF2-40B4-BE49-F238E27FC236}">
                <a16:creationId xmlns:a16="http://schemas.microsoft.com/office/drawing/2014/main" id="{F5CFBE3F-67D2-4610-8D72-CB562FEDE539}"/>
              </a:ext>
            </a:extLst>
          </p:cNvPr>
          <p:cNvSpPr/>
          <p:nvPr/>
        </p:nvSpPr>
        <p:spPr>
          <a:xfrm>
            <a:off x="8086844" y="33954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7" name="Rectangle 406">
            <a:extLst>
              <a:ext uri="{FF2B5EF4-FFF2-40B4-BE49-F238E27FC236}">
                <a16:creationId xmlns:a16="http://schemas.microsoft.com/office/drawing/2014/main" id="{EBB21A17-44F2-451B-B270-51CABFA29632}"/>
              </a:ext>
            </a:extLst>
          </p:cNvPr>
          <p:cNvSpPr/>
          <p:nvPr/>
        </p:nvSpPr>
        <p:spPr>
          <a:xfrm>
            <a:off x="8464968" y="973576"/>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8" name="Rectangle 407">
            <a:extLst>
              <a:ext uri="{FF2B5EF4-FFF2-40B4-BE49-F238E27FC236}">
                <a16:creationId xmlns:a16="http://schemas.microsoft.com/office/drawing/2014/main" id="{CEC3E22E-210B-43BB-AF6A-8950D396CD1B}"/>
              </a:ext>
            </a:extLst>
          </p:cNvPr>
          <p:cNvSpPr/>
          <p:nvPr/>
        </p:nvSpPr>
        <p:spPr>
          <a:xfrm>
            <a:off x="3114329" y="215024"/>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09" name="Rectangle 408">
            <a:extLst>
              <a:ext uri="{FF2B5EF4-FFF2-40B4-BE49-F238E27FC236}">
                <a16:creationId xmlns:a16="http://schemas.microsoft.com/office/drawing/2014/main" id="{989C94CA-2422-4373-8298-A0BE34311555}"/>
              </a:ext>
            </a:extLst>
          </p:cNvPr>
          <p:cNvSpPr/>
          <p:nvPr/>
        </p:nvSpPr>
        <p:spPr>
          <a:xfrm>
            <a:off x="11074733" y="638798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0" name="Rectangle 409">
            <a:extLst>
              <a:ext uri="{FF2B5EF4-FFF2-40B4-BE49-F238E27FC236}">
                <a16:creationId xmlns:a16="http://schemas.microsoft.com/office/drawing/2014/main" id="{C2767697-6871-4BA2-AB40-2585FED1FF97}"/>
              </a:ext>
            </a:extLst>
          </p:cNvPr>
          <p:cNvSpPr/>
          <p:nvPr/>
        </p:nvSpPr>
        <p:spPr>
          <a:xfrm>
            <a:off x="8560133" y="3168539"/>
            <a:ext cx="108354" cy="108354"/>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411" name="people_11" title="Icon of two people with a chat bubble">
            <a:extLst>
              <a:ext uri="{FF2B5EF4-FFF2-40B4-BE49-F238E27FC236}">
                <a16:creationId xmlns:a16="http://schemas.microsoft.com/office/drawing/2014/main" id="{C9BA81F1-1A91-43D5-8B19-8D607A05DCC2}"/>
              </a:ext>
            </a:extLst>
          </p:cNvPr>
          <p:cNvSpPr>
            <a:spLocks noChangeAspect="1" noEditPoints="1"/>
          </p:cNvSpPr>
          <p:nvPr/>
        </p:nvSpPr>
        <p:spPr bwMode="auto">
          <a:xfrm>
            <a:off x="5459227" y="2817494"/>
            <a:ext cx="1273547" cy="1223012"/>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2" name="tool" title="Icon of a skrewdriver and wrench">
            <a:extLst>
              <a:ext uri="{FF2B5EF4-FFF2-40B4-BE49-F238E27FC236}">
                <a16:creationId xmlns:a16="http://schemas.microsoft.com/office/drawing/2014/main" id="{921EF5BA-6AAB-44D7-9C86-A501C0B47744}"/>
              </a:ext>
            </a:extLst>
          </p:cNvPr>
          <p:cNvSpPr>
            <a:spLocks noChangeAspect="1" noEditPoints="1"/>
          </p:cNvSpPr>
          <p:nvPr/>
        </p:nvSpPr>
        <p:spPr bwMode="auto">
          <a:xfrm>
            <a:off x="5661877" y="2817493"/>
            <a:ext cx="868247" cy="122301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3" name="gear" title="Icon of a gear surrounded by a circle with lines of varying length">
            <a:extLst>
              <a:ext uri="{FF2B5EF4-FFF2-40B4-BE49-F238E27FC236}">
                <a16:creationId xmlns:a16="http://schemas.microsoft.com/office/drawing/2014/main" id="{5A3D0E6F-4F98-46D3-9392-4D18C72CBC18}"/>
              </a:ext>
            </a:extLst>
          </p:cNvPr>
          <p:cNvSpPr>
            <a:spLocks noChangeAspect="1" noEditPoints="1"/>
          </p:cNvSpPr>
          <p:nvPr/>
        </p:nvSpPr>
        <p:spPr bwMode="auto">
          <a:xfrm>
            <a:off x="5476062" y="2811745"/>
            <a:ext cx="1239877" cy="1234511"/>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14" name="box" title="Icon of a box">
            <a:extLst>
              <a:ext uri="{FF2B5EF4-FFF2-40B4-BE49-F238E27FC236}">
                <a16:creationId xmlns:a16="http://schemas.microsoft.com/office/drawing/2014/main" id="{1C54C9BD-7B86-4482-A6F0-8798B94CE09A}"/>
              </a:ext>
            </a:extLst>
          </p:cNvPr>
          <p:cNvSpPr>
            <a:spLocks noChangeAspect="1" noEditPoints="1"/>
          </p:cNvSpPr>
          <p:nvPr/>
        </p:nvSpPr>
        <p:spPr bwMode="auto">
          <a:xfrm>
            <a:off x="5502095" y="2829447"/>
            <a:ext cx="1187811" cy="1199106"/>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Tree>
    <p:extLst>
      <p:ext uri="{BB962C8B-B14F-4D97-AF65-F5344CB8AC3E}">
        <p14:creationId xmlns:p14="http://schemas.microsoft.com/office/powerpoint/2010/main" val="154711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par>
                                <p:cTn id="8" presetID="6" presetClass="emph" presetSubtype="0" accel="52000" decel="48000" autoRev="1" fill="hold" grpId="1" nodeType="withEffect">
                                  <p:stCondLst>
                                    <p:cond delay="0"/>
                                  </p:stCondLst>
                                  <p:childTnLst>
                                    <p:animScale>
                                      <p:cBhvr>
                                        <p:cTn id="9" dur="250" fill="hold"/>
                                        <p:tgtEl>
                                          <p:spTgt spid="381"/>
                                        </p:tgtEl>
                                      </p:cBhvr>
                                      <p:by x="200000" y="200000"/>
                                    </p:animScale>
                                  </p:childTnLst>
                                </p:cTn>
                              </p:par>
                              <p:par>
                                <p:cTn id="10" presetID="10" presetClass="entr" presetSubtype="0" fill="hold" grpId="1" nodeType="withEffect">
                                  <p:stCondLst>
                                    <p:cond delay="0"/>
                                  </p:stCondLst>
                                  <p:childTnLst>
                                    <p:set>
                                      <p:cBhvr>
                                        <p:cTn id="11" dur="1" fill="hold">
                                          <p:stCondLst>
                                            <p:cond delay="0"/>
                                          </p:stCondLst>
                                        </p:cTn>
                                        <p:tgtEl>
                                          <p:spTgt spid="346"/>
                                        </p:tgtEl>
                                        <p:attrNameLst>
                                          <p:attrName>style.visibility</p:attrName>
                                        </p:attrNameLst>
                                      </p:cBhvr>
                                      <p:to>
                                        <p:strVal val="visible"/>
                                      </p:to>
                                    </p:set>
                                    <p:animEffect transition="in" filter="fade">
                                      <p:cBhvr>
                                        <p:cTn id="12" dur="500"/>
                                        <p:tgtEl>
                                          <p:spTgt spid="346"/>
                                        </p:tgtEl>
                                      </p:cBhvr>
                                    </p:animEffect>
                                  </p:childTnLst>
                                </p:cTn>
                              </p:par>
                              <p:par>
                                <p:cTn id="13" presetID="6" presetClass="emph" presetSubtype="0" repeatCount="indefinite" autoRev="1" fill="hold" grpId="0" nodeType="withEffect">
                                  <p:stCondLst>
                                    <p:cond delay="0"/>
                                  </p:stCondLst>
                                  <p:childTnLst>
                                    <p:animScale>
                                      <p:cBhvr>
                                        <p:cTn id="14" dur="500" fill="hold"/>
                                        <p:tgtEl>
                                          <p:spTgt spid="346"/>
                                        </p:tgtEl>
                                      </p:cBhvr>
                                      <p:by x="250000" y="250000"/>
                                    </p:animScale>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395"/>
                                        </p:tgtEl>
                                        <p:attrNameLst>
                                          <p:attrName>style.visibility</p:attrName>
                                        </p:attrNameLst>
                                      </p:cBhvr>
                                      <p:to>
                                        <p:strVal val="visible"/>
                                      </p:to>
                                    </p:set>
                                    <p:animEffect transition="in" filter="fade">
                                      <p:cBhvr>
                                        <p:cTn id="18" dur="500"/>
                                        <p:tgtEl>
                                          <p:spTgt spid="395"/>
                                        </p:tgtEl>
                                      </p:cBhvr>
                                    </p:animEffect>
                                  </p:childTnLst>
                                </p:cTn>
                              </p:par>
                              <p:par>
                                <p:cTn id="19" presetID="6" presetClass="emph" presetSubtype="0" accel="52000" decel="48000" autoRev="1" fill="hold" grpId="1" nodeType="withEffect">
                                  <p:stCondLst>
                                    <p:cond delay="0"/>
                                  </p:stCondLst>
                                  <p:childTnLst>
                                    <p:animScale>
                                      <p:cBhvr>
                                        <p:cTn id="20" dur="250" fill="hold"/>
                                        <p:tgtEl>
                                          <p:spTgt spid="395"/>
                                        </p:tgtEl>
                                      </p:cBhvr>
                                      <p:by x="200000" y="200000"/>
                                    </p:animScale>
                                  </p:childTnLst>
                                </p:cTn>
                              </p:par>
                              <p:par>
                                <p:cTn id="21" presetID="10" presetClass="entr" presetSubtype="0" fill="hold" grpId="1" nodeType="withEffect">
                                  <p:stCondLst>
                                    <p:cond delay="0"/>
                                  </p:stCondLst>
                                  <p:childTnLst>
                                    <p:set>
                                      <p:cBhvr>
                                        <p:cTn id="22" dur="1" fill="hold">
                                          <p:stCondLst>
                                            <p:cond delay="0"/>
                                          </p:stCondLst>
                                        </p:cTn>
                                        <p:tgtEl>
                                          <p:spTgt spid="359"/>
                                        </p:tgtEl>
                                        <p:attrNameLst>
                                          <p:attrName>style.visibility</p:attrName>
                                        </p:attrNameLst>
                                      </p:cBhvr>
                                      <p:to>
                                        <p:strVal val="visible"/>
                                      </p:to>
                                    </p:set>
                                    <p:animEffect transition="in" filter="fade">
                                      <p:cBhvr>
                                        <p:cTn id="23" dur="500"/>
                                        <p:tgtEl>
                                          <p:spTgt spid="359"/>
                                        </p:tgtEl>
                                      </p:cBhvr>
                                    </p:animEffect>
                                  </p:childTnLst>
                                </p:cTn>
                              </p:par>
                              <p:par>
                                <p:cTn id="24" presetID="6" presetClass="emph" presetSubtype="0" repeatCount="indefinite" autoRev="1" fill="hold" grpId="0" nodeType="withEffect">
                                  <p:stCondLst>
                                    <p:cond delay="0"/>
                                  </p:stCondLst>
                                  <p:childTnLst>
                                    <p:animScale>
                                      <p:cBhvr>
                                        <p:cTn id="25" dur="500" fill="hold"/>
                                        <p:tgtEl>
                                          <p:spTgt spid="359"/>
                                        </p:tgtEl>
                                      </p:cBhvr>
                                      <p:by x="250000" y="250000"/>
                                    </p:animScale>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86"/>
                                        </p:tgtEl>
                                        <p:attrNameLst>
                                          <p:attrName>style.visibility</p:attrName>
                                        </p:attrNameLst>
                                      </p:cBhvr>
                                      <p:to>
                                        <p:strVal val="visible"/>
                                      </p:to>
                                    </p:set>
                                    <p:animEffect transition="in" filter="fade">
                                      <p:cBhvr>
                                        <p:cTn id="29" dur="500"/>
                                        <p:tgtEl>
                                          <p:spTgt spid="386"/>
                                        </p:tgtEl>
                                      </p:cBhvr>
                                    </p:animEffect>
                                  </p:childTnLst>
                                </p:cTn>
                              </p:par>
                              <p:par>
                                <p:cTn id="30" presetID="6" presetClass="emph" presetSubtype="0" accel="52000" decel="48000" autoRev="1" fill="hold" grpId="1" nodeType="withEffect">
                                  <p:stCondLst>
                                    <p:cond delay="0"/>
                                  </p:stCondLst>
                                  <p:childTnLst>
                                    <p:animScale>
                                      <p:cBhvr>
                                        <p:cTn id="31" dur="250" fill="hold"/>
                                        <p:tgtEl>
                                          <p:spTgt spid="386"/>
                                        </p:tgtEl>
                                      </p:cBhvr>
                                      <p:by x="200000" y="200000"/>
                                    </p:animScale>
                                  </p:childTnLst>
                                </p:cTn>
                              </p:par>
                              <p:par>
                                <p:cTn id="32" presetID="10" presetClass="entr" presetSubtype="0" fill="hold" grpId="1" nodeType="withEffect">
                                  <p:stCondLst>
                                    <p:cond delay="0"/>
                                  </p:stCondLst>
                                  <p:childTnLst>
                                    <p:set>
                                      <p:cBhvr>
                                        <p:cTn id="33" dur="1" fill="hold">
                                          <p:stCondLst>
                                            <p:cond delay="0"/>
                                          </p:stCondLst>
                                        </p:cTn>
                                        <p:tgtEl>
                                          <p:spTgt spid="351"/>
                                        </p:tgtEl>
                                        <p:attrNameLst>
                                          <p:attrName>style.visibility</p:attrName>
                                        </p:attrNameLst>
                                      </p:cBhvr>
                                      <p:to>
                                        <p:strVal val="visible"/>
                                      </p:to>
                                    </p:set>
                                    <p:animEffect transition="in" filter="fade">
                                      <p:cBhvr>
                                        <p:cTn id="34" dur="500"/>
                                        <p:tgtEl>
                                          <p:spTgt spid="351"/>
                                        </p:tgtEl>
                                      </p:cBhvr>
                                    </p:animEffect>
                                  </p:childTnLst>
                                </p:cTn>
                              </p:par>
                              <p:par>
                                <p:cTn id="35" presetID="6" presetClass="emph" presetSubtype="0" repeatCount="indefinite" autoRev="1" fill="hold" grpId="0" nodeType="withEffect">
                                  <p:stCondLst>
                                    <p:cond delay="0"/>
                                  </p:stCondLst>
                                  <p:childTnLst>
                                    <p:animScale>
                                      <p:cBhvr>
                                        <p:cTn id="36" dur="500" fill="hold"/>
                                        <p:tgtEl>
                                          <p:spTgt spid="351"/>
                                        </p:tgtEl>
                                      </p:cBhvr>
                                      <p:by x="250000" y="250000"/>
                                    </p:animScale>
                                  </p:childTnLst>
                                </p:cTn>
                              </p:par>
                            </p:childTnLst>
                          </p:cTn>
                        </p:par>
                        <p:par>
                          <p:cTn id="37" fill="hold">
                            <p:stCondLst>
                              <p:cond delay="3000"/>
                            </p:stCondLst>
                            <p:childTnLst>
                              <p:par>
                                <p:cTn id="38" presetID="10" presetClass="entr" presetSubtype="0" fill="hold" grpId="0" nodeType="afterEffect">
                                  <p:stCondLst>
                                    <p:cond delay="0"/>
                                  </p:stCondLst>
                                  <p:childTnLst>
                                    <p:set>
                                      <p:cBhvr>
                                        <p:cTn id="39" dur="1" fill="hold">
                                          <p:stCondLst>
                                            <p:cond delay="0"/>
                                          </p:stCondLst>
                                        </p:cTn>
                                        <p:tgtEl>
                                          <p:spTgt spid="400"/>
                                        </p:tgtEl>
                                        <p:attrNameLst>
                                          <p:attrName>style.visibility</p:attrName>
                                        </p:attrNameLst>
                                      </p:cBhvr>
                                      <p:to>
                                        <p:strVal val="visible"/>
                                      </p:to>
                                    </p:set>
                                    <p:animEffect transition="in" filter="fade">
                                      <p:cBhvr>
                                        <p:cTn id="40" dur="500"/>
                                        <p:tgtEl>
                                          <p:spTgt spid="400"/>
                                        </p:tgtEl>
                                      </p:cBhvr>
                                    </p:animEffect>
                                  </p:childTnLst>
                                </p:cTn>
                              </p:par>
                              <p:par>
                                <p:cTn id="41" presetID="6" presetClass="emph" presetSubtype="0" accel="52000" decel="48000" autoRev="1" fill="hold" grpId="1" nodeType="withEffect">
                                  <p:stCondLst>
                                    <p:cond delay="0"/>
                                  </p:stCondLst>
                                  <p:childTnLst>
                                    <p:animScale>
                                      <p:cBhvr>
                                        <p:cTn id="42" dur="250" fill="hold"/>
                                        <p:tgtEl>
                                          <p:spTgt spid="400"/>
                                        </p:tgtEl>
                                      </p:cBhvr>
                                      <p:by x="200000" y="200000"/>
                                    </p:animScale>
                                  </p:childTnLst>
                                </p:cTn>
                              </p:par>
                              <p:par>
                                <p:cTn id="43" presetID="10" presetClass="entr" presetSubtype="0" fill="hold" grpId="1" nodeType="withEffect">
                                  <p:stCondLst>
                                    <p:cond delay="0"/>
                                  </p:stCondLst>
                                  <p:childTnLst>
                                    <p:set>
                                      <p:cBhvr>
                                        <p:cTn id="44" dur="1" fill="hold">
                                          <p:stCondLst>
                                            <p:cond delay="0"/>
                                          </p:stCondLst>
                                        </p:cTn>
                                        <p:tgtEl>
                                          <p:spTgt spid="364"/>
                                        </p:tgtEl>
                                        <p:attrNameLst>
                                          <p:attrName>style.visibility</p:attrName>
                                        </p:attrNameLst>
                                      </p:cBhvr>
                                      <p:to>
                                        <p:strVal val="visible"/>
                                      </p:to>
                                    </p:set>
                                    <p:animEffect transition="in" filter="fade">
                                      <p:cBhvr>
                                        <p:cTn id="45" dur="500"/>
                                        <p:tgtEl>
                                          <p:spTgt spid="364"/>
                                        </p:tgtEl>
                                      </p:cBhvr>
                                    </p:animEffect>
                                  </p:childTnLst>
                                </p:cTn>
                              </p:par>
                              <p:par>
                                <p:cTn id="46" presetID="6" presetClass="emph" presetSubtype="0" repeatCount="indefinite" autoRev="1" fill="hold" grpId="0" nodeType="withEffect">
                                  <p:stCondLst>
                                    <p:cond delay="0"/>
                                  </p:stCondLst>
                                  <p:childTnLst>
                                    <p:animScale>
                                      <p:cBhvr>
                                        <p:cTn id="47" dur="500" fill="hold"/>
                                        <p:tgtEl>
                                          <p:spTgt spid="364"/>
                                        </p:tgtEl>
                                      </p:cBhvr>
                                      <p:by x="250000" y="250000"/>
                                    </p:animScale>
                                  </p:childTnLst>
                                </p:cTn>
                              </p:par>
                              <p:par>
                                <p:cTn id="48" presetID="10" presetClass="entr" presetSubtype="0" fill="hold" grpId="0" nodeType="withEffect">
                                  <p:stCondLst>
                                    <p:cond delay="0"/>
                                  </p:stCondLst>
                                  <p:childTnLst>
                                    <p:set>
                                      <p:cBhvr>
                                        <p:cTn id="49" dur="1" fill="hold">
                                          <p:stCondLst>
                                            <p:cond delay="0"/>
                                          </p:stCondLst>
                                        </p:cTn>
                                        <p:tgtEl>
                                          <p:spTgt spid="392"/>
                                        </p:tgtEl>
                                        <p:attrNameLst>
                                          <p:attrName>style.visibility</p:attrName>
                                        </p:attrNameLst>
                                      </p:cBhvr>
                                      <p:to>
                                        <p:strVal val="visible"/>
                                      </p:to>
                                    </p:set>
                                    <p:animEffect transition="in" filter="fade">
                                      <p:cBhvr>
                                        <p:cTn id="50" dur="500"/>
                                        <p:tgtEl>
                                          <p:spTgt spid="392"/>
                                        </p:tgtEl>
                                      </p:cBhvr>
                                    </p:animEffect>
                                  </p:childTnLst>
                                </p:cTn>
                              </p:par>
                              <p:par>
                                <p:cTn id="51" presetID="6" presetClass="emph" presetSubtype="0" accel="52000" decel="48000" autoRev="1" fill="hold" grpId="1" nodeType="withEffect">
                                  <p:stCondLst>
                                    <p:cond delay="0"/>
                                  </p:stCondLst>
                                  <p:childTnLst>
                                    <p:animScale>
                                      <p:cBhvr>
                                        <p:cTn id="52" dur="250" fill="hold"/>
                                        <p:tgtEl>
                                          <p:spTgt spid="392"/>
                                        </p:tgtEl>
                                      </p:cBhvr>
                                      <p:by x="200000" y="200000"/>
                                    </p:animScale>
                                  </p:childTnLst>
                                </p:cTn>
                              </p:par>
                              <p:par>
                                <p:cTn id="53" presetID="10" presetClass="entr" presetSubtype="0" fill="hold" grpId="1" nodeType="withEffect">
                                  <p:stCondLst>
                                    <p:cond delay="0"/>
                                  </p:stCondLst>
                                  <p:childTnLst>
                                    <p:set>
                                      <p:cBhvr>
                                        <p:cTn id="54" dur="1" fill="hold">
                                          <p:stCondLst>
                                            <p:cond delay="0"/>
                                          </p:stCondLst>
                                        </p:cTn>
                                        <p:tgtEl>
                                          <p:spTgt spid="356"/>
                                        </p:tgtEl>
                                        <p:attrNameLst>
                                          <p:attrName>style.visibility</p:attrName>
                                        </p:attrNameLst>
                                      </p:cBhvr>
                                      <p:to>
                                        <p:strVal val="visible"/>
                                      </p:to>
                                    </p:set>
                                    <p:animEffect transition="in" filter="fade">
                                      <p:cBhvr>
                                        <p:cTn id="55" dur="500"/>
                                        <p:tgtEl>
                                          <p:spTgt spid="356"/>
                                        </p:tgtEl>
                                      </p:cBhvr>
                                    </p:animEffect>
                                  </p:childTnLst>
                                </p:cTn>
                              </p:par>
                              <p:par>
                                <p:cTn id="56" presetID="6" presetClass="emph" presetSubtype="0" repeatCount="indefinite" autoRev="1" fill="hold" grpId="0" nodeType="withEffect">
                                  <p:stCondLst>
                                    <p:cond delay="0"/>
                                  </p:stCondLst>
                                  <p:childTnLst>
                                    <p:animScale>
                                      <p:cBhvr>
                                        <p:cTn id="57" dur="500" fill="hold"/>
                                        <p:tgtEl>
                                          <p:spTgt spid="356"/>
                                        </p:tgtEl>
                                      </p:cBhvr>
                                      <p:by x="250000" y="250000"/>
                                    </p:animScale>
                                  </p:childTnLst>
                                </p:cTn>
                              </p:par>
                            </p:childTnLst>
                          </p:cTn>
                        </p:par>
                        <p:par>
                          <p:cTn id="58" fill="hold">
                            <p:stCondLst>
                              <p:cond delay="4000"/>
                            </p:stCondLst>
                            <p:childTnLst>
                              <p:par>
                                <p:cTn id="59" presetID="10" presetClass="entr" presetSubtype="0" fill="hold" grpId="0" nodeType="afterEffect">
                                  <p:stCondLst>
                                    <p:cond delay="0"/>
                                  </p:stCondLst>
                                  <p:childTnLst>
                                    <p:set>
                                      <p:cBhvr>
                                        <p:cTn id="60" dur="1" fill="hold">
                                          <p:stCondLst>
                                            <p:cond delay="0"/>
                                          </p:stCondLst>
                                        </p:cTn>
                                        <p:tgtEl>
                                          <p:spTgt spid="382"/>
                                        </p:tgtEl>
                                        <p:attrNameLst>
                                          <p:attrName>style.visibility</p:attrName>
                                        </p:attrNameLst>
                                      </p:cBhvr>
                                      <p:to>
                                        <p:strVal val="visible"/>
                                      </p:to>
                                    </p:set>
                                    <p:animEffect transition="in" filter="fade">
                                      <p:cBhvr>
                                        <p:cTn id="61" dur="500"/>
                                        <p:tgtEl>
                                          <p:spTgt spid="382"/>
                                        </p:tgtEl>
                                      </p:cBhvr>
                                    </p:animEffect>
                                  </p:childTnLst>
                                </p:cTn>
                              </p:par>
                              <p:par>
                                <p:cTn id="62" presetID="6" presetClass="emph" presetSubtype="0" accel="52000" decel="48000" autoRev="1" fill="hold" grpId="1" nodeType="withEffect">
                                  <p:stCondLst>
                                    <p:cond delay="0"/>
                                  </p:stCondLst>
                                  <p:childTnLst>
                                    <p:animScale>
                                      <p:cBhvr>
                                        <p:cTn id="63" dur="250" fill="hold"/>
                                        <p:tgtEl>
                                          <p:spTgt spid="382"/>
                                        </p:tgtEl>
                                      </p:cBhvr>
                                      <p:by x="200000" y="200000"/>
                                    </p:animScale>
                                  </p:childTnLst>
                                </p:cTn>
                              </p:par>
                              <p:par>
                                <p:cTn id="64" presetID="10" presetClass="entr" presetSubtype="0" fill="hold" grpId="1" nodeType="withEffect">
                                  <p:stCondLst>
                                    <p:cond delay="0"/>
                                  </p:stCondLst>
                                  <p:childTnLst>
                                    <p:set>
                                      <p:cBhvr>
                                        <p:cTn id="65" dur="1" fill="hold">
                                          <p:stCondLst>
                                            <p:cond delay="0"/>
                                          </p:stCondLst>
                                        </p:cTn>
                                        <p:tgtEl>
                                          <p:spTgt spid="347"/>
                                        </p:tgtEl>
                                        <p:attrNameLst>
                                          <p:attrName>style.visibility</p:attrName>
                                        </p:attrNameLst>
                                      </p:cBhvr>
                                      <p:to>
                                        <p:strVal val="visible"/>
                                      </p:to>
                                    </p:set>
                                    <p:animEffect transition="in" filter="fade">
                                      <p:cBhvr>
                                        <p:cTn id="66" dur="500"/>
                                        <p:tgtEl>
                                          <p:spTgt spid="347"/>
                                        </p:tgtEl>
                                      </p:cBhvr>
                                    </p:animEffect>
                                  </p:childTnLst>
                                </p:cTn>
                              </p:par>
                              <p:par>
                                <p:cTn id="67" presetID="6" presetClass="emph" presetSubtype="0" repeatCount="indefinite" autoRev="1" fill="hold" grpId="0" nodeType="withEffect">
                                  <p:stCondLst>
                                    <p:cond delay="0"/>
                                  </p:stCondLst>
                                  <p:childTnLst>
                                    <p:animScale>
                                      <p:cBhvr>
                                        <p:cTn id="68" dur="500" fill="hold"/>
                                        <p:tgtEl>
                                          <p:spTgt spid="347"/>
                                        </p:tgtEl>
                                      </p:cBhvr>
                                      <p:by x="250000" y="250000"/>
                                    </p:animScale>
                                  </p:childTnLst>
                                </p:cTn>
                              </p:par>
                              <p:par>
                                <p:cTn id="69" presetID="10" presetClass="entr" presetSubtype="0" fill="hold" grpId="0" nodeType="withEffect">
                                  <p:stCondLst>
                                    <p:cond delay="0"/>
                                  </p:stCondLst>
                                  <p:childTnLst>
                                    <p:set>
                                      <p:cBhvr>
                                        <p:cTn id="70" dur="1" fill="hold">
                                          <p:stCondLst>
                                            <p:cond delay="0"/>
                                          </p:stCondLst>
                                        </p:cTn>
                                        <p:tgtEl>
                                          <p:spTgt spid="407"/>
                                        </p:tgtEl>
                                        <p:attrNameLst>
                                          <p:attrName>style.visibility</p:attrName>
                                        </p:attrNameLst>
                                      </p:cBhvr>
                                      <p:to>
                                        <p:strVal val="visible"/>
                                      </p:to>
                                    </p:set>
                                    <p:animEffect transition="in" filter="fade">
                                      <p:cBhvr>
                                        <p:cTn id="71" dur="500"/>
                                        <p:tgtEl>
                                          <p:spTgt spid="407"/>
                                        </p:tgtEl>
                                      </p:cBhvr>
                                    </p:animEffect>
                                  </p:childTnLst>
                                </p:cTn>
                              </p:par>
                              <p:par>
                                <p:cTn id="72" presetID="6" presetClass="emph" presetSubtype="0" accel="52000" decel="48000" autoRev="1" fill="hold" grpId="1" nodeType="withEffect">
                                  <p:stCondLst>
                                    <p:cond delay="0"/>
                                  </p:stCondLst>
                                  <p:childTnLst>
                                    <p:animScale>
                                      <p:cBhvr>
                                        <p:cTn id="73" dur="250" fill="hold"/>
                                        <p:tgtEl>
                                          <p:spTgt spid="407"/>
                                        </p:tgtEl>
                                      </p:cBhvr>
                                      <p:by x="200000" y="200000"/>
                                    </p:animScale>
                                  </p:childTnLst>
                                </p:cTn>
                              </p:par>
                              <p:par>
                                <p:cTn id="74" presetID="10" presetClass="entr" presetSubtype="0" fill="hold" grpId="1" nodeType="withEffect">
                                  <p:stCondLst>
                                    <p:cond delay="0"/>
                                  </p:stCondLst>
                                  <p:childTnLst>
                                    <p:set>
                                      <p:cBhvr>
                                        <p:cTn id="75" dur="1" fill="hold">
                                          <p:stCondLst>
                                            <p:cond delay="0"/>
                                          </p:stCondLst>
                                        </p:cTn>
                                        <p:tgtEl>
                                          <p:spTgt spid="374"/>
                                        </p:tgtEl>
                                        <p:attrNameLst>
                                          <p:attrName>style.visibility</p:attrName>
                                        </p:attrNameLst>
                                      </p:cBhvr>
                                      <p:to>
                                        <p:strVal val="visible"/>
                                      </p:to>
                                    </p:set>
                                    <p:animEffect transition="in" filter="fade">
                                      <p:cBhvr>
                                        <p:cTn id="76" dur="500"/>
                                        <p:tgtEl>
                                          <p:spTgt spid="374"/>
                                        </p:tgtEl>
                                      </p:cBhvr>
                                    </p:animEffect>
                                  </p:childTnLst>
                                </p:cTn>
                              </p:par>
                              <p:par>
                                <p:cTn id="77" presetID="6" presetClass="emph" presetSubtype="0" repeatCount="indefinite" autoRev="1" fill="hold" grpId="0" nodeType="withEffect">
                                  <p:stCondLst>
                                    <p:cond delay="0"/>
                                  </p:stCondLst>
                                  <p:childTnLst>
                                    <p:animScale>
                                      <p:cBhvr>
                                        <p:cTn id="78" dur="500" fill="hold"/>
                                        <p:tgtEl>
                                          <p:spTgt spid="374"/>
                                        </p:tgtEl>
                                      </p:cBhvr>
                                      <p:by x="250000" y="250000"/>
                                    </p:animScale>
                                  </p:childTnLst>
                                </p:cTn>
                              </p:par>
                              <p:par>
                                <p:cTn id="79" presetID="10" presetClass="entr" presetSubtype="0" fill="hold" grpId="0" nodeType="withEffect">
                                  <p:stCondLst>
                                    <p:cond delay="0"/>
                                  </p:stCondLst>
                                  <p:childTnLst>
                                    <p:set>
                                      <p:cBhvr>
                                        <p:cTn id="80" dur="1" fill="hold">
                                          <p:stCondLst>
                                            <p:cond delay="0"/>
                                          </p:stCondLst>
                                        </p:cTn>
                                        <p:tgtEl>
                                          <p:spTgt spid="398"/>
                                        </p:tgtEl>
                                        <p:attrNameLst>
                                          <p:attrName>style.visibility</p:attrName>
                                        </p:attrNameLst>
                                      </p:cBhvr>
                                      <p:to>
                                        <p:strVal val="visible"/>
                                      </p:to>
                                    </p:set>
                                    <p:animEffect transition="in" filter="fade">
                                      <p:cBhvr>
                                        <p:cTn id="81" dur="500"/>
                                        <p:tgtEl>
                                          <p:spTgt spid="398"/>
                                        </p:tgtEl>
                                      </p:cBhvr>
                                    </p:animEffect>
                                  </p:childTnLst>
                                </p:cTn>
                              </p:par>
                              <p:par>
                                <p:cTn id="82" presetID="6" presetClass="emph" presetSubtype="0" accel="52000" decel="48000" autoRev="1" fill="hold" grpId="1" nodeType="withEffect">
                                  <p:stCondLst>
                                    <p:cond delay="0"/>
                                  </p:stCondLst>
                                  <p:childTnLst>
                                    <p:animScale>
                                      <p:cBhvr>
                                        <p:cTn id="83" dur="250" fill="hold"/>
                                        <p:tgtEl>
                                          <p:spTgt spid="398"/>
                                        </p:tgtEl>
                                      </p:cBhvr>
                                      <p:by x="200000" y="200000"/>
                                    </p:animScale>
                                  </p:childTnLst>
                                </p:cTn>
                              </p:par>
                              <p:par>
                                <p:cTn id="84" presetID="10" presetClass="entr" presetSubtype="0" fill="hold" grpId="1" nodeType="withEffect">
                                  <p:stCondLst>
                                    <p:cond delay="0"/>
                                  </p:stCondLst>
                                  <p:childTnLst>
                                    <p:set>
                                      <p:cBhvr>
                                        <p:cTn id="85" dur="1" fill="hold">
                                          <p:stCondLst>
                                            <p:cond delay="0"/>
                                          </p:stCondLst>
                                        </p:cTn>
                                        <p:tgtEl>
                                          <p:spTgt spid="362"/>
                                        </p:tgtEl>
                                        <p:attrNameLst>
                                          <p:attrName>style.visibility</p:attrName>
                                        </p:attrNameLst>
                                      </p:cBhvr>
                                      <p:to>
                                        <p:strVal val="visible"/>
                                      </p:to>
                                    </p:set>
                                    <p:animEffect transition="in" filter="fade">
                                      <p:cBhvr>
                                        <p:cTn id="86" dur="500"/>
                                        <p:tgtEl>
                                          <p:spTgt spid="362"/>
                                        </p:tgtEl>
                                      </p:cBhvr>
                                    </p:animEffect>
                                  </p:childTnLst>
                                </p:cTn>
                              </p:par>
                              <p:par>
                                <p:cTn id="87" presetID="6" presetClass="emph" presetSubtype="0" repeatCount="indefinite" autoRev="1" fill="hold" grpId="0" nodeType="withEffect">
                                  <p:stCondLst>
                                    <p:cond delay="0"/>
                                  </p:stCondLst>
                                  <p:childTnLst>
                                    <p:animScale>
                                      <p:cBhvr>
                                        <p:cTn id="88" dur="500" fill="hold"/>
                                        <p:tgtEl>
                                          <p:spTgt spid="362"/>
                                        </p:tgtEl>
                                      </p:cBhvr>
                                      <p:by x="250000" y="250000"/>
                                    </p:animScale>
                                  </p:childTnLst>
                                </p:cTn>
                              </p:par>
                            </p:childTnLst>
                          </p:cTn>
                        </p:par>
                        <p:par>
                          <p:cTn id="89" fill="hold">
                            <p:stCondLst>
                              <p:cond delay="5000"/>
                            </p:stCondLst>
                            <p:childTnLst>
                              <p:par>
                                <p:cTn id="90" presetID="10" presetClass="entr" presetSubtype="0" fill="hold" grpId="0" nodeType="afterEffect">
                                  <p:stCondLst>
                                    <p:cond delay="0"/>
                                  </p:stCondLst>
                                  <p:childTnLst>
                                    <p:set>
                                      <p:cBhvr>
                                        <p:cTn id="91" dur="1" fill="hold">
                                          <p:stCondLst>
                                            <p:cond delay="0"/>
                                          </p:stCondLst>
                                        </p:cTn>
                                        <p:tgtEl>
                                          <p:spTgt spid="404"/>
                                        </p:tgtEl>
                                        <p:attrNameLst>
                                          <p:attrName>style.visibility</p:attrName>
                                        </p:attrNameLst>
                                      </p:cBhvr>
                                      <p:to>
                                        <p:strVal val="visible"/>
                                      </p:to>
                                    </p:set>
                                    <p:animEffect transition="in" filter="fade">
                                      <p:cBhvr>
                                        <p:cTn id="92" dur="500"/>
                                        <p:tgtEl>
                                          <p:spTgt spid="404"/>
                                        </p:tgtEl>
                                      </p:cBhvr>
                                    </p:animEffect>
                                  </p:childTnLst>
                                </p:cTn>
                              </p:par>
                              <p:par>
                                <p:cTn id="93" presetID="6" presetClass="emph" presetSubtype="0" accel="52000" decel="48000" autoRev="1" fill="hold" grpId="1" nodeType="withEffect">
                                  <p:stCondLst>
                                    <p:cond delay="0"/>
                                  </p:stCondLst>
                                  <p:childTnLst>
                                    <p:animScale>
                                      <p:cBhvr>
                                        <p:cTn id="94" dur="250" fill="hold"/>
                                        <p:tgtEl>
                                          <p:spTgt spid="404"/>
                                        </p:tgtEl>
                                      </p:cBhvr>
                                      <p:by x="200000" y="200000"/>
                                    </p:animScale>
                                  </p:childTnLst>
                                </p:cTn>
                              </p:par>
                              <p:par>
                                <p:cTn id="95" presetID="10" presetClass="entr" presetSubtype="0" fill="hold" grpId="1" nodeType="withEffect">
                                  <p:stCondLst>
                                    <p:cond delay="0"/>
                                  </p:stCondLst>
                                  <p:childTnLst>
                                    <p:set>
                                      <p:cBhvr>
                                        <p:cTn id="96" dur="1" fill="hold">
                                          <p:stCondLst>
                                            <p:cond delay="0"/>
                                          </p:stCondLst>
                                        </p:cTn>
                                        <p:tgtEl>
                                          <p:spTgt spid="368"/>
                                        </p:tgtEl>
                                        <p:attrNameLst>
                                          <p:attrName>style.visibility</p:attrName>
                                        </p:attrNameLst>
                                      </p:cBhvr>
                                      <p:to>
                                        <p:strVal val="visible"/>
                                      </p:to>
                                    </p:set>
                                    <p:animEffect transition="in" filter="fade">
                                      <p:cBhvr>
                                        <p:cTn id="97" dur="500"/>
                                        <p:tgtEl>
                                          <p:spTgt spid="368"/>
                                        </p:tgtEl>
                                      </p:cBhvr>
                                    </p:animEffect>
                                  </p:childTnLst>
                                </p:cTn>
                              </p:par>
                              <p:par>
                                <p:cTn id="98" presetID="6" presetClass="emph" presetSubtype="0" repeatCount="indefinite" autoRev="1" fill="hold" grpId="0" nodeType="withEffect">
                                  <p:stCondLst>
                                    <p:cond delay="0"/>
                                  </p:stCondLst>
                                  <p:childTnLst>
                                    <p:animScale>
                                      <p:cBhvr>
                                        <p:cTn id="99" dur="500" fill="hold"/>
                                        <p:tgtEl>
                                          <p:spTgt spid="368"/>
                                        </p:tgtEl>
                                      </p:cBhvr>
                                      <p:by x="250000" y="250000"/>
                                    </p:animScale>
                                  </p:childTnLst>
                                </p:cTn>
                              </p:par>
                              <p:par>
                                <p:cTn id="100" presetID="10" presetClass="entr" presetSubtype="0" fill="hold" grpId="0" nodeType="withEffect">
                                  <p:stCondLst>
                                    <p:cond delay="0"/>
                                  </p:stCondLst>
                                  <p:childTnLst>
                                    <p:set>
                                      <p:cBhvr>
                                        <p:cTn id="101" dur="1" fill="hold">
                                          <p:stCondLst>
                                            <p:cond delay="0"/>
                                          </p:stCondLst>
                                        </p:cTn>
                                        <p:tgtEl>
                                          <p:spTgt spid="393"/>
                                        </p:tgtEl>
                                        <p:attrNameLst>
                                          <p:attrName>style.visibility</p:attrName>
                                        </p:attrNameLst>
                                      </p:cBhvr>
                                      <p:to>
                                        <p:strVal val="visible"/>
                                      </p:to>
                                    </p:set>
                                    <p:animEffect transition="in" filter="fade">
                                      <p:cBhvr>
                                        <p:cTn id="102" dur="500"/>
                                        <p:tgtEl>
                                          <p:spTgt spid="393"/>
                                        </p:tgtEl>
                                      </p:cBhvr>
                                    </p:animEffect>
                                  </p:childTnLst>
                                </p:cTn>
                              </p:par>
                              <p:par>
                                <p:cTn id="103" presetID="6" presetClass="emph" presetSubtype="0" accel="52000" decel="48000" autoRev="1" fill="hold" grpId="1" nodeType="withEffect">
                                  <p:stCondLst>
                                    <p:cond delay="0"/>
                                  </p:stCondLst>
                                  <p:childTnLst>
                                    <p:animScale>
                                      <p:cBhvr>
                                        <p:cTn id="104" dur="250" fill="hold"/>
                                        <p:tgtEl>
                                          <p:spTgt spid="393"/>
                                        </p:tgtEl>
                                      </p:cBhvr>
                                      <p:by x="200000" y="200000"/>
                                    </p:animScale>
                                  </p:childTnLst>
                                </p:cTn>
                              </p:par>
                              <p:par>
                                <p:cTn id="105" presetID="10" presetClass="entr" presetSubtype="0" fill="hold" grpId="1" nodeType="withEffect">
                                  <p:stCondLst>
                                    <p:cond delay="0"/>
                                  </p:stCondLst>
                                  <p:childTnLst>
                                    <p:set>
                                      <p:cBhvr>
                                        <p:cTn id="106" dur="1" fill="hold">
                                          <p:stCondLst>
                                            <p:cond delay="0"/>
                                          </p:stCondLst>
                                        </p:cTn>
                                        <p:tgtEl>
                                          <p:spTgt spid="357"/>
                                        </p:tgtEl>
                                        <p:attrNameLst>
                                          <p:attrName>style.visibility</p:attrName>
                                        </p:attrNameLst>
                                      </p:cBhvr>
                                      <p:to>
                                        <p:strVal val="visible"/>
                                      </p:to>
                                    </p:set>
                                    <p:animEffect transition="in" filter="fade">
                                      <p:cBhvr>
                                        <p:cTn id="107" dur="500"/>
                                        <p:tgtEl>
                                          <p:spTgt spid="357"/>
                                        </p:tgtEl>
                                      </p:cBhvr>
                                    </p:animEffect>
                                  </p:childTnLst>
                                </p:cTn>
                              </p:par>
                              <p:par>
                                <p:cTn id="108" presetID="6" presetClass="emph" presetSubtype="0" repeatCount="indefinite" autoRev="1" fill="hold" grpId="0" nodeType="withEffect">
                                  <p:stCondLst>
                                    <p:cond delay="0"/>
                                  </p:stCondLst>
                                  <p:childTnLst>
                                    <p:animScale>
                                      <p:cBhvr>
                                        <p:cTn id="109" dur="500" fill="hold"/>
                                        <p:tgtEl>
                                          <p:spTgt spid="357"/>
                                        </p:tgtEl>
                                      </p:cBhvr>
                                      <p:by x="250000" y="250000"/>
                                    </p:animScale>
                                  </p:childTnLst>
                                </p:cTn>
                              </p:par>
                              <p:par>
                                <p:cTn id="110" presetID="10" presetClass="entr" presetSubtype="0" fill="hold" grpId="0" nodeType="withEffect">
                                  <p:stCondLst>
                                    <p:cond delay="0"/>
                                  </p:stCondLst>
                                  <p:childTnLst>
                                    <p:set>
                                      <p:cBhvr>
                                        <p:cTn id="111" dur="1" fill="hold">
                                          <p:stCondLst>
                                            <p:cond delay="0"/>
                                          </p:stCondLst>
                                        </p:cTn>
                                        <p:tgtEl>
                                          <p:spTgt spid="399"/>
                                        </p:tgtEl>
                                        <p:attrNameLst>
                                          <p:attrName>style.visibility</p:attrName>
                                        </p:attrNameLst>
                                      </p:cBhvr>
                                      <p:to>
                                        <p:strVal val="visible"/>
                                      </p:to>
                                    </p:set>
                                    <p:animEffect transition="in" filter="fade">
                                      <p:cBhvr>
                                        <p:cTn id="112" dur="500"/>
                                        <p:tgtEl>
                                          <p:spTgt spid="399"/>
                                        </p:tgtEl>
                                      </p:cBhvr>
                                    </p:animEffect>
                                  </p:childTnLst>
                                </p:cTn>
                              </p:par>
                              <p:par>
                                <p:cTn id="113" presetID="6" presetClass="emph" presetSubtype="0" accel="52000" decel="48000" autoRev="1" fill="hold" grpId="1" nodeType="withEffect">
                                  <p:stCondLst>
                                    <p:cond delay="0"/>
                                  </p:stCondLst>
                                  <p:childTnLst>
                                    <p:animScale>
                                      <p:cBhvr>
                                        <p:cTn id="114" dur="250" fill="hold"/>
                                        <p:tgtEl>
                                          <p:spTgt spid="399"/>
                                        </p:tgtEl>
                                      </p:cBhvr>
                                      <p:by x="200000" y="200000"/>
                                    </p:animScale>
                                  </p:childTnLst>
                                </p:cTn>
                              </p:par>
                              <p:par>
                                <p:cTn id="115" presetID="10" presetClass="entr" presetSubtype="0" fill="hold" grpId="1" nodeType="withEffect">
                                  <p:stCondLst>
                                    <p:cond delay="0"/>
                                  </p:stCondLst>
                                  <p:childTnLst>
                                    <p:set>
                                      <p:cBhvr>
                                        <p:cTn id="116" dur="1" fill="hold">
                                          <p:stCondLst>
                                            <p:cond delay="0"/>
                                          </p:stCondLst>
                                        </p:cTn>
                                        <p:tgtEl>
                                          <p:spTgt spid="363"/>
                                        </p:tgtEl>
                                        <p:attrNameLst>
                                          <p:attrName>style.visibility</p:attrName>
                                        </p:attrNameLst>
                                      </p:cBhvr>
                                      <p:to>
                                        <p:strVal val="visible"/>
                                      </p:to>
                                    </p:set>
                                    <p:animEffect transition="in" filter="fade">
                                      <p:cBhvr>
                                        <p:cTn id="117" dur="500"/>
                                        <p:tgtEl>
                                          <p:spTgt spid="363"/>
                                        </p:tgtEl>
                                      </p:cBhvr>
                                    </p:animEffect>
                                  </p:childTnLst>
                                </p:cTn>
                              </p:par>
                              <p:par>
                                <p:cTn id="118" presetID="6" presetClass="emph" presetSubtype="0" repeatCount="indefinite" autoRev="1" fill="hold" grpId="0" nodeType="withEffect">
                                  <p:stCondLst>
                                    <p:cond delay="0"/>
                                  </p:stCondLst>
                                  <p:childTnLst>
                                    <p:animScale>
                                      <p:cBhvr>
                                        <p:cTn id="119" dur="500" fill="hold"/>
                                        <p:tgtEl>
                                          <p:spTgt spid="363"/>
                                        </p:tgtEl>
                                      </p:cBhvr>
                                      <p:by x="250000" y="250000"/>
                                    </p:animScale>
                                  </p:childTnLst>
                                </p:cTn>
                              </p:par>
                              <p:par>
                                <p:cTn id="120" presetID="10" presetClass="entr" presetSubtype="0" fill="hold" grpId="0" nodeType="withEffect">
                                  <p:stCondLst>
                                    <p:cond delay="0"/>
                                  </p:stCondLst>
                                  <p:childTnLst>
                                    <p:set>
                                      <p:cBhvr>
                                        <p:cTn id="121" dur="1" fill="hold">
                                          <p:stCondLst>
                                            <p:cond delay="0"/>
                                          </p:stCondLst>
                                        </p:cTn>
                                        <p:tgtEl>
                                          <p:spTgt spid="387"/>
                                        </p:tgtEl>
                                        <p:attrNameLst>
                                          <p:attrName>style.visibility</p:attrName>
                                        </p:attrNameLst>
                                      </p:cBhvr>
                                      <p:to>
                                        <p:strVal val="visible"/>
                                      </p:to>
                                    </p:set>
                                    <p:animEffect transition="in" filter="fade">
                                      <p:cBhvr>
                                        <p:cTn id="122" dur="500"/>
                                        <p:tgtEl>
                                          <p:spTgt spid="387"/>
                                        </p:tgtEl>
                                      </p:cBhvr>
                                    </p:animEffect>
                                  </p:childTnLst>
                                </p:cTn>
                              </p:par>
                              <p:par>
                                <p:cTn id="123" presetID="6" presetClass="emph" presetSubtype="0" accel="52000" decel="48000" autoRev="1" fill="hold" grpId="1" nodeType="withEffect">
                                  <p:stCondLst>
                                    <p:cond delay="0"/>
                                  </p:stCondLst>
                                  <p:childTnLst>
                                    <p:animScale>
                                      <p:cBhvr>
                                        <p:cTn id="124" dur="250" fill="hold"/>
                                        <p:tgtEl>
                                          <p:spTgt spid="387"/>
                                        </p:tgtEl>
                                      </p:cBhvr>
                                      <p:by x="200000" y="200000"/>
                                    </p:animScale>
                                  </p:childTnLst>
                                </p:cTn>
                              </p:par>
                              <p:par>
                                <p:cTn id="125" presetID="10" presetClass="entr" presetSubtype="0" fill="hold" grpId="1" nodeType="withEffect">
                                  <p:stCondLst>
                                    <p:cond delay="0"/>
                                  </p:stCondLst>
                                  <p:childTnLst>
                                    <p:set>
                                      <p:cBhvr>
                                        <p:cTn id="126" dur="1" fill="hold">
                                          <p:stCondLst>
                                            <p:cond delay="0"/>
                                          </p:stCondLst>
                                        </p:cTn>
                                        <p:tgtEl>
                                          <p:spTgt spid="352"/>
                                        </p:tgtEl>
                                        <p:attrNameLst>
                                          <p:attrName>style.visibility</p:attrName>
                                        </p:attrNameLst>
                                      </p:cBhvr>
                                      <p:to>
                                        <p:strVal val="visible"/>
                                      </p:to>
                                    </p:set>
                                    <p:animEffect transition="in" filter="fade">
                                      <p:cBhvr>
                                        <p:cTn id="127" dur="500"/>
                                        <p:tgtEl>
                                          <p:spTgt spid="352"/>
                                        </p:tgtEl>
                                      </p:cBhvr>
                                    </p:animEffect>
                                  </p:childTnLst>
                                </p:cTn>
                              </p:par>
                              <p:par>
                                <p:cTn id="128" presetID="6" presetClass="emph" presetSubtype="0" repeatCount="indefinite" autoRev="1" fill="hold" grpId="0" nodeType="withEffect">
                                  <p:stCondLst>
                                    <p:cond delay="0"/>
                                  </p:stCondLst>
                                  <p:childTnLst>
                                    <p:animScale>
                                      <p:cBhvr>
                                        <p:cTn id="129" dur="500" fill="hold"/>
                                        <p:tgtEl>
                                          <p:spTgt spid="352"/>
                                        </p:tgtEl>
                                      </p:cBhvr>
                                      <p:by x="250000" y="250000"/>
                                    </p:animScale>
                                  </p:childTnLst>
                                </p:cTn>
                              </p:par>
                              <p:par>
                                <p:cTn id="130" presetID="10" presetClass="entr" presetSubtype="0" fill="hold" grpId="0" nodeType="withEffect">
                                  <p:stCondLst>
                                    <p:cond delay="0"/>
                                  </p:stCondLst>
                                  <p:childTnLst>
                                    <p:set>
                                      <p:cBhvr>
                                        <p:cTn id="131" dur="1" fill="hold">
                                          <p:stCondLst>
                                            <p:cond delay="0"/>
                                          </p:stCondLst>
                                        </p:cTn>
                                        <p:tgtEl>
                                          <p:spTgt spid="389"/>
                                        </p:tgtEl>
                                        <p:attrNameLst>
                                          <p:attrName>style.visibility</p:attrName>
                                        </p:attrNameLst>
                                      </p:cBhvr>
                                      <p:to>
                                        <p:strVal val="visible"/>
                                      </p:to>
                                    </p:set>
                                    <p:animEffect transition="in" filter="fade">
                                      <p:cBhvr>
                                        <p:cTn id="132" dur="500"/>
                                        <p:tgtEl>
                                          <p:spTgt spid="389"/>
                                        </p:tgtEl>
                                      </p:cBhvr>
                                    </p:animEffect>
                                  </p:childTnLst>
                                </p:cTn>
                              </p:par>
                              <p:par>
                                <p:cTn id="133" presetID="6" presetClass="emph" presetSubtype="0" accel="52000" decel="48000" autoRev="1" fill="hold" grpId="1" nodeType="withEffect">
                                  <p:stCondLst>
                                    <p:cond delay="0"/>
                                  </p:stCondLst>
                                  <p:childTnLst>
                                    <p:animScale>
                                      <p:cBhvr>
                                        <p:cTn id="134" dur="250" fill="hold"/>
                                        <p:tgtEl>
                                          <p:spTgt spid="389"/>
                                        </p:tgtEl>
                                      </p:cBhvr>
                                      <p:by x="200000" y="200000"/>
                                    </p:animScale>
                                  </p:childTnLst>
                                </p:cTn>
                              </p:par>
                              <p:par>
                                <p:cTn id="135" presetID="10" presetClass="entr" presetSubtype="0" fill="hold" grpId="1" nodeType="withEffect">
                                  <p:stCondLst>
                                    <p:cond delay="0"/>
                                  </p:stCondLst>
                                  <p:childTnLst>
                                    <p:set>
                                      <p:cBhvr>
                                        <p:cTn id="136" dur="1" fill="hold">
                                          <p:stCondLst>
                                            <p:cond delay="0"/>
                                          </p:stCondLst>
                                        </p:cTn>
                                        <p:tgtEl>
                                          <p:spTgt spid="277"/>
                                        </p:tgtEl>
                                        <p:attrNameLst>
                                          <p:attrName>style.visibility</p:attrName>
                                        </p:attrNameLst>
                                      </p:cBhvr>
                                      <p:to>
                                        <p:strVal val="visible"/>
                                      </p:to>
                                    </p:set>
                                    <p:animEffect transition="in" filter="fade">
                                      <p:cBhvr>
                                        <p:cTn id="137" dur="500"/>
                                        <p:tgtEl>
                                          <p:spTgt spid="277"/>
                                        </p:tgtEl>
                                      </p:cBhvr>
                                    </p:animEffect>
                                  </p:childTnLst>
                                </p:cTn>
                              </p:par>
                              <p:par>
                                <p:cTn id="138" presetID="6" presetClass="emph" presetSubtype="0" repeatCount="indefinite" autoRev="1" fill="hold" grpId="0" nodeType="withEffect">
                                  <p:stCondLst>
                                    <p:cond delay="0"/>
                                  </p:stCondLst>
                                  <p:childTnLst>
                                    <p:animScale>
                                      <p:cBhvr>
                                        <p:cTn id="139" dur="500" fill="hold"/>
                                        <p:tgtEl>
                                          <p:spTgt spid="277"/>
                                        </p:tgtEl>
                                      </p:cBhvr>
                                      <p:by x="250000" y="250000"/>
                                    </p:animScale>
                                  </p:childTnLst>
                                </p:cTn>
                              </p:par>
                              <p:par>
                                <p:cTn id="140" presetID="10" presetClass="entr" presetSubtype="0" fill="hold" grpId="0" nodeType="withEffect">
                                  <p:stCondLst>
                                    <p:cond delay="0"/>
                                  </p:stCondLst>
                                  <p:childTnLst>
                                    <p:set>
                                      <p:cBhvr>
                                        <p:cTn id="141" dur="1" fill="hold">
                                          <p:stCondLst>
                                            <p:cond delay="0"/>
                                          </p:stCondLst>
                                        </p:cTn>
                                        <p:tgtEl>
                                          <p:spTgt spid="410"/>
                                        </p:tgtEl>
                                        <p:attrNameLst>
                                          <p:attrName>style.visibility</p:attrName>
                                        </p:attrNameLst>
                                      </p:cBhvr>
                                      <p:to>
                                        <p:strVal val="visible"/>
                                      </p:to>
                                    </p:set>
                                    <p:animEffect transition="in" filter="fade">
                                      <p:cBhvr>
                                        <p:cTn id="142" dur="500"/>
                                        <p:tgtEl>
                                          <p:spTgt spid="410"/>
                                        </p:tgtEl>
                                      </p:cBhvr>
                                    </p:animEffect>
                                  </p:childTnLst>
                                </p:cTn>
                              </p:par>
                              <p:par>
                                <p:cTn id="143" presetID="6" presetClass="emph" presetSubtype="0" accel="52000" decel="48000" autoRev="1" fill="hold" grpId="1" nodeType="withEffect">
                                  <p:stCondLst>
                                    <p:cond delay="0"/>
                                  </p:stCondLst>
                                  <p:childTnLst>
                                    <p:animScale>
                                      <p:cBhvr>
                                        <p:cTn id="144" dur="250" fill="hold"/>
                                        <p:tgtEl>
                                          <p:spTgt spid="410"/>
                                        </p:tgtEl>
                                      </p:cBhvr>
                                      <p:by x="200000" y="200000"/>
                                    </p:animScale>
                                  </p:childTnLst>
                                </p:cTn>
                              </p:par>
                              <p:par>
                                <p:cTn id="145" presetID="10" presetClass="entr" presetSubtype="0" fill="hold" grpId="1" nodeType="withEffect">
                                  <p:stCondLst>
                                    <p:cond delay="0"/>
                                  </p:stCondLst>
                                  <p:childTnLst>
                                    <p:set>
                                      <p:cBhvr>
                                        <p:cTn id="146" dur="1" fill="hold">
                                          <p:stCondLst>
                                            <p:cond delay="0"/>
                                          </p:stCondLst>
                                        </p:cTn>
                                        <p:tgtEl>
                                          <p:spTgt spid="379"/>
                                        </p:tgtEl>
                                        <p:attrNameLst>
                                          <p:attrName>style.visibility</p:attrName>
                                        </p:attrNameLst>
                                      </p:cBhvr>
                                      <p:to>
                                        <p:strVal val="visible"/>
                                      </p:to>
                                    </p:set>
                                    <p:animEffect transition="in" filter="fade">
                                      <p:cBhvr>
                                        <p:cTn id="147" dur="500"/>
                                        <p:tgtEl>
                                          <p:spTgt spid="379"/>
                                        </p:tgtEl>
                                      </p:cBhvr>
                                    </p:animEffect>
                                  </p:childTnLst>
                                </p:cTn>
                              </p:par>
                              <p:par>
                                <p:cTn id="148" presetID="6" presetClass="emph" presetSubtype="0" repeatCount="indefinite" autoRev="1" fill="hold" grpId="0" nodeType="withEffect">
                                  <p:stCondLst>
                                    <p:cond delay="0"/>
                                  </p:stCondLst>
                                  <p:childTnLst>
                                    <p:animScale>
                                      <p:cBhvr>
                                        <p:cTn id="149" dur="500" fill="hold"/>
                                        <p:tgtEl>
                                          <p:spTgt spid="379"/>
                                        </p:tgtEl>
                                      </p:cBhvr>
                                      <p:by x="250000" y="250000"/>
                                    </p:animScale>
                                  </p:childTnLst>
                                </p:cTn>
                              </p:par>
                            </p:childTnLst>
                          </p:cTn>
                        </p:par>
                        <p:par>
                          <p:cTn id="150" fill="hold">
                            <p:stCondLst>
                              <p:cond delay="6000"/>
                            </p:stCondLst>
                            <p:childTnLst>
                              <p:par>
                                <p:cTn id="151" presetID="10" presetClass="entr" presetSubtype="0" fill="hold" grpId="0" nodeType="afterEffect">
                                  <p:stCondLst>
                                    <p:cond delay="0"/>
                                  </p:stCondLst>
                                  <p:childTnLst>
                                    <p:set>
                                      <p:cBhvr>
                                        <p:cTn id="152" dur="1" fill="hold">
                                          <p:stCondLst>
                                            <p:cond delay="0"/>
                                          </p:stCondLst>
                                        </p:cTn>
                                        <p:tgtEl>
                                          <p:spTgt spid="391"/>
                                        </p:tgtEl>
                                        <p:attrNameLst>
                                          <p:attrName>style.visibility</p:attrName>
                                        </p:attrNameLst>
                                      </p:cBhvr>
                                      <p:to>
                                        <p:strVal val="visible"/>
                                      </p:to>
                                    </p:set>
                                    <p:animEffect transition="in" filter="fade">
                                      <p:cBhvr>
                                        <p:cTn id="153" dur="500"/>
                                        <p:tgtEl>
                                          <p:spTgt spid="391"/>
                                        </p:tgtEl>
                                      </p:cBhvr>
                                    </p:animEffect>
                                  </p:childTnLst>
                                </p:cTn>
                              </p:par>
                              <p:par>
                                <p:cTn id="154" presetID="6" presetClass="emph" presetSubtype="0" accel="52000" decel="48000" autoRev="1" fill="hold" grpId="1" nodeType="withEffect">
                                  <p:stCondLst>
                                    <p:cond delay="0"/>
                                  </p:stCondLst>
                                  <p:childTnLst>
                                    <p:animScale>
                                      <p:cBhvr>
                                        <p:cTn id="155" dur="250" fill="hold"/>
                                        <p:tgtEl>
                                          <p:spTgt spid="391"/>
                                        </p:tgtEl>
                                      </p:cBhvr>
                                      <p:by x="200000" y="200000"/>
                                    </p:animScale>
                                  </p:childTnLst>
                                </p:cTn>
                              </p:par>
                              <p:par>
                                <p:cTn id="156" presetID="10" presetClass="entr" presetSubtype="0" fill="hold" grpId="1" nodeType="withEffect">
                                  <p:stCondLst>
                                    <p:cond delay="0"/>
                                  </p:stCondLst>
                                  <p:childTnLst>
                                    <p:set>
                                      <p:cBhvr>
                                        <p:cTn id="157" dur="1" fill="hold">
                                          <p:stCondLst>
                                            <p:cond delay="0"/>
                                          </p:stCondLst>
                                        </p:cTn>
                                        <p:tgtEl>
                                          <p:spTgt spid="354"/>
                                        </p:tgtEl>
                                        <p:attrNameLst>
                                          <p:attrName>style.visibility</p:attrName>
                                        </p:attrNameLst>
                                      </p:cBhvr>
                                      <p:to>
                                        <p:strVal val="visible"/>
                                      </p:to>
                                    </p:set>
                                    <p:animEffect transition="in" filter="fade">
                                      <p:cBhvr>
                                        <p:cTn id="158" dur="500"/>
                                        <p:tgtEl>
                                          <p:spTgt spid="354"/>
                                        </p:tgtEl>
                                      </p:cBhvr>
                                    </p:animEffect>
                                  </p:childTnLst>
                                </p:cTn>
                              </p:par>
                              <p:par>
                                <p:cTn id="159" presetID="6" presetClass="emph" presetSubtype="0" repeatCount="indefinite" autoRev="1" fill="hold" grpId="0" nodeType="withEffect">
                                  <p:stCondLst>
                                    <p:cond delay="0"/>
                                  </p:stCondLst>
                                  <p:childTnLst>
                                    <p:animScale>
                                      <p:cBhvr>
                                        <p:cTn id="160" dur="500" fill="hold"/>
                                        <p:tgtEl>
                                          <p:spTgt spid="354"/>
                                        </p:tgtEl>
                                      </p:cBhvr>
                                      <p:by x="250000" y="250000"/>
                                    </p:animScale>
                                  </p:childTnLst>
                                </p:cTn>
                              </p:par>
                              <p:par>
                                <p:cTn id="161" presetID="10" presetClass="entr" presetSubtype="0" fill="hold" grpId="0" nodeType="withEffect">
                                  <p:stCondLst>
                                    <p:cond delay="0"/>
                                  </p:stCondLst>
                                  <p:childTnLst>
                                    <p:set>
                                      <p:cBhvr>
                                        <p:cTn id="162" dur="1" fill="hold">
                                          <p:stCondLst>
                                            <p:cond delay="0"/>
                                          </p:stCondLst>
                                        </p:cTn>
                                        <p:tgtEl>
                                          <p:spTgt spid="383"/>
                                        </p:tgtEl>
                                        <p:attrNameLst>
                                          <p:attrName>style.visibility</p:attrName>
                                        </p:attrNameLst>
                                      </p:cBhvr>
                                      <p:to>
                                        <p:strVal val="visible"/>
                                      </p:to>
                                    </p:set>
                                    <p:animEffect transition="in" filter="fade">
                                      <p:cBhvr>
                                        <p:cTn id="163" dur="500"/>
                                        <p:tgtEl>
                                          <p:spTgt spid="383"/>
                                        </p:tgtEl>
                                      </p:cBhvr>
                                    </p:animEffect>
                                  </p:childTnLst>
                                </p:cTn>
                              </p:par>
                              <p:par>
                                <p:cTn id="164" presetID="6" presetClass="emph" presetSubtype="0" accel="52000" decel="48000" autoRev="1" fill="hold" grpId="1" nodeType="withEffect">
                                  <p:stCondLst>
                                    <p:cond delay="0"/>
                                  </p:stCondLst>
                                  <p:childTnLst>
                                    <p:animScale>
                                      <p:cBhvr>
                                        <p:cTn id="165" dur="250" fill="hold"/>
                                        <p:tgtEl>
                                          <p:spTgt spid="383"/>
                                        </p:tgtEl>
                                      </p:cBhvr>
                                      <p:by x="200000" y="200000"/>
                                    </p:animScale>
                                  </p:childTnLst>
                                </p:cTn>
                              </p:par>
                              <p:par>
                                <p:cTn id="166" presetID="10" presetClass="entr" presetSubtype="0" fill="hold" grpId="1" nodeType="withEffect">
                                  <p:stCondLst>
                                    <p:cond delay="0"/>
                                  </p:stCondLst>
                                  <p:childTnLst>
                                    <p:set>
                                      <p:cBhvr>
                                        <p:cTn id="167" dur="1" fill="hold">
                                          <p:stCondLst>
                                            <p:cond delay="0"/>
                                          </p:stCondLst>
                                        </p:cTn>
                                        <p:tgtEl>
                                          <p:spTgt spid="348"/>
                                        </p:tgtEl>
                                        <p:attrNameLst>
                                          <p:attrName>style.visibility</p:attrName>
                                        </p:attrNameLst>
                                      </p:cBhvr>
                                      <p:to>
                                        <p:strVal val="visible"/>
                                      </p:to>
                                    </p:set>
                                    <p:animEffect transition="in" filter="fade">
                                      <p:cBhvr>
                                        <p:cTn id="168" dur="500"/>
                                        <p:tgtEl>
                                          <p:spTgt spid="348"/>
                                        </p:tgtEl>
                                      </p:cBhvr>
                                    </p:animEffect>
                                  </p:childTnLst>
                                </p:cTn>
                              </p:par>
                              <p:par>
                                <p:cTn id="169" presetID="6" presetClass="emph" presetSubtype="0" repeatCount="indefinite" autoRev="1" fill="hold" grpId="0" nodeType="withEffect">
                                  <p:stCondLst>
                                    <p:cond delay="0"/>
                                  </p:stCondLst>
                                  <p:childTnLst>
                                    <p:animScale>
                                      <p:cBhvr>
                                        <p:cTn id="170" dur="500" fill="hold"/>
                                        <p:tgtEl>
                                          <p:spTgt spid="348"/>
                                        </p:tgtEl>
                                      </p:cBhvr>
                                      <p:by x="250000" y="250000"/>
                                    </p:animScale>
                                  </p:childTnLst>
                                </p:cTn>
                              </p:par>
                              <p:par>
                                <p:cTn id="171" presetID="10" presetClass="entr" presetSubtype="0" fill="hold" grpId="0" nodeType="withEffect">
                                  <p:stCondLst>
                                    <p:cond delay="0"/>
                                  </p:stCondLst>
                                  <p:childTnLst>
                                    <p:set>
                                      <p:cBhvr>
                                        <p:cTn id="172" dur="1" fill="hold">
                                          <p:stCondLst>
                                            <p:cond delay="0"/>
                                          </p:stCondLst>
                                        </p:cTn>
                                        <p:tgtEl>
                                          <p:spTgt spid="403"/>
                                        </p:tgtEl>
                                        <p:attrNameLst>
                                          <p:attrName>style.visibility</p:attrName>
                                        </p:attrNameLst>
                                      </p:cBhvr>
                                      <p:to>
                                        <p:strVal val="visible"/>
                                      </p:to>
                                    </p:set>
                                    <p:animEffect transition="in" filter="fade">
                                      <p:cBhvr>
                                        <p:cTn id="173" dur="500"/>
                                        <p:tgtEl>
                                          <p:spTgt spid="403"/>
                                        </p:tgtEl>
                                      </p:cBhvr>
                                    </p:animEffect>
                                  </p:childTnLst>
                                </p:cTn>
                              </p:par>
                              <p:par>
                                <p:cTn id="174" presetID="6" presetClass="emph" presetSubtype="0" accel="52000" decel="48000" autoRev="1" fill="hold" grpId="1" nodeType="withEffect">
                                  <p:stCondLst>
                                    <p:cond delay="0"/>
                                  </p:stCondLst>
                                  <p:childTnLst>
                                    <p:animScale>
                                      <p:cBhvr>
                                        <p:cTn id="175" dur="250" fill="hold"/>
                                        <p:tgtEl>
                                          <p:spTgt spid="403"/>
                                        </p:tgtEl>
                                      </p:cBhvr>
                                      <p:by x="200000" y="200000"/>
                                    </p:animScale>
                                  </p:childTnLst>
                                </p:cTn>
                              </p:par>
                              <p:par>
                                <p:cTn id="176" presetID="10" presetClass="entr" presetSubtype="0" fill="hold" grpId="1" nodeType="withEffect">
                                  <p:stCondLst>
                                    <p:cond delay="0"/>
                                  </p:stCondLst>
                                  <p:childTnLst>
                                    <p:set>
                                      <p:cBhvr>
                                        <p:cTn id="177" dur="1" fill="hold">
                                          <p:stCondLst>
                                            <p:cond delay="0"/>
                                          </p:stCondLst>
                                        </p:cTn>
                                        <p:tgtEl>
                                          <p:spTgt spid="367"/>
                                        </p:tgtEl>
                                        <p:attrNameLst>
                                          <p:attrName>style.visibility</p:attrName>
                                        </p:attrNameLst>
                                      </p:cBhvr>
                                      <p:to>
                                        <p:strVal val="visible"/>
                                      </p:to>
                                    </p:set>
                                    <p:animEffect transition="in" filter="fade">
                                      <p:cBhvr>
                                        <p:cTn id="178" dur="500"/>
                                        <p:tgtEl>
                                          <p:spTgt spid="367"/>
                                        </p:tgtEl>
                                      </p:cBhvr>
                                    </p:animEffect>
                                  </p:childTnLst>
                                </p:cTn>
                              </p:par>
                              <p:par>
                                <p:cTn id="179" presetID="6" presetClass="emph" presetSubtype="0" repeatCount="indefinite" autoRev="1" fill="hold" grpId="0" nodeType="withEffect">
                                  <p:stCondLst>
                                    <p:cond delay="0"/>
                                  </p:stCondLst>
                                  <p:childTnLst>
                                    <p:animScale>
                                      <p:cBhvr>
                                        <p:cTn id="180" dur="500" fill="hold"/>
                                        <p:tgtEl>
                                          <p:spTgt spid="367"/>
                                        </p:tgtEl>
                                      </p:cBhvr>
                                      <p:by x="250000" y="250000"/>
                                    </p:animScale>
                                  </p:childTnLst>
                                </p:cTn>
                              </p:par>
                              <p:par>
                                <p:cTn id="181" presetID="10" presetClass="entr" presetSubtype="0" fill="hold" grpId="0" nodeType="withEffect">
                                  <p:stCondLst>
                                    <p:cond delay="0"/>
                                  </p:stCondLst>
                                  <p:childTnLst>
                                    <p:set>
                                      <p:cBhvr>
                                        <p:cTn id="182" dur="1" fill="hold">
                                          <p:stCondLst>
                                            <p:cond delay="0"/>
                                          </p:stCondLst>
                                        </p:cTn>
                                        <p:tgtEl>
                                          <p:spTgt spid="409"/>
                                        </p:tgtEl>
                                        <p:attrNameLst>
                                          <p:attrName>style.visibility</p:attrName>
                                        </p:attrNameLst>
                                      </p:cBhvr>
                                      <p:to>
                                        <p:strVal val="visible"/>
                                      </p:to>
                                    </p:set>
                                    <p:animEffect transition="in" filter="fade">
                                      <p:cBhvr>
                                        <p:cTn id="183" dur="500"/>
                                        <p:tgtEl>
                                          <p:spTgt spid="409"/>
                                        </p:tgtEl>
                                      </p:cBhvr>
                                    </p:animEffect>
                                  </p:childTnLst>
                                </p:cTn>
                              </p:par>
                              <p:par>
                                <p:cTn id="184" presetID="6" presetClass="emph" presetSubtype="0" accel="52000" decel="48000" autoRev="1" fill="hold" grpId="1" nodeType="withEffect">
                                  <p:stCondLst>
                                    <p:cond delay="0"/>
                                  </p:stCondLst>
                                  <p:childTnLst>
                                    <p:animScale>
                                      <p:cBhvr>
                                        <p:cTn id="185" dur="250" fill="hold"/>
                                        <p:tgtEl>
                                          <p:spTgt spid="409"/>
                                        </p:tgtEl>
                                      </p:cBhvr>
                                      <p:by x="200000" y="200000"/>
                                    </p:animScale>
                                  </p:childTnLst>
                                </p:cTn>
                              </p:par>
                              <p:par>
                                <p:cTn id="186" presetID="10" presetClass="entr" presetSubtype="0" fill="hold" grpId="1" nodeType="withEffect">
                                  <p:stCondLst>
                                    <p:cond delay="0"/>
                                  </p:stCondLst>
                                  <p:childTnLst>
                                    <p:set>
                                      <p:cBhvr>
                                        <p:cTn id="187" dur="1" fill="hold">
                                          <p:stCondLst>
                                            <p:cond delay="0"/>
                                          </p:stCondLst>
                                        </p:cTn>
                                        <p:tgtEl>
                                          <p:spTgt spid="378"/>
                                        </p:tgtEl>
                                        <p:attrNameLst>
                                          <p:attrName>style.visibility</p:attrName>
                                        </p:attrNameLst>
                                      </p:cBhvr>
                                      <p:to>
                                        <p:strVal val="visible"/>
                                      </p:to>
                                    </p:set>
                                    <p:animEffect transition="in" filter="fade">
                                      <p:cBhvr>
                                        <p:cTn id="188" dur="500"/>
                                        <p:tgtEl>
                                          <p:spTgt spid="378"/>
                                        </p:tgtEl>
                                      </p:cBhvr>
                                    </p:animEffect>
                                  </p:childTnLst>
                                </p:cTn>
                              </p:par>
                              <p:par>
                                <p:cTn id="189" presetID="6" presetClass="emph" presetSubtype="0" repeatCount="indefinite" autoRev="1" fill="hold" grpId="0" nodeType="withEffect">
                                  <p:stCondLst>
                                    <p:cond delay="0"/>
                                  </p:stCondLst>
                                  <p:childTnLst>
                                    <p:animScale>
                                      <p:cBhvr>
                                        <p:cTn id="190" dur="500" fill="hold"/>
                                        <p:tgtEl>
                                          <p:spTgt spid="378"/>
                                        </p:tgtEl>
                                      </p:cBhvr>
                                      <p:by x="250000" y="250000"/>
                                    </p:animScale>
                                  </p:childTnLst>
                                </p:cTn>
                              </p:par>
                              <p:par>
                                <p:cTn id="191" presetID="10" presetClass="entr" presetSubtype="0" fill="hold" grpId="0" nodeType="withEffect">
                                  <p:stCondLst>
                                    <p:cond delay="0"/>
                                  </p:stCondLst>
                                  <p:childTnLst>
                                    <p:set>
                                      <p:cBhvr>
                                        <p:cTn id="192" dur="1" fill="hold">
                                          <p:stCondLst>
                                            <p:cond delay="0"/>
                                          </p:stCondLst>
                                        </p:cTn>
                                        <p:tgtEl>
                                          <p:spTgt spid="390"/>
                                        </p:tgtEl>
                                        <p:attrNameLst>
                                          <p:attrName>style.visibility</p:attrName>
                                        </p:attrNameLst>
                                      </p:cBhvr>
                                      <p:to>
                                        <p:strVal val="visible"/>
                                      </p:to>
                                    </p:set>
                                    <p:animEffect transition="in" filter="fade">
                                      <p:cBhvr>
                                        <p:cTn id="193" dur="500"/>
                                        <p:tgtEl>
                                          <p:spTgt spid="390"/>
                                        </p:tgtEl>
                                      </p:cBhvr>
                                    </p:animEffect>
                                  </p:childTnLst>
                                </p:cTn>
                              </p:par>
                              <p:par>
                                <p:cTn id="194" presetID="6" presetClass="emph" presetSubtype="0" accel="52000" decel="48000" autoRev="1" fill="hold" grpId="1" nodeType="withEffect">
                                  <p:stCondLst>
                                    <p:cond delay="0"/>
                                  </p:stCondLst>
                                  <p:childTnLst>
                                    <p:animScale>
                                      <p:cBhvr>
                                        <p:cTn id="195" dur="250" fill="hold"/>
                                        <p:tgtEl>
                                          <p:spTgt spid="390"/>
                                        </p:tgtEl>
                                      </p:cBhvr>
                                      <p:by x="200000" y="200000"/>
                                    </p:animScale>
                                  </p:childTnLst>
                                </p:cTn>
                              </p:par>
                              <p:par>
                                <p:cTn id="196" presetID="10" presetClass="entr" presetSubtype="0" fill="hold" grpId="1" nodeType="withEffect">
                                  <p:stCondLst>
                                    <p:cond delay="0"/>
                                  </p:stCondLst>
                                  <p:childTnLst>
                                    <p:set>
                                      <p:cBhvr>
                                        <p:cTn id="197" dur="1" fill="hold">
                                          <p:stCondLst>
                                            <p:cond delay="0"/>
                                          </p:stCondLst>
                                        </p:cTn>
                                        <p:tgtEl>
                                          <p:spTgt spid="313"/>
                                        </p:tgtEl>
                                        <p:attrNameLst>
                                          <p:attrName>style.visibility</p:attrName>
                                        </p:attrNameLst>
                                      </p:cBhvr>
                                      <p:to>
                                        <p:strVal val="visible"/>
                                      </p:to>
                                    </p:set>
                                    <p:animEffect transition="in" filter="fade">
                                      <p:cBhvr>
                                        <p:cTn id="198" dur="500"/>
                                        <p:tgtEl>
                                          <p:spTgt spid="313"/>
                                        </p:tgtEl>
                                      </p:cBhvr>
                                    </p:animEffect>
                                  </p:childTnLst>
                                </p:cTn>
                              </p:par>
                              <p:par>
                                <p:cTn id="199" presetID="6" presetClass="emph" presetSubtype="0" repeatCount="indefinite" autoRev="1" fill="hold" grpId="0" nodeType="withEffect">
                                  <p:stCondLst>
                                    <p:cond delay="0"/>
                                  </p:stCondLst>
                                  <p:childTnLst>
                                    <p:animScale>
                                      <p:cBhvr>
                                        <p:cTn id="200" dur="500" fill="hold"/>
                                        <p:tgtEl>
                                          <p:spTgt spid="313"/>
                                        </p:tgtEl>
                                      </p:cBhvr>
                                      <p:by x="250000" y="250000"/>
                                    </p:animScale>
                                  </p:childTnLst>
                                </p:cTn>
                              </p:par>
                              <p:par>
                                <p:cTn id="201" presetID="10" presetClass="entr" presetSubtype="0" fill="hold" grpId="0" nodeType="withEffect">
                                  <p:stCondLst>
                                    <p:cond delay="0"/>
                                  </p:stCondLst>
                                  <p:childTnLst>
                                    <p:set>
                                      <p:cBhvr>
                                        <p:cTn id="202" dur="1" fill="hold">
                                          <p:stCondLst>
                                            <p:cond delay="0"/>
                                          </p:stCondLst>
                                        </p:cTn>
                                        <p:tgtEl>
                                          <p:spTgt spid="401"/>
                                        </p:tgtEl>
                                        <p:attrNameLst>
                                          <p:attrName>style.visibility</p:attrName>
                                        </p:attrNameLst>
                                      </p:cBhvr>
                                      <p:to>
                                        <p:strVal val="visible"/>
                                      </p:to>
                                    </p:set>
                                    <p:animEffect transition="in" filter="fade">
                                      <p:cBhvr>
                                        <p:cTn id="203" dur="500"/>
                                        <p:tgtEl>
                                          <p:spTgt spid="401"/>
                                        </p:tgtEl>
                                      </p:cBhvr>
                                    </p:animEffect>
                                  </p:childTnLst>
                                </p:cTn>
                              </p:par>
                              <p:par>
                                <p:cTn id="204" presetID="6" presetClass="emph" presetSubtype="0" accel="52000" decel="48000" autoRev="1" fill="hold" grpId="1" nodeType="withEffect">
                                  <p:stCondLst>
                                    <p:cond delay="0"/>
                                  </p:stCondLst>
                                  <p:childTnLst>
                                    <p:animScale>
                                      <p:cBhvr>
                                        <p:cTn id="205" dur="250" fill="hold"/>
                                        <p:tgtEl>
                                          <p:spTgt spid="401"/>
                                        </p:tgtEl>
                                      </p:cBhvr>
                                      <p:by x="200000" y="200000"/>
                                    </p:animScale>
                                  </p:childTnLst>
                                </p:cTn>
                              </p:par>
                              <p:par>
                                <p:cTn id="206" presetID="10" presetClass="entr" presetSubtype="0" fill="hold" grpId="1" nodeType="withEffect">
                                  <p:stCondLst>
                                    <p:cond delay="0"/>
                                  </p:stCondLst>
                                  <p:childTnLst>
                                    <p:set>
                                      <p:cBhvr>
                                        <p:cTn id="207" dur="1" fill="hold">
                                          <p:stCondLst>
                                            <p:cond delay="0"/>
                                          </p:stCondLst>
                                        </p:cTn>
                                        <p:tgtEl>
                                          <p:spTgt spid="365"/>
                                        </p:tgtEl>
                                        <p:attrNameLst>
                                          <p:attrName>style.visibility</p:attrName>
                                        </p:attrNameLst>
                                      </p:cBhvr>
                                      <p:to>
                                        <p:strVal val="visible"/>
                                      </p:to>
                                    </p:set>
                                    <p:animEffect transition="in" filter="fade">
                                      <p:cBhvr>
                                        <p:cTn id="208" dur="500"/>
                                        <p:tgtEl>
                                          <p:spTgt spid="365"/>
                                        </p:tgtEl>
                                      </p:cBhvr>
                                    </p:animEffect>
                                  </p:childTnLst>
                                </p:cTn>
                              </p:par>
                              <p:par>
                                <p:cTn id="209" presetID="6" presetClass="emph" presetSubtype="0" repeatCount="indefinite" autoRev="1" fill="hold" grpId="0" nodeType="withEffect">
                                  <p:stCondLst>
                                    <p:cond delay="0"/>
                                  </p:stCondLst>
                                  <p:childTnLst>
                                    <p:animScale>
                                      <p:cBhvr>
                                        <p:cTn id="210" dur="500" fill="hold"/>
                                        <p:tgtEl>
                                          <p:spTgt spid="365"/>
                                        </p:tgtEl>
                                      </p:cBhvr>
                                      <p:by x="250000" y="250000"/>
                                    </p:animScale>
                                  </p:childTnLst>
                                </p:cTn>
                              </p:par>
                              <p:par>
                                <p:cTn id="211" presetID="10" presetClass="entr" presetSubtype="0" fill="hold" grpId="0" nodeType="withEffect">
                                  <p:stCondLst>
                                    <p:cond delay="0"/>
                                  </p:stCondLst>
                                  <p:childTnLst>
                                    <p:set>
                                      <p:cBhvr>
                                        <p:cTn id="212" dur="1" fill="hold">
                                          <p:stCondLst>
                                            <p:cond delay="0"/>
                                          </p:stCondLst>
                                        </p:cTn>
                                        <p:tgtEl>
                                          <p:spTgt spid="402"/>
                                        </p:tgtEl>
                                        <p:attrNameLst>
                                          <p:attrName>style.visibility</p:attrName>
                                        </p:attrNameLst>
                                      </p:cBhvr>
                                      <p:to>
                                        <p:strVal val="visible"/>
                                      </p:to>
                                    </p:set>
                                    <p:animEffect transition="in" filter="fade">
                                      <p:cBhvr>
                                        <p:cTn id="213" dur="500"/>
                                        <p:tgtEl>
                                          <p:spTgt spid="402"/>
                                        </p:tgtEl>
                                      </p:cBhvr>
                                    </p:animEffect>
                                  </p:childTnLst>
                                </p:cTn>
                              </p:par>
                              <p:par>
                                <p:cTn id="214" presetID="6" presetClass="emph" presetSubtype="0" accel="52000" decel="48000" autoRev="1" fill="hold" grpId="1" nodeType="withEffect">
                                  <p:stCondLst>
                                    <p:cond delay="0"/>
                                  </p:stCondLst>
                                  <p:childTnLst>
                                    <p:animScale>
                                      <p:cBhvr>
                                        <p:cTn id="215" dur="250" fill="hold"/>
                                        <p:tgtEl>
                                          <p:spTgt spid="402"/>
                                        </p:tgtEl>
                                      </p:cBhvr>
                                      <p:by x="200000" y="200000"/>
                                    </p:animScale>
                                  </p:childTnLst>
                                </p:cTn>
                              </p:par>
                              <p:par>
                                <p:cTn id="216" presetID="10" presetClass="entr" presetSubtype="0" fill="hold" grpId="1" nodeType="withEffect">
                                  <p:stCondLst>
                                    <p:cond delay="0"/>
                                  </p:stCondLst>
                                  <p:childTnLst>
                                    <p:set>
                                      <p:cBhvr>
                                        <p:cTn id="217" dur="1" fill="hold">
                                          <p:stCondLst>
                                            <p:cond delay="0"/>
                                          </p:stCondLst>
                                        </p:cTn>
                                        <p:tgtEl>
                                          <p:spTgt spid="366"/>
                                        </p:tgtEl>
                                        <p:attrNameLst>
                                          <p:attrName>style.visibility</p:attrName>
                                        </p:attrNameLst>
                                      </p:cBhvr>
                                      <p:to>
                                        <p:strVal val="visible"/>
                                      </p:to>
                                    </p:set>
                                    <p:animEffect transition="in" filter="fade">
                                      <p:cBhvr>
                                        <p:cTn id="218" dur="500"/>
                                        <p:tgtEl>
                                          <p:spTgt spid="366"/>
                                        </p:tgtEl>
                                      </p:cBhvr>
                                    </p:animEffect>
                                  </p:childTnLst>
                                </p:cTn>
                              </p:par>
                              <p:par>
                                <p:cTn id="219" presetID="6" presetClass="emph" presetSubtype="0" repeatCount="indefinite" autoRev="1" fill="hold" grpId="0" nodeType="withEffect">
                                  <p:stCondLst>
                                    <p:cond delay="0"/>
                                  </p:stCondLst>
                                  <p:childTnLst>
                                    <p:animScale>
                                      <p:cBhvr>
                                        <p:cTn id="220" dur="500" fill="hold"/>
                                        <p:tgtEl>
                                          <p:spTgt spid="366"/>
                                        </p:tgtEl>
                                      </p:cBhvr>
                                      <p:by x="250000" y="250000"/>
                                    </p:animScale>
                                  </p:childTnLst>
                                </p:cTn>
                              </p:par>
                              <p:par>
                                <p:cTn id="221" presetID="10" presetClass="entr" presetSubtype="0" fill="hold" grpId="0" nodeType="withEffect">
                                  <p:stCondLst>
                                    <p:cond delay="0"/>
                                  </p:stCondLst>
                                  <p:childTnLst>
                                    <p:set>
                                      <p:cBhvr>
                                        <p:cTn id="222" dur="1" fill="hold">
                                          <p:stCondLst>
                                            <p:cond delay="0"/>
                                          </p:stCondLst>
                                        </p:cTn>
                                        <p:tgtEl>
                                          <p:spTgt spid="380"/>
                                        </p:tgtEl>
                                        <p:attrNameLst>
                                          <p:attrName>style.visibility</p:attrName>
                                        </p:attrNameLst>
                                      </p:cBhvr>
                                      <p:to>
                                        <p:strVal val="visible"/>
                                      </p:to>
                                    </p:set>
                                    <p:animEffect transition="in" filter="fade">
                                      <p:cBhvr>
                                        <p:cTn id="223" dur="500"/>
                                        <p:tgtEl>
                                          <p:spTgt spid="380"/>
                                        </p:tgtEl>
                                      </p:cBhvr>
                                    </p:animEffect>
                                  </p:childTnLst>
                                </p:cTn>
                              </p:par>
                              <p:par>
                                <p:cTn id="224" presetID="6" presetClass="emph" presetSubtype="0" accel="52000" decel="48000" autoRev="1" fill="hold" grpId="1" nodeType="withEffect">
                                  <p:stCondLst>
                                    <p:cond delay="0"/>
                                  </p:stCondLst>
                                  <p:childTnLst>
                                    <p:animScale>
                                      <p:cBhvr>
                                        <p:cTn id="225" dur="250" fill="hold"/>
                                        <p:tgtEl>
                                          <p:spTgt spid="380"/>
                                        </p:tgtEl>
                                      </p:cBhvr>
                                      <p:by x="200000" y="200000"/>
                                    </p:animScale>
                                  </p:childTnLst>
                                </p:cTn>
                              </p:par>
                              <p:par>
                                <p:cTn id="226" presetID="10" presetClass="entr" presetSubtype="0" fill="hold" grpId="1" nodeType="withEffect">
                                  <p:stCondLst>
                                    <p:cond delay="0"/>
                                  </p:stCondLst>
                                  <p:childTnLst>
                                    <p:set>
                                      <p:cBhvr>
                                        <p:cTn id="227" dur="1" fill="hold">
                                          <p:stCondLst>
                                            <p:cond delay="0"/>
                                          </p:stCondLst>
                                        </p:cTn>
                                        <p:tgtEl>
                                          <p:spTgt spid="314"/>
                                        </p:tgtEl>
                                        <p:attrNameLst>
                                          <p:attrName>style.visibility</p:attrName>
                                        </p:attrNameLst>
                                      </p:cBhvr>
                                      <p:to>
                                        <p:strVal val="visible"/>
                                      </p:to>
                                    </p:set>
                                    <p:animEffect transition="in" filter="fade">
                                      <p:cBhvr>
                                        <p:cTn id="228" dur="500"/>
                                        <p:tgtEl>
                                          <p:spTgt spid="314"/>
                                        </p:tgtEl>
                                      </p:cBhvr>
                                    </p:animEffect>
                                  </p:childTnLst>
                                </p:cTn>
                              </p:par>
                              <p:par>
                                <p:cTn id="229" presetID="6" presetClass="emph" presetSubtype="0" repeatCount="indefinite" autoRev="1" fill="hold" grpId="0" nodeType="withEffect">
                                  <p:stCondLst>
                                    <p:cond delay="0"/>
                                  </p:stCondLst>
                                  <p:childTnLst>
                                    <p:animScale>
                                      <p:cBhvr>
                                        <p:cTn id="230" dur="500" fill="hold"/>
                                        <p:tgtEl>
                                          <p:spTgt spid="314"/>
                                        </p:tgtEl>
                                      </p:cBhvr>
                                      <p:by x="250000" y="250000"/>
                                    </p:animScale>
                                  </p:childTnLst>
                                </p:cTn>
                              </p:par>
                              <p:par>
                                <p:cTn id="231" presetID="10" presetClass="entr" presetSubtype="0" fill="hold" grpId="0" nodeType="withEffect">
                                  <p:stCondLst>
                                    <p:cond delay="0"/>
                                  </p:stCondLst>
                                  <p:childTnLst>
                                    <p:set>
                                      <p:cBhvr>
                                        <p:cTn id="232" dur="1" fill="hold">
                                          <p:stCondLst>
                                            <p:cond delay="0"/>
                                          </p:stCondLst>
                                        </p:cTn>
                                        <p:tgtEl>
                                          <p:spTgt spid="388"/>
                                        </p:tgtEl>
                                        <p:attrNameLst>
                                          <p:attrName>style.visibility</p:attrName>
                                        </p:attrNameLst>
                                      </p:cBhvr>
                                      <p:to>
                                        <p:strVal val="visible"/>
                                      </p:to>
                                    </p:set>
                                    <p:animEffect transition="in" filter="fade">
                                      <p:cBhvr>
                                        <p:cTn id="233" dur="500"/>
                                        <p:tgtEl>
                                          <p:spTgt spid="388"/>
                                        </p:tgtEl>
                                      </p:cBhvr>
                                    </p:animEffect>
                                  </p:childTnLst>
                                </p:cTn>
                              </p:par>
                              <p:par>
                                <p:cTn id="234" presetID="6" presetClass="emph" presetSubtype="0" accel="52000" decel="48000" autoRev="1" fill="hold" grpId="1" nodeType="withEffect">
                                  <p:stCondLst>
                                    <p:cond delay="0"/>
                                  </p:stCondLst>
                                  <p:childTnLst>
                                    <p:animScale>
                                      <p:cBhvr>
                                        <p:cTn id="235" dur="250" fill="hold"/>
                                        <p:tgtEl>
                                          <p:spTgt spid="388"/>
                                        </p:tgtEl>
                                      </p:cBhvr>
                                      <p:by x="200000" y="200000"/>
                                    </p:animScale>
                                  </p:childTnLst>
                                </p:cTn>
                              </p:par>
                              <p:par>
                                <p:cTn id="236" presetID="10" presetClass="entr" presetSubtype="0" fill="hold" grpId="1" nodeType="withEffect">
                                  <p:stCondLst>
                                    <p:cond delay="0"/>
                                  </p:stCondLst>
                                  <p:childTnLst>
                                    <p:set>
                                      <p:cBhvr>
                                        <p:cTn id="237" dur="1" fill="hold">
                                          <p:stCondLst>
                                            <p:cond delay="0"/>
                                          </p:stCondLst>
                                        </p:cTn>
                                        <p:tgtEl>
                                          <p:spTgt spid="353"/>
                                        </p:tgtEl>
                                        <p:attrNameLst>
                                          <p:attrName>style.visibility</p:attrName>
                                        </p:attrNameLst>
                                      </p:cBhvr>
                                      <p:to>
                                        <p:strVal val="visible"/>
                                      </p:to>
                                    </p:set>
                                    <p:animEffect transition="in" filter="fade">
                                      <p:cBhvr>
                                        <p:cTn id="238" dur="500"/>
                                        <p:tgtEl>
                                          <p:spTgt spid="353"/>
                                        </p:tgtEl>
                                      </p:cBhvr>
                                    </p:animEffect>
                                  </p:childTnLst>
                                </p:cTn>
                              </p:par>
                              <p:par>
                                <p:cTn id="239" presetID="6" presetClass="emph" presetSubtype="0" repeatCount="indefinite" autoRev="1" fill="hold" grpId="0" nodeType="withEffect">
                                  <p:stCondLst>
                                    <p:cond delay="0"/>
                                  </p:stCondLst>
                                  <p:childTnLst>
                                    <p:animScale>
                                      <p:cBhvr>
                                        <p:cTn id="240" dur="500" fill="hold"/>
                                        <p:tgtEl>
                                          <p:spTgt spid="353"/>
                                        </p:tgtEl>
                                      </p:cBhvr>
                                      <p:by x="250000" y="250000"/>
                                    </p:animScale>
                                  </p:childTnLst>
                                </p:cTn>
                              </p:par>
                              <p:par>
                                <p:cTn id="241" presetID="10" presetClass="entr" presetSubtype="0" fill="hold" grpId="0" nodeType="withEffect">
                                  <p:stCondLst>
                                    <p:cond delay="0"/>
                                  </p:stCondLst>
                                  <p:childTnLst>
                                    <p:set>
                                      <p:cBhvr>
                                        <p:cTn id="242" dur="1" fill="hold">
                                          <p:stCondLst>
                                            <p:cond delay="0"/>
                                          </p:stCondLst>
                                        </p:cTn>
                                        <p:tgtEl>
                                          <p:spTgt spid="385"/>
                                        </p:tgtEl>
                                        <p:attrNameLst>
                                          <p:attrName>style.visibility</p:attrName>
                                        </p:attrNameLst>
                                      </p:cBhvr>
                                      <p:to>
                                        <p:strVal val="visible"/>
                                      </p:to>
                                    </p:set>
                                    <p:animEffect transition="in" filter="fade">
                                      <p:cBhvr>
                                        <p:cTn id="243" dur="500"/>
                                        <p:tgtEl>
                                          <p:spTgt spid="385"/>
                                        </p:tgtEl>
                                      </p:cBhvr>
                                    </p:animEffect>
                                  </p:childTnLst>
                                </p:cTn>
                              </p:par>
                              <p:par>
                                <p:cTn id="244" presetID="6" presetClass="emph" presetSubtype="0" accel="52000" decel="48000" autoRev="1" fill="hold" grpId="1" nodeType="withEffect">
                                  <p:stCondLst>
                                    <p:cond delay="0"/>
                                  </p:stCondLst>
                                  <p:childTnLst>
                                    <p:animScale>
                                      <p:cBhvr>
                                        <p:cTn id="245" dur="250" fill="hold"/>
                                        <p:tgtEl>
                                          <p:spTgt spid="385"/>
                                        </p:tgtEl>
                                      </p:cBhvr>
                                      <p:by x="200000" y="200000"/>
                                    </p:animScale>
                                  </p:childTnLst>
                                </p:cTn>
                              </p:par>
                              <p:par>
                                <p:cTn id="246" presetID="10" presetClass="entr" presetSubtype="0" fill="hold" grpId="1" nodeType="withEffect">
                                  <p:stCondLst>
                                    <p:cond delay="0"/>
                                  </p:stCondLst>
                                  <p:childTnLst>
                                    <p:set>
                                      <p:cBhvr>
                                        <p:cTn id="247" dur="1" fill="hold">
                                          <p:stCondLst>
                                            <p:cond delay="0"/>
                                          </p:stCondLst>
                                        </p:cTn>
                                        <p:tgtEl>
                                          <p:spTgt spid="350"/>
                                        </p:tgtEl>
                                        <p:attrNameLst>
                                          <p:attrName>style.visibility</p:attrName>
                                        </p:attrNameLst>
                                      </p:cBhvr>
                                      <p:to>
                                        <p:strVal val="visible"/>
                                      </p:to>
                                    </p:set>
                                    <p:animEffect transition="in" filter="fade">
                                      <p:cBhvr>
                                        <p:cTn id="248" dur="500"/>
                                        <p:tgtEl>
                                          <p:spTgt spid="350"/>
                                        </p:tgtEl>
                                      </p:cBhvr>
                                    </p:animEffect>
                                  </p:childTnLst>
                                </p:cTn>
                              </p:par>
                              <p:par>
                                <p:cTn id="249" presetID="6" presetClass="emph" presetSubtype="0" repeatCount="indefinite" autoRev="1" fill="hold" grpId="0" nodeType="withEffect">
                                  <p:stCondLst>
                                    <p:cond delay="0"/>
                                  </p:stCondLst>
                                  <p:childTnLst>
                                    <p:animScale>
                                      <p:cBhvr>
                                        <p:cTn id="250" dur="500" fill="hold"/>
                                        <p:tgtEl>
                                          <p:spTgt spid="350"/>
                                        </p:tgtEl>
                                      </p:cBhvr>
                                      <p:by x="250000" y="250000"/>
                                    </p:animScale>
                                  </p:childTnLst>
                                </p:cTn>
                              </p:par>
                              <p:par>
                                <p:cTn id="251" presetID="10" presetClass="entr" presetSubtype="0" fill="hold" grpId="0" nodeType="withEffect">
                                  <p:stCondLst>
                                    <p:cond delay="0"/>
                                  </p:stCondLst>
                                  <p:childTnLst>
                                    <p:set>
                                      <p:cBhvr>
                                        <p:cTn id="252" dur="1" fill="hold">
                                          <p:stCondLst>
                                            <p:cond delay="0"/>
                                          </p:stCondLst>
                                        </p:cTn>
                                        <p:tgtEl>
                                          <p:spTgt spid="405"/>
                                        </p:tgtEl>
                                        <p:attrNameLst>
                                          <p:attrName>style.visibility</p:attrName>
                                        </p:attrNameLst>
                                      </p:cBhvr>
                                      <p:to>
                                        <p:strVal val="visible"/>
                                      </p:to>
                                    </p:set>
                                    <p:animEffect transition="in" filter="fade">
                                      <p:cBhvr>
                                        <p:cTn id="253" dur="500"/>
                                        <p:tgtEl>
                                          <p:spTgt spid="405"/>
                                        </p:tgtEl>
                                      </p:cBhvr>
                                    </p:animEffect>
                                  </p:childTnLst>
                                </p:cTn>
                              </p:par>
                              <p:par>
                                <p:cTn id="254" presetID="6" presetClass="emph" presetSubtype="0" accel="52000" decel="48000" autoRev="1" fill="hold" grpId="1" nodeType="withEffect">
                                  <p:stCondLst>
                                    <p:cond delay="0"/>
                                  </p:stCondLst>
                                  <p:childTnLst>
                                    <p:animScale>
                                      <p:cBhvr>
                                        <p:cTn id="255" dur="250" fill="hold"/>
                                        <p:tgtEl>
                                          <p:spTgt spid="405"/>
                                        </p:tgtEl>
                                      </p:cBhvr>
                                      <p:by x="200000" y="200000"/>
                                    </p:animScale>
                                  </p:childTnLst>
                                </p:cTn>
                              </p:par>
                              <p:par>
                                <p:cTn id="256" presetID="10" presetClass="entr" presetSubtype="0" fill="hold" grpId="1" nodeType="withEffect">
                                  <p:stCondLst>
                                    <p:cond delay="0"/>
                                  </p:stCondLst>
                                  <p:childTnLst>
                                    <p:set>
                                      <p:cBhvr>
                                        <p:cTn id="257" dur="1" fill="hold">
                                          <p:stCondLst>
                                            <p:cond delay="0"/>
                                          </p:stCondLst>
                                        </p:cTn>
                                        <p:tgtEl>
                                          <p:spTgt spid="372"/>
                                        </p:tgtEl>
                                        <p:attrNameLst>
                                          <p:attrName>style.visibility</p:attrName>
                                        </p:attrNameLst>
                                      </p:cBhvr>
                                      <p:to>
                                        <p:strVal val="visible"/>
                                      </p:to>
                                    </p:set>
                                    <p:animEffect transition="in" filter="fade">
                                      <p:cBhvr>
                                        <p:cTn id="258" dur="500"/>
                                        <p:tgtEl>
                                          <p:spTgt spid="372"/>
                                        </p:tgtEl>
                                      </p:cBhvr>
                                    </p:animEffect>
                                  </p:childTnLst>
                                </p:cTn>
                              </p:par>
                              <p:par>
                                <p:cTn id="259" presetID="6" presetClass="emph" presetSubtype="0" repeatCount="indefinite" autoRev="1" fill="hold" grpId="0" nodeType="withEffect">
                                  <p:stCondLst>
                                    <p:cond delay="0"/>
                                  </p:stCondLst>
                                  <p:childTnLst>
                                    <p:animScale>
                                      <p:cBhvr>
                                        <p:cTn id="260" dur="500" fill="hold"/>
                                        <p:tgtEl>
                                          <p:spTgt spid="372"/>
                                        </p:tgtEl>
                                      </p:cBhvr>
                                      <p:by x="250000" y="250000"/>
                                    </p:animScale>
                                  </p:childTnLst>
                                </p:cTn>
                              </p:par>
                              <p:par>
                                <p:cTn id="261" presetID="10" presetClass="entr" presetSubtype="0" fill="hold" grpId="0" nodeType="withEffect">
                                  <p:stCondLst>
                                    <p:cond delay="0"/>
                                  </p:stCondLst>
                                  <p:childTnLst>
                                    <p:set>
                                      <p:cBhvr>
                                        <p:cTn id="262" dur="1" fill="hold">
                                          <p:stCondLst>
                                            <p:cond delay="0"/>
                                          </p:stCondLst>
                                        </p:cTn>
                                        <p:tgtEl>
                                          <p:spTgt spid="384"/>
                                        </p:tgtEl>
                                        <p:attrNameLst>
                                          <p:attrName>style.visibility</p:attrName>
                                        </p:attrNameLst>
                                      </p:cBhvr>
                                      <p:to>
                                        <p:strVal val="visible"/>
                                      </p:to>
                                    </p:set>
                                    <p:animEffect transition="in" filter="fade">
                                      <p:cBhvr>
                                        <p:cTn id="263" dur="500"/>
                                        <p:tgtEl>
                                          <p:spTgt spid="384"/>
                                        </p:tgtEl>
                                      </p:cBhvr>
                                    </p:animEffect>
                                  </p:childTnLst>
                                </p:cTn>
                              </p:par>
                              <p:par>
                                <p:cTn id="264" presetID="6" presetClass="emph" presetSubtype="0" accel="52000" decel="48000" autoRev="1" fill="hold" grpId="1" nodeType="withEffect">
                                  <p:stCondLst>
                                    <p:cond delay="0"/>
                                  </p:stCondLst>
                                  <p:childTnLst>
                                    <p:animScale>
                                      <p:cBhvr>
                                        <p:cTn id="265" dur="250" fill="hold"/>
                                        <p:tgtEl>
                                          <p:spTgt spid="384"/>
                                        </p:tgtEl>
                                      </p:cBhvr>
                                      <p:by x="200000" y="200000"/>
                                    </p:animScale>
                                  </p:childTnLst>
                                </p:cTn>
                              </p:par>
                              <p:par>
                                <p:cTn id="266" presetID="10" presetClass="entr" presetSubtype="0" fill="hold" grpId="1" nodeType="withEffect">
                                  <p:stCondLst>
                                    <p:cond delay="0"/>
                                  </p:stCondLst>
                                  <p:childTnLst>
                                    <p:set>
                                      <p:cBhvr>
                                        <p:cTn id="267" dur="1" fill="hold">
                                          <p:stCondLst>
                                            <p:cond delay="0"/>
                                          </p:stCondLst>
                                        </p:cTn>
                                        <p:tgtEl>
                                          <p:spTgt spid="349"/>
                                        </p:tgtEl>
                                        <p:attrNameLst>
                                          <p:attrName>style.visibility</p:attrName>
                                        </p:attrNameLst>
                                      </p:cBhvr>
                                      <p:to>
                                        <p:strVal val="visible"/>
                                      </p:to>
                                    </p:set>
                                    <p:animEffect transition="in" filter="fade">
                                      <p:cBhvr>
                                        <p:cTn id="268" dur="500"/>
                                        <p:tgtEl>
                                          <p:spTgt spid="349"/>
                                        </p:tgtEl>
                                      </p:cBhvr>
                                    </p:animEffect>
                                  </p:childTnLst>
                                </p:cTn>
                              </p:par>
                              <p:par>
                                <p:cTn id="269" presetID="6" presetClass="emph" presetSubtype="0" repeatCount="indefinite" autoRev="1" fill="hold" grpId="0" nodeType="withEffect">
                                  <p:stCondLst>
                                    <p:cond delay="0"/>
                                  </p:stCondLst>
                                  <p:childTnLst>
                                    <p:animScale>
                                      <p:cBhvr>
                                        <p:cTn id="270" dur="500" fill="hold"/>
                                        <p:tgtEl>
                                          <p:spTgt spid="349"/>
                                        </p:tgtEl>
                                      </p:cBhvr>
                                      <p:by x="250000" y="250000"/>
                                    </p:animScale>
                                  </p:childTnLst>
                                </p:cTn>
                              </p:par>
                              <p:par>
                                <p:cTn id="271" presetID="10" presetClass="entr" presetSubtype="0" fill="hold" grpId="0" nodeType="withEffect">
                                  <p:stCondLst>
                                    <p:cond delay="0"/>
                                  </p:stCondLst>
                                  <p:childTnLst>
                                    <p:set>
                                      <p:cBhvr>
                                        <p:cTn id="272" dur="1" fill="hold">
                                          <p:stCondLst>
                                            <p:cond delay="0"/>
                                          </p:stCondLst>
                                        </p:cTn>
                                        <p:tgtEl>
                                          <p:spTgt spid="394"/>
                                        </p:tgtEl>
                                        <p:attrNameLst>
                                          <p:attrName>style.visibility</p:attrName>
                                        </p:attrNameLst>
                                      </p:cBhvr>
                                      <p:to>
                                        <p:strVal val="visible"/>
                                      </p:to>
                                    </p:set>
                                    <p:animEffect transition="in" filter="fade">
                                      <p:cBhvr>
                                        <p:cTn id="273" dur="500"/>
                                        <p:tgtEl>
                                          <p:spTgt spid="394"/>
                                        </p:tgtEl>
                                      </p:cBhvr>
                                    </p:animEffect>
                                  </p:childTnLst>
                                </p:cTn>
                              </p:par>
                              <p:par>
                                <p:cTn id="274" presetID="6" presetClass="emph" presetSubtype="0" accel="52000" decel="48000" autoRev="1" fill="hold" grpId="1" nodeType="withEffect">
                                  <p:stCondLst>
                                    <p:cond delay="0"/>
                                  </p:stCondLst>
                                  <p:childTnLst>
                                    <p:animScale>
                                      <p:cBhvr>
                                        <p:cTn id="275" dur="250" fill="hold"/>
                                        <p:tgtEl>
                                          <p:spTgt spid="394"/>
                                        </p:tgtEl>
                                      </p:cBhvr>
                                      <p:by x="200000" y="200000"/>
                                    </p:animScale>
                                  </p:childTnLst>
                                </p:cTn>
                              </p:par>
                              <p:par>
                                <p:cTn id="276" presetID="10" presetClass="entr" presetSubtype="0" fill="hold" grpId="1" nodeType="withEffect">
                                  <p:stCondLst>
                                    <p:cond delay="0"/>
                                  </p:stCondLst>
                                  <p:childTnLst>
                                    <p:set>
                                      <p:cBhvr>
                                        <p:cTn id="277" dur="1" fill="hold">
                                          <p:stCondLst>
                                            <p:cond delay="0"/>
                                          </p:stCondLst>
                                        </p:cTn>
                                        <p:tgtEl>
                                          <p:spTgt spid="358"/>
                                        </p:tgtEl>
                                        <p:attrNameLst>
                                          <p:attrName>style.visibility</p:attrName>
                                        </p:attrNameLst>
                                      </p:cBhvr>
                                      <p:to>
                                        <p:strVal val="visible"/>
                                      </p:to>
                                    </p:set>
                                    <p:animEffect transition="in" filter="fade">
                                      <p:cBhvr>
                                        <p:cTn id="278" dur="500"/>
                                        <p:tgtEl>
                                          <p:spTgt spid="358"/>
                                        </p:tgtEl>
                                      </p:cBhvr>
                                    </p:animEffect>
                                  </p:childTnLst>
                                </p:cTn>
                              </p:par>
                              <p:par>
                                <p:cTn id="279" presetID="6" presetClass="emph" presetSubtype="0" repeatCount="indefinite" autoRev="1" fill="hold" grpId="0" nodeType="withEffect">
                                  <p:stCondLst>
                                    <p:cond delay="0"/>
                                  </p:stCondLst>
                                  <p:childTnLst>
                                    <p:animScale>
                                      <p:cBhvr>
                                        <p:cTn id="280" dur="500" fill="hold"/>
                                        <p:tgtEl>
                                          <p:spTgt spid="358"/>
                                        </p:tgtEl>
                                      </p:cBhvr>
                                      <p:by x="250000" y="250000"/>
                                    </p:animScale>
                                  </p:childTnLst>
                                </p:cTn>
                              </p:par>
                              <p:par>
                                <p:cTn id="281" presetID="10" presetClass="entr" presetSubtype="0" fill="hold" grpId="0" nodeType="withEffect">
                                  <p:stCondLst>
                                    <p:cond delay="0"/>
                                  </p:stCondLst>
                                  <p:childTnLst>
                                    <p:set>
                                      <p:cBhvr>
                                        <p:cTn id="282" dur="1" fill="hold">
                                          <p:stCondLst>
                                            <p:cond delay="0"/>
                                          </p:stCondLst>
                                        </p:cTn>
                                        <p:tgtEl>
                                          <p:spTgt spid="396"/>
                                        </p:tgtEl>
                                        <p:attrNameLst>
                                          <p:attrName>style.visibility</p:attrName>
                                        </p:attrNameLst>
                                      </p:cBhvr>
                                      <p:to>
                                        <p:strVal val="visible"/>
                                      </p:to>
                                    </p:set>
                                    <p:animEffect transition="in" filter="fade">
                                      <p:cBhvr>
                                        <p:cTn id="283" dur="500"/>
                                        <p:tgtEl>
                                          <p:spTgt spid="396"/>
                                        </p:tgtEl>
                                      </p:cBhvr>
                                    </p:animEffect>
                                  </p:childTnLst>
                                </p:cTn>
                              </p:par>
                              <p:par>
                                <p:cTn id="284" presetID="6" presetClass="emph" presetSubtype="0" accel="52000" decel="48000" autoRev="1" fill="hold" grpId="1" nodeType="withEffect">
                                  <p:stCondLst>
                                    <p:cond delay="0"/>
                                  </p:stCondLst>
                                  <p:childTnLst>
                                    <p:animScale>
                                      <p:cBhvr>
                                        <p:cTn id="285" dur="250" fill="hold"/>
                                        <p:tgtEl>
                                          <p:spTgt spid="396"/>
                                        </p:tgtEl>
                                      </p:cBhvr>
                                      <p:by x="200000" y="200000"/>
                                    </p:animScale>
                                  </p:childTnLst>
                                </p:cTn>
                              </p:par>
                              <p:par>
                                <p:cTn id="286" presetID="10" presetClass="entr" presetSubtype="0" fill="hold" grpId="1" nodeType="withEffect">
                                  <p:stCondLst>
                                    <p:cond delay="0"/>
                                  </p:stCondLst>
                                  <p:childTnLst>
                                    <p:set>
                                      <p:cBhvr>
                                        <p:cTn id="287" dur="1" fill="hold">
                                          <p:stCondLst>
                                            <p:cond delay="0"/>
                                          </p:stCondLst>
                                        </p:cTn>
                                        <p:tgtEl>
                                          <p:spTgt spid="360"/>
                                        </p:tgtEl>
                                        <p:attrNameLst>
                                          <p:attrName>style.visibility</p:attrName>
                                        </p:attrNameLst>
                                      </p:cBhvr>
                                      <p:to>
                                        <p:strVal val="visible"/>
                                      </p:to>
                                    </p:set>
                                    <p:animEffect transition="in" filter="fade">
                                      <p:cBhvr>
                                        <p:cTn id="288" dur="500"/>
                                        <p:tgtEl>
                                          <p:spTgt spid="360"/>
                                        </p:tgtEl>
                                      </p:cBhvr>
                                    </p:animEffect>
                                  </p:childTnLst>
                                </p:cTn>
                              </p:par>
                              <p:par>
                                <p:cTn id="289" presetID="6" presetClass="emph" presetSubtype="0" repeatCount="indefinite" autoRev="1" fill="hold" grpId="0" nodeType="withEffect">
                                  <p:stCondLst>
                                    <p:cond delay="0"/>
                                  </p:stCondLst>
                                  <p:childTnLst>
                                    <p:animScale>
                                      <p:cBhvr>
                                        <p:cTn id="290" dur="500" fill="hold"/>
                                        <p:tgtEl>
                                          <p:spTgt spid="360"/>
                                        </p:tgtEl>
                                      </p:cBhvr>
                                      <p:by x="250000" y="250000"/>
                                    </p:animScale>
                                  </p:childTnLst>
                                </p:cTn>
                              </p:par>
                              <p:par>
                                <p:cTn id="291" presetID="10" presetClass="entr" presetSubtype="0" fill="hold" grpId="0" nodeType="withEffect">
                                  <p:stCondLst>
                                    <p:cond delay="0"/>
                                  </p:stCondLst>
                                  <p:childTnLst>
                                    <p:set>
                                      <p:cBhvr>
                                        <p:cTn id="292" dur="1" fill="hold">
                                          <p:stCondLst>
                                            <p:cond delay="0"/>
                                          </p:stCondLst>
                                        </p:cTn>
                                        <p:tgtEl>
                                          <p:spTgt spid="397"/>
                                        </p:tgtEl>
                                        <p:attrNameLst>
                                          <p:attrName>style.visibility</p:attrName>
                                        </p:attrNameLst>
                                      </p:cBhvr>
                                      <p:to>
                                        <p:strVal val="visible"/>
                                      </p:to>
                                    </p:set>
                                    <p:animEffect transition="in" filter="fade">
                                      <p:cBhvr>
                                        <p:cTn id="293" dur="500"/>
                                        <p:tgtEl>
                                          <p:spTgt spid="397"/>
                                        </p:tgtEl>
                                      </p:cBhvr>
                                    </p:animEffect>
                                  </p:childTnLst>
                                </p:cTn>
                              </p:par>
                              <p:par>
                                <p:cTn id="294" presetID="6" presetClass="emph" presetSubtype="0" accel="52000" decel="48000" autoRev="1" fill="hold" grpId="1" nodeType="withEffect">
                                  <p:stCondLst>
                                    <p:cond delay="0"/>
                                  </p:stCondLst>
                                  <p:childTnLst>
                                    <p:animScale>
                                      <p:cBhvr>
                                        <p:cTn id="295" dur="250" fill="hold"/>
                                        <p:tgtEl>
                                          <p:spTgt spid="397"/>
                                        </p:tgtEl>
                                      </p:cBhvr>
                                      <p:by x="200000" y="200000"/>
                                    </p:animScale>
                                  </p:childTnLst>
                                </p:cTn>
                              </p:par>
                              <p:par>
                                <p:cTn id="296" presetID="10" presetClass="entr" presetSubtype="0" fill="hold" grpId="1" nodeType="withEffect">
                                  <p:stCondLst>
                                    <p:cond delay="0"/>
                                  </p:stCondLst>
                                  <p:childTnLst>
                                    <p:set>
                                      <p:cBhvr>
                                        <p:cTn id="297" dur="1" fill="hold">
                                          <p:stCondLst>
                                            <p:cond delay="0"/>
                                          </p:stCondLst>
                                        </p:cTn>
                                        <p:tgtEl>
                                          <p:spTgt spid="361"/>
                                        </p:tgtEl>
                                        <p:attrNameLst>
                                          <p:attrName>style.visibility</p:attrName>
                                        </p:attrNameLst>
                                      </p:cBhvr>
                                      <p:to>
                                        <p:strVal val="visible"/>
                                      </p:to>
                                    </p:set>
                                    <p:animEffect transition="in" filter="fade">
                                      <p:cBhvr>
                                        <p:cTn id="298" dur="500"/>
                                        <p:tgtEl>
                                          <p:spTgt spid="361"/>
                                        </p:tgtEl>
                                      </p:cBhvr>
                                    </p:animEffect>
                                  </p:childTnLst>
                                </p:cTn>
                              </p:par>
                              <p:par>
                                <p:cTn id="299" presetID="6" presetClass="emph" presetSubtype="0" repeatCount="indefinite" autoRev="1" fill="hold" grpId="0" nodeType="withEffect">
                                  <p:stCondLst>
                                    <p:cond delay="0"/>
                                  </p:stCondLst>
                                  <p:childTnLst>
                                    <p:animScale>
                                      <p:cBhvr>
                                        <p:cTn id="300" dur="500" fill="hold"/>
                                        <p:tgtEl>
                                          <p:spTgt spid="361"/>
                                        </p:tgtEl>
                                      </p:cBhvr>
                                      <p:by x="250000" y="250000"/>
                                    </p:animScale>
                                  </p:childTnLst>
                                </p:cTn>
                              </p:par>
                              <p:par>
                                <p:cTn id="301" presetID="10" presetClass="entr" presetSubtype="0" fill="hold" grpId="0" nodeType="withEffect">
                                  <p:stCondLst>
                                    <p:cond delay="0"/>
                                  </p:stCondLst>
                                  <p:childTnLst>
                                    <p:set>
                                      <p:cBhvr>
                                        <p:cTn id="302" dur="1" fill="hold">
                                          <p:stCondLst>
                                            <p:cond delay="0"/>
                                          </p:stCondLst>
                                        </p:cTn>
                                        <p:tgtEl>
                                          <p:spTgt spid="408"/>
                                        </p:tgtEl>
                                        <p:attrNameLst>
                                          <p:attrName>style.visibility</p:attrName>
                                        </p:attrNameLst>
                                      </p:cBhvr>
                                      <p:to>
                                        <p:strVal val="visible"/>
                                      </p:to>
                                    </p:set>
                                    <p:animEffect transition="in" filter="fade">
                                      <p:cBhvr>
                                        <p:cTn id="303" dur="500"/>
                                        <p:tgtEl>
                                          <p:spTgt spid="408"/>
                                        </p:tgtEl>
                                      </p:cBhvr>
                                    </p:animEffect>
                                  </p:childTnLst>
                                </p:cTn>
                              </p:par>
                              <p:par>
                                <p:cTn id="304" presetID="6" presetClass="emph" presetSubtype="0" accel="52000" decel="48000" autoRev="1" fill="hold" grpId="1" nodeType="withEffect">
                                  <p:stCondLst>
                                    <p:cond delay="0"/>
                                  </p:stCondLst>
                                  <p:childTnLst>
                                    <p:animScale>
                                      <p:cBhvr>
                                        <p:cTn id="305" dur="250" fill="hold"/>
                                        <p:tgtEl>
                                          <p:spTgt spid="408"/>
                                        </p:tgtEl>
                                      </p:cBhvr>
                                      <p:by x="200000" y="200000"/>
                                    </p:animScale>
                                  </p:childTnLst>
                                </p:cTn>
                              </p:par>
                              <p:par>
                                <p:cTn id="306" presetID="10" presetClass="entr" presetSubtype="0" fill="hold" grpId="1" nodeType="withEffect">
                                  <p:stCondLst>
                                    <p:cond delay="0"/>
                                  </p:stCondLst>
                                  <p:childTnLst>
                                    <p:set>
                                      <p:cBhvr>
                                        <p:cTn id="307" dur="1" fill="hold">
                                          <p:stCondLst>
                                            <p:cond delay="0"/>
                                          </p:stCondLst>
                                        </p:cTn>
                                        <p:tgtEl>
                                          <p:spTgt spid="377"/>
                                        </p:tgtEl>
                                        <p:attrNameLst>
                                          <p:attrName>style.visibility</p:attrName>
                                        </p:attrNameLst>
                                      </p:cBhvr>
                                      <p:to>
                                        <p:strVal val="visible"/>
                                      </p:to>
                                    </p:set>
                                    <p:animEffect transition="in" filter="fade">
                                      <p:cBhvr>
                                        <p:cTn id="308" dur="500"/>
                                        <p:tgtEl>
                                          <p:spTgt spid="377"/>
                                        </p:tgtEl>
                                      </p:cBhvr>
                                    </p:animEffect>
                                  </p:childTnLst>
                                </p:cTn>
                              </p:par>
                              <p:par>
                                <p:cTn id="309" presetID="6" presetClass="emph" presetSubtype="0" repeatCount="indefinite" autoRev="1" fill="hold" grpId="0" nodeType="withEffect">
                                  <p:stCondLst>
                                    <p:cond delay="0"/>
                                  </p:stCondLst>
                                  <p:childTnLst>
                                    <p:animScale>
                                      <p:cBhvr>
                                        <p:cTn id="310" dur="500" fill="hold"/>
                                        <p:tgtEl>
                                          <p:spTgt spid="377"/>
                                        </p:tgtEl>
                                      </p:cBhvr>
                                      <p:by x="250000" y="250000"/>
                                    </p:animScale>
                                  </p:childTnLst>
                                </p:cTn>
                              </p:par>
                              <p:par>
                                <p:cTn id="311" presetID="10" presetClass="entr" presetSubtype="0" fill="hold" grpId="0" nodeType="withEffect">
                                  <p:stCondLst>
                                    <p:cond delay="0"/>
                                  </p:stCondLst>
                                  <p:childTnLst>
                                    <p:set>
                                      <p:cBhvr>
                                        <p:cTn id="312" dur="1" fill="hold">
                                          <p:stCondLst>
                                            <p:cond delay="0"/>
                                          </p:stCondLst>
                                        </p:cTn>
                                        <p:tgtEl>
                                          <p:spTgt spid="406"/>
                                        </p:tgtEl>
                                        <p:attrNameLst>
                                          <p:attrName>style.visibility</p:attrName>
                                        </p:attrNameLst>
                                      </p:cBhvr>
                                      <p:to>
                                        <p:strVal val="visible"/>
                                      </p:to>
                                    </p:set>
                                    <p:animEffect transition="in" filter="fade">
                                      <p:cBhvr>
                                        <p:cTn id="313" dur="500"/>
                                        <p:tgtEl>
                                          <p:spTgt spid="406"/>
                                        </p:tgtEl>
                                      </p:cBhvr>
                                    </p:animEffect>
                                  </p:childTnLst>
                                </p:cTn>
                              </p:par>
                              <p:par>
                                <p:cTn id="314" presetID="6" presetClass="emph" presetSubtype="0" accel="52000" decel="48000" autoRev="1" fill="hold" grpId="1" nodeType="withEffect">
                                  <p:stCondLst>
                                    <p:cond delay="0"/>
                                  </p:stCondLst>
                                  <p:childTnLst>
                                    <p:animScale>
                                      <p:cBhvr>
                                        <p:cTn id="315" dur="250" fill="hold"/>
                                        <p:tgtEl>
                                          <p:spTgt spid="406"/>
                                        </p:tgtEl>
                                      </p:cBhvr>
                                      <p:by x="200000" y="200000"/>
                                    </p:animScale>
                                  </p:childTnLst>
                                </p:cTn>
                              </p:par>
                              <p:par>
                                <p:cTn id="316" presetID="10" presetClass="entr" presetSubtype="0" fill="hold" grpId="1" nodeType="withEffect">
                                  <p:stCondLst>
                                    <p:cond delay="0"/>
                                  </p:stCondLst>
                                  <p:childTnLst>
                                    <p:set>
                                      <p:cBhvr>
                                        <p:cTn id="317" dur="1" fill="hold">
                                          <p:stCondLst>
                                            <p:cond delay="0"/>
                                          </p:stCondLst>
                                        </p:cTn>
                                        <p:tgtEl>
                                          <p:spTgt spid="373"/>
                                        </p:tgtEl>
                                        <p:attrNameLst>
                                          <p:attrName>style.visibility</p:attrName>
                                        </p:attrNameLst>
                                      </p:cBhvr>
                                      <p:to>
                                        <p:strVal val="visible"/>
                                      </p:to>
                                    </p:set>
                                    <p:animEffect transition="in" filter="fade">
                                      <p:cBhvr>
                                        <p:cTn id="318" dur="500"/>
                                        <p:tgtEl>
                                          <p:spTgt spid="373"/>
                                        </p:tgtEl>
                                      </p:cBhvr>
                                    </p:animEffect>
                                  </p:childTnLst>
                                </p:cTn>
                              </p:par>
                              <p:par>
                                <p:cTn id="319" presetID="6" presetClass="emph" presetSubtype="0" repeatCount="indefinite" autoRev="1" fill="hold" grpId="0" nodeType="withEffect">
                                  <p:stCondLst>
                                    <p:cond delay="0"/>
                                  </p:stCondLst>
                                  <p:childTnLst>
                                    <p:animScale>
                                      <p:cBhvr>
                                        <p:cTn id="320" dur="500" fill="hold"/>
                                        <p:tgtEl>
                                          <p:spTgt spid="373"/>
                                        </p:tgtEl>
                                      </p:cBhvr>
                                      <p:by x="250000" y="250000"/>
                                    </p:animScale>
                                  </p:childTnLst>
                                </p:cTn>
                              </p:par>
                            </p:childTnLst>
                          </p:cTn>
                        </p:par>
                        <p:par>
                          <p:cTn id="321" fill="hold">
                            <p:stCondLst>
                              <p:cond delay="7000"/>
                            </p:stCondLst>
                            <p:childTnLst>
                              <p:par>
                                <p:cTn id="322" presetID="22" presetClass="entr" presetSubtype="8" fill="hold" nodeType="afterEffect">
                                  <p:stCondLst>
                                    <p:cond delay="0"/>
                                  </p:stCondLst>
                                  <p:childTnLst>
                                    <p:set>
                                      <p:cBhvr>
                                        <p:cTn id="323" dur="1" fill="hold">
                                          <p:stCondLst>
                                            <p:cond delay="0"/>
                                          </p:stCondLst>
                                        </p:cTn>
                                        <p:tgtEl>
                                          <p:spTgt spid="278"/>
                                        </p:tgtEl>
                                        <p:attrNameLst>
                                          <p:attrName>style.visibility</p:attrName>
                                        </p:attrNameLst>
                                      </p:cBhvr>
                                      <p:to>
                                        <p:strVal val="visible"/>
                                      </p:to>
                                    </p:set>
                                    <p:animEffect transition="in" filter="wipe(left)">
                                      <p:cBhvr>
                                        <p:cTn id="324" dur="250"/>
                                        <p:tgtEl>
                                          <p:spTgt spid="278"/>
                                        </p:tgtEl>
                                      </p:cBhvr>
                                    </p:animEffect>
                                  </p:childTnLst>
                                </p:cTn>
                              </p:par>
                              <p:par>
                                <p:cTn id="325" presetID="22" presetClass="entr" presetSubtype="4" fill="hold" nodeType="withEffect">
                                  <p:stCondLst>
                                    <p:cond delay="200"/>
                                  </p:stCondLst>
                                  <p:childTnLst>
                                    <p:set>
                                      <p:cBhvr>
                                        <p:cTn id="326" dur="1" fill="hold">
                                          <p:stCondLst>
                                            <p:cond delay="0"/>
                                          </p:stCondLst>
                                        </p:cTn>
                                        <p:tgtEl>
                                          <p:spTgt spid="279"/>
                                        </p:tgtEl>
                                        <p:attrNameLst>
                                          <p:attrName>style.visibility</p:attrName>
                                        </p:attrNameLst>
                                      </p:cBhvr>
                                      <p:to>
                                        <p:strVal val="visible"/>
                                      </p:to>
                                    </p:set>
                                    <p:animEffect transition="in" filter="wipe(down)">
                                      <p:cBhvr>
                                        <p:cTn id="327" dur="500"/>
                                        <p:tgtEl>
                                          <p:spTgt spid="279"/>
                                        </p:tgtEl>
                                      </p:cBhvr>
                                    </p:animEffect>
                                  </p:childTnLst>
                                </p:cTn>
                              </p:par>
                              <p:par>
                                <p:cTn id="328" presetID="22" presetClass="entr" presetSubtype="1" fill="hold" nodeType="withEffect">
                                  <p:stCondLst>
                                    <p:cond delay="0"/>
                                  </p:stCondLst>
                                  <p:childTnLst>
                                    <p:set>
                                      <p:cBhvr>
                                        <p:cTn id="329" dur="1" fill="hold">
                                          <p:stCondLst>
                                            <p:cond delay="0"/>
                                          </p:stCondLst>
                                        </p:cTn>
                                        <p:tgtEl>
                                          <p:spTgt spid="280"/>
                                        </p:tgtEl>
                                        <p:attrNameLst>
                                          <p:attrName>style.visibility</p:attrName>
                                        </p:attrNameLst>
                                      </p:cBhvr>
                                      <p:to>
                                        <p:strVal val="visible"/>
                                      </p:to>
                                    </p:set>
                                    <p:animEffect transition="in" filter="wipe(up)">
                                      <p:cBhvr>
                                        <p:cTn id="330" dur="250"/>
                                        <p:tgtEl>
                                          <p:spTgt spid="280"/>
                                        </p:tgtEl>
                                      </p:cBhvr>
                                    </p:animEffect>
                                  </p:childTnLst>
                                </p:cTn>
                              </p:par>
                              <p:par>
                                <p:cTn id="331" presetID="22" presetClass="entr" presetSubtype="8" fill="hold" nodeType="withEffect">
                                  <p:stCondLst>
                                    <p:cond delay="200"/>
                                  </p:stCondLst>
                                  <p:childTnLst>
                                    <p:set>
                                      <p:cBhvr>
                                        <p:cTn id="332" dur="1" fill="hold">
                                          <p:stCondLst>
                                            <p:cond delay="0"/>
                                          </p:stCondLst>
                                        </p:cTn>
                                        <p:tgtEl>
                                          <p:spTgt spid="281"/>
                                        </p:tgtEl>
                                        <p:attrNameLst>
                                          <p:attrName>style.visibility</p:attrName>
                                        </p:attrNameLst>
                                      </p:cBhvr>
                                      <p:to>
                                        <p:strVal val="visible"/>
                                      </p:to>
                                    </p:set>
                                    <p:animEffect transition="in" filter="wipe(left)">
                                      <p:cBhvr>
                                        <p:cTn id="333" dur="500"/>
                                        <p:tgtEl>
                                          <p:spTgt spid="281"/>
                                        </p:tgtEl>
                                      </p:cBhvr>
                                    </p:animEffect>
                                  </p:childTnLst>
                                </p:cTn>
                              </p:par>
                              <p:par>
                                <p:cTn id="334" presetID="22" presetClass="entr" presetSubtype="2" fill="hold" nodeType="withEffect">
                                  <p:stCondLst>
                                    <p:cond delay="0"/>
                                  </p:stCondLst>
                                  <p:childTnLst>
                                    <p:set>
                                      <p:cBhvr>
                                        <p:cTn id="335" dur="1" fill="hold">
                                          <p:stCondLst>
                                            <p:cond delay="0"/>
                                          </p:stCondLst>
                                        </p:cTn>
                                        <p:tgtEl>
                                          <p:spTgt spid="282"/>
                                        </p:tgtEl>
                                        <p:attrNameLst>
                                          <p:attrName>style.visibility</p:attrName>
                                        </p:attrNameLst>
                                      </p:cBhvr>
                                      <p:to>
                                        <p:strVal val="visible"/>
                                      </p:to>
                                    </p:set>
                                    <p:animEffect transition="in" filter="wipe(right)">
                                      <p:cBhvr>
                                        <p:cTn id="336" dur="750"/>
                                        <p:tgtEl>
                                          <p:spTgt spid="282"/>
                                        </p:tgtEl>
                                      </p:cBhvr>
                                    </p:animEffect>
                                  </p:childTnLst>
                                </p:cTn>
                              </p:par>
                              <p:par>
                                <p:cTn id="337" presetID="22" presetClass="entr" presetSubtype="8" fill="hold" nodeType="withEffect">
                                  <p:stCondLst>
                                    <p:cond delay="0"/>
                                  </p:stCondLst>
                                  <p:childTnLst>
                                    <p:set>
                                      <p:cBhvr>
                                        <p:cTn id="338" dur="1" fill="hold">
                                          <p:stCondLst>
                                            <p:cond delay="0"/>
                                          </p:stCondLst>
                                        </p:cTn>
                                        <p:tgtEl>
                                          <p:spTgt spid="283"/>
                                        </p:tgtEl>
                                        <p:attrNameLst>
                                          <p:attrName>style.visibility</p:attrName>
                                        </p:attrNameLst>
                                      </p:cBhvr>
                                      <p:to>
                                        <p:strVal val="visible"/>
                                      </p:to>
                                    </p:set>
                                    <p:animEffect transition="in" filter="wipe(left)">
                                      <p:cBhvr>
                                        <p:cTn id="339" dur="750"/>
                                        <p:tgtEl>
                                          <p:spTgt spid="283"/>
                                        </p:tgtEl>
                                      </p:cBhvr>
                                    </p:animEffect>
                                  </p:childTnLst>
                                </p:cTn>
                              </p:par>
                              <p:par>
                                <p:cTn id="340" presetID="22" presetClass="entr" presetSubtype="8" fill="hold" nodeType="withEffect">
                                  <p:stCondLst>
                                    <p:cond delay="0"/>
                                  </p:stCondLst>
                                  <p:childTnLst>
                                    <p:set>
                                      <p:cBhvr>
                                        <p:cTn id="341" dur="1" fill="hold">
                                          <p:stCondLst>
                                            <p:cond delay="0"/>
                                          </p:stCondLst>
                                        </p:cTn>
                                        <p:tgtEl>
                                          <p:spTgt spid="284"/>
                                        </p:tgtEl>
                                        <p:attrNameLst>
                                          <p:attrName>style.visibility</p:attrName>
                                        </p:attrNameLst>
                                      </p:cBhvr>
                                      <p:to>
                                        <p:strVal val="visible"/>
                                      </p:to>
                                    </p:set>
                                    <p:animEffect transition="in" filter="wipe(left)">
                                      <p:cBhvr>
                                        <p:cTn id="342" dur="750"/>
                                        <p:tgtEl>
                                          <p:spTgt spid="284"/>
                                        </p:tgtEl>
                                      </p:cBhvr>
                                    </p:animEffect>
                                  </p:childTnLst>
                                </p:cTn>
                              </p:par>
                              <p:par>
                                <p:cTn id="343" presetID="22" presetClass="entr" presetSubtype="8" fill="hold" nodeType="withEffect">
                                  <p:stCondLst>
                                    <p:cond delay="0"/>
                                  </p:stCondLst>
                                  <p:childTnLst>
                                    <p:set>
                                      <p:cBhvr>
                                        <p:cTn id="344" dur="1" fill="hold">
                                          <p:stCondLst>
                                            <p:cond delay="0"/>
                                          </p:stCondLst>
                                        </p:cTn>
                                        <p:tgtEl>
                                          <p:spTgt spid="285"/>
                                        </p:tgtEl>
                                        <p:attrNameLst>
                                          <p:attrName>style.visibility</p:attrName>
                                        </p:attrNameLst>
                                      </p:cBhvr>
                                      <p:to>
                                        <p:strVal val="visible"/>
                                      </p:to>
                                    </p:set>
                                    <p:animEffect transition="in" filter="wipe(left)">
                                      <p:cBhvr>
                                        <p:cTn id="345" dur="750"/>
                                        <p:tgtEl>
                                          <p:spTgt spid="285"/>
                                        </p:tgtEl>
                                      </p:cBhvr>
                                    </p:animEffect>
                                  </p:childTnLst>
                                </p:cTn>
                              </p:par>
                              <p:par>
                                <p:cTn id="346" presetID="22" presetClass="entr" presetSubtype="8" fill="hold" nodeType="withEffect">
                                  <p:stCondLst>
                                    <p:cond delay="0"/>
                                  </p:stCondLst>
                                  <p:childTnLst>
                                    <p:set>
                                      <p:cBhvr>
                                        <p:cTn id="347" dur="1" fill="hold">
                                          <p:stCondLst>
                                            <p:cond delay="0"/>
                                          </p:stCondLst>
                                        </p:cTn>
                                        <p:tgtEl>
                                          <p:spTgt spid="286"/>
                                        </p:tgtEl>
                                        <p:attrNameLst>
                                          <p:attrName>style.visibility</p:attrName>
                                        </p:attrNameLst>
                                      </p:cBhvr>
                                      <p:to>
                                        <p:strVal val="visible"/>
                                      </p:to>
                                    </p:set>
                                    <p:animEffect transition="in" filter="wipe(left)">
                                      <p:cBhvr>
                                        <p:cTn id="348" dur="750"/>
                                        <p:tgtEl>
                                          <p:spTgt spid="286"/>
                                        </p:tgtEl>
                                      </p:cBhvr>
                                    </p:animEffect>
                                  </p:childTnLst>
                                </p:cTn>
                              </p:par>
                              <p:par>
                                <p:cTn id="349" presetID="22" presetClass="entr" presetSubtype="8" fill="hold" nodeType="withEffect">
                                  <p:stCondLst>
                                    <p:cond delay="0"/>
                                  </p:stCondLst>
                                  <p:childTnLst>
                                    <p:set>
                                      <p:cBhvr>
                                        <p:cTn id="350" dur="1" fill="hold">
                                          <p:stCondLst>
                                            <p:cond delay="0"/>
                                          </p:stCondLst>
                                        </p:cTn>
                                        <p:tgtEl>
                                          <p:spTgt spid="287"/>
                                        </p:tgtEl>
                                        <p:attrNameLst>
                                          <p:attrName>style.visibility</p:attrName>
                                        </p:attrNameLst>
                                      </p:cBhvr>
                                      <p:to>
                                        <p:strVal val="visible"/>
                                      </p:to>
                                    </p:set>
                                    <p:animEffect transition="in" filter="wipe(left)">
                                      <p:cBhvr>
                                        <p:cTn id="351" dur="750"/>
                                        <p:tgtEl>
                                          <p:spTgt spid="287"/>
                                        </p:tgtEl>
                                      </p:cBhvr>
                                    </p:animEffect>
                                  </p:childTnLst>
                                </p:cTn>
                              </p:par>
                              <p:par>
                                <p:cTn id="352" presetID="22" presetClass="entr" presetSubtype="1" fill="hold" nodeType="withEffect">
                                  <p:stCondLst>
                                    <p:cond delay="0"/>
                                  </p:stCondLst>
                                  <p:childTnLst>
                                    <p:set>
                                      <p:cBhvr>
                                        <p:cTn id="353" dur="1" fill="hold">
                                          <p:stCondLst>
                                            <p:cond delay="0"/>
                                          </p:stCondLst>
                                        </p:cTn>
                                        <p:tgtEl>
                                          <p:spTgt spid="288"/>
                                        </p:tgtEl>
                                        <p:attrNameLst>
                                          <p:attrName>style.visibility</p:attrName>
                                        </p:attrNameLst>
                                      </p:cBhvr>
                                      <p:to>
                                        <p:strVal val="visible"/>
                                      </p:to>
                                    </p:set>
                                    <p:animEffect transition="in" filter="wipe(up)">
                                      <p:cBhvr>
                                        <p:cTn id="354" dur="250"/>
                                        <p:tgtEl>
                                          <p:spTgt spid="288"/>
                                        </p:tgtEl>
                                      </p:cBhvr>
                                    </p:animEffect>
                                  </p:childTnLst>
                                </p:cTn>
                              </p:par>
                              <p:par>
                                <p:cTn id="355" presetID="22" presetClass="entr" presetSubtype="8" fill="hold" nodeType="withEffect">
                                  <p:stCondLst>
                                    <p:cond delay="200"/>
                                  </p:stCondLst>
                                  <p:childTnLst>
                                    <p:set>
                                      <p:cBhvr>
                                        <p:cTn id="356" dur="1" fill="hold">
                                          <p:stCondLst>
                                            <p:cond delay="0"/>
                                          </p:stCondLst>
                                        </p:cTn>
                                        <p:tgtEl>
                                          <p:spTgt spid="289"/>
                                        </p:tgtEl>
                                        <p:attrNameLst>
                                          <p:attrName>style.visibility</p:attrName>
                                        </p:attrNameLst>
                                      </p:cBhvr>
                                      <p:to>
                                        <p:strVal val="visible"/>
                                      </p:to>
                                    </p:set>
                                    <p:animEffect transition="in" filter="wipe(left)">
                                      <p:cBhvr>
                                        <p:cTn id="357" dur="500"/>
                                        <p:tgtEl>
                                          <p:spTgt spid="289"/>
                                        </p:tgtEl>
                                      </p:cBhvr>
                                    </p:animEffect>
                                  </p:childTnLst>
                                </p:cTn>
                              </p:par>
                              <p:par>
                                <p:cTn id="358" presetID="22" presetClass="entr" presetSubtype="2" fill="hold" nodeType="withEffect">
                                  <p:stCondLst>
                                    <p:cond delay="0"/>
                                  </p:stCondLst>
                                  <p:childTnLst>
                                    <p:set>
                                      <p:cBhvr>
                                        <p:cTn id="359" dur="1" fill="hold">
                                          <p:stCondLst>
                                            <p:cond delay="0"/>
                                          </p:stCondLst>
                                        </p:cTn>
                                        <p:tgtEl>
                                          <p:spTgt spid="290"/>
                                        </p:tgtEl>
                                        <p:attrNameLst>
                                          <p:attrName>style.visibility</p:attrName>
                                        </p:attrNameLst>
                                      </p:cBhvr>
                                      <p:to>
                                        <p:strVal val="visible"/>
                                      </p:to>
                                    </p:set>
                                    <p:animEffect transition="in" filter="wipe(right)">
                                      <p:cBhvr>
                                        <p:cTn id="360" dur="750"/>
                                        <p:tgtEl>
                                          <p:spTgt spid="290"/>
                                        </p:tgtEl>
                                      </p:cBhvr>
                                    </p:animEffect>
                                  </p:childTnLst>
                                </p:cTn>
                              </p:par>
                              <p:par>
                                <p:cTn id="361" presetID="22" presetClass="entr" presetSubtype="1" fill="hold" nodeType="withEffect">
                                  <p:stCondLst>
                                    <p:cond delay="0"/>
                                  </p:stCondLst>
                                  <p:childTnLst>
                                    <p:set>
                                      <p:cBhvr>
                                        <p:cTn id="362" dur="1" fill="hold">
                                          <p:stCondLst>
                                            <p:cond delay="0"/>
                                          </p:stCondLst>
                                        </p:cTn>
                                        <p:tgtEl>
                                          <p:spTgt spid="291"/>
                                        </p:tgtEl>
                                        <p:attrNameLst>
                                          <p:attrName>style.visibility</p:attrName>
                                        </p:attrNameLst>
                                      </p:cBhvr>
                                      <p:to>
                                        <p:strVal val="visible"/>
                                      </p:to>
                                    </p:set>
                                    <p:animEffect transition="in" filter="wipe(up)">
                                      <p:cBhvr>
                                        <p:cTn id="363" dur="250"/>
                                        <p:tgtEl>
                                          <p:spTgt spid="291"/>
                                        </p:tgtEl>
                                      </p:cBhvr>
                                    </p:animEffect>
                                  </p:childTnLst>
                                </p:cTn>
                              </p:par>
                              <p:par>
                                <p:cTn id="364" presetID="22" presetClass="entr" presetSubtype="2" fill="hold" nodeType="withEffect">
                                  <p:stCondLst>
                                    <p:cond delay="200"/>
                                  </p:stCondLst>
                                  <p:childTnLst>
                                    <p:set>
                                      <p:cBhvr>
                                        <p:cTn id="365" dur="1" fill="hold">
                                          <p:stCondLst>
                                            <p:cond delay="0"/>
                                          </p:stCondLst>
                                        </p:cTn>
                                        <p:tgtEl>
                                          <p:spTgt spid="292"/>
                                        </p:tgtEl>
                                        <p:attrNameLst>
                                          <p:attrName>style.visibility</p:attrName>
                                        </p:attrNameLst>
                                      </p:cBhvr>
                                      <p:to>
                                        <p:strVal val="visible"/>
                                      </p:to>
                                    </p:set>
                                    <p:animEffect transition="in" filter="wipe(right)">
                                      <p:cBhvr>
                                        <p:cTn id="366" dur="500"/>
                                        <p:tgtEl>
                                          <p:spTgt spid="292"/>
                                        </p:tgtEl>
                                      </p:cBhvr>
                                    </p:animEffect>
                                  </p:childTnLst>
                                </p:cTn>
                              </p:par>
                              <p:par>
                                <p:cTn id="367" presetID="22" presetClass="entr" presetSubtype="4" fill="hold" nodeType="withEffect">
                                  <p:stCondLst>
                                    <p:cond delay="0"/>
                                  </p:stCondLst>
                                  <p:childTnLst>
                                    <p:set>
                                      <p:cBhvr>
                                        <p:cTn id="368" dur="1" fill="hold">
                                          <p:stCondLst>
                                            <p:cond delay="0"/>
                                          </p:stCondLst>
                                        </p:cTn>
                                        <p:tgtEl>
                                          <p:spTgt spid="293"/>
                                        </p:tgtEl>
                                        <p:attrNameLst>
                                          <p:attrName>style.visibility</p:attrName>
                                        </p:attrNameLst>
                                      </p:cBhvr>
                                      <p:to>
                                        <p:strVal val="visible"/>
                                      </p:to>
                                    </p:set>
                                    <p:animEffect transition="in" filter="wipe(down)">
                                      <p:cBhvr>
                                        <p:cTn id="369" dur="250"/>
                                        <p:tgtEl>
                                          <p:spTgt spid="293"/>
                                        </p:tgtEl>
                                      </p:cBhvr>
                                    </p:animEffect>
                                  </p:childTnLst>
                                </p:cTn>
                              </p:par>
                              <p:par>
                                <p:cTn id="370" presetID="22" presetClass="entr" presetSubtype="2" fill="hold" nodeType="withEffect">
                                  <p:stCondLst>
                                    <p:cond delay="200"/>
                                  </p:stCondLst>
                                  <p:childTnLst>
                                    <p:set>
                                      <p:cBhvr>
                                        <p:cTn id="371" dur="1" fill="hold">
                                          <p:stCondLst>
                                            <p:cond delay="0"/>
                                          </p:stCondLst>
                                        </p:cTn>
                                        <p:tgtEl>
                                          <p:spTgt spid="294"/>
                                        </p:tgtEl>
                                        <p:attrNameLst>
                                          <p:attrName>style.visibility</p:attrName>
                                        </p:attrNameLst>
                                      </p:cBhvr>
                                      <p:to>
                                        <p:strVal val="visible"/>
                                      </p:to>
                                    </p:set>
                                    <p:animEffect transition="in" filter="wipe(right)">
                                      <p:cBhvr>
                                        <p:cTn id="372" dur="500"/>
                                        <p:tgtEl>
                                          <p:spTgt spid="294"/>
                                        </p:tgtEl>
                                      </p:cBhvr>
                                    </p:animEffect>
                                  </p:childTnLst>
                                </p:cTn>
                              </p:par>
                              <p:par>
                                <p:cTn id="373" presetID="22" presetClass="entr" presetSubtype="4" fill="hold" nodeType="withEffect">
                                  <p:stCondLst>
                                    <p:cond delay="250"/>
                                  </p:stCondLst>
                                  <p:childTnLst>
                                    <p:set>
                                      <p:cBhvr>
                                        <p:cTn id="374" dur="1" fill="hold">
                                          <p:stCondLst>
                                            <p:cond delay="0"/>
                                          </p:stCondLst>
                                        </p:cTn>
                                        <p:tgtEl>
                                          <p:spTgt spid="295"/>
                                        </p:tgtEl>
                                        <p:attrNameLst>
                                          <p:attrName>style.visibility</p:attrName>
                                        </p:attrNameLst>
                                      </p:cBhvr>
                                      <p:to>
                                        <p:strVal val="visible"/>
                                      </p:to>
                                    </p:set>
                                    <p:animEffect transition="in" filter="wipe(down)">
                                      <p:cBhvr>
                                        <p:cTn id="375" dur="500"/>
                                        <p:tgtEl>
                                          <p:spTgt spid="295"/>
                                        </p:tgtEl>
                                      </p:cBhvr>
                                    </p:animEffect>
                                  </p:childTnLst>
                                </p:cTn>
                              </p:par>
                              <p:par>
                                <p:cTn id="376" presetID="22" presetClass="entr" presetSubtype="4" fill="hold" nodeType="withEffect">
                                  <p:stCondLst>
                                    <p:cond delay="0"/>
                                  </p:stCondLst>
                                  <p:childTnLst>
                                    <p:set>
                                      <p:cBhvr>
                                        <p:cTn id="377" dur="1" fill="hold">
                                          <p:stCondLst>
                                            <p:cond delay="0"/>
                                          </p:stCondLst>
                                        </p:cTn>
                                        <p:tgtEl>
                                          <p:spTgt spid="296"/>
                                        </p:tgtEl>
                                        <p:attrNameLst>
                                          <p:attrName>style.visibility</p:attrName>
                                        </p:attrNameLst>
                                      </p:cBhvr>
                                      <p:to>
                                        <p:strVal val="visible"/>
                                      </p:to>
                                    </p:set>
                                    <p:animEffect transition="in" filter="wipe(down)">
                                      <p:cBhvr>
                                        <p:cTn id="378" dur="500"/>
                                        <p:tgtEl>
                                          <p:spTgt spid="296"/>
                                        </p:tgtEl>
                                      </p:cBhvr>
                                    </p:animEffect>
                                  </p:childTnLst>
                                </p:cTn>
                              </p:par>
                              <p:par>
                                <p:cTn id="379" presetID="22" presetClass="entr" presetSubtype="8" fill="hold" nodeType="withEffect">
                                  <p:stCondLst>
                                    <p:cond delay="0"/>
                                  </p:stCondLst>
                                  <p:childTnLst>
                                    <p:set>
                                      <p:cBhvr>
                                        <p:cTn id="380" dur="1" fill="hold">
                                          <p:stCondLst>
                                            <p:cond delay="0"/>
                                          </p:stCondLst>
                                        </p:cTn>
                                        <p:tgtEl>
                                          <p:spTgt spid="297"/>
                                        </p:tgtEl>
                                        <p:attrNameLst>
                                          <p:attrName>style.visibility</p:attrName>
                                        </p:attrNameLst>
                                      </p:cBhvr>
                                      <p:to>
                                        <p:strVal val="visible"/>
                                      </p:to>
                                    </p:set>
                                    <p:animEffect transition="in" filter="wipe(left)">
                                      <p:cBhvr>
                                        <p:cTn id="381" dur="250"/>
                                        <p:tgtEl>
                                          <p:spTgt spid="297"/>
                                        </p:tgtEl>
                                      </p:cBhvr>
                                    </p:animEffect>
                                  </p:childTnLst>
                                </p:cTn>
                              </p:par>
                              <p:par>
                                <p:cTn id="382" presetID="22" presetClass="entr" presetSubtype="8" fill="hold" nodeType="withEffect">
                                  <p:stCondLst>
                                    <p:cond delay="200"/>
                                  </p:stCondLst>
                                  <p:childTnLst>
                                    <p:set>
                                      <p:cBhvr>
                                        <p:cTn id="383" dur="1" fill="hold">
                                          <p:stCondLst>
                                            <p:cond delay="0"/>
                                          </p:stCondLst>
                                        </p:cTn>
                                        <p:tgtEl>
                                          <p:spTgt spid="298"/>
                                        </p:tgtEl>
                                        <p:attrNameLst>
                                          <p:attrName>style.visibility</p:attrName>
                                        </p:attrNameLst>
                                      </p:cBhvr>
                                      <p:to>
                                        <p:strVal val="visible"/>
                                      </p:to>
                                    </p:set>
                                    <p:animEffect transition="in" filter="wipe(left)">
                                      <p:cBhvr>
                                        <p:cTn id="384" dur="500"/>
                                        <p:tgtEl>
                                          <p:spTgt spid="298"/>
                                        </p:tgtEl>
                                      </p:cBhvr>
                                    </p:animEffect>
                                  </p:childTnLst>
                                </p:cTn>
                              </p:par>
                              <p:par>
                                <p:cTn id="385" presetID="22" presetClass="entr" presetSubtype="4" fill="hold" nodeType="withEffect">
                                  <p:stCondLst>
                                    <p:cond delay="0"/>
                                  </p:stCondLst>
                                  <p:childTnLst>
                                    <p:set>
                                      <p:cBhvr>
                                        <p:cTn id="386" dur="1" fill="hold">
                                          <p:stCondLst>
                                            <p:cond delay="0"/>
                                          </p:stCondLst>
                                        </p:cTn>
                                        <p:tgtEl>
                                          <p:spTgt spid="299"/>
                                        </p:tgtEl>
                                        <p:attrNameLst>
                                          <p:attrName>style.visibility</p:attrName>
                                        </p:attrNameLst>
                                      </p:cBhvr>
                                      <p:to>
                                        <p:strVal val="visible"/>
                                      </p:to>
                                    </p:set>
                                    <p:animEffect transition="in" filter="wipe(down)">
                                      <p:cBhvr>
                                        <p:cTn id="387" dur="750"/>
                                        <p:tgtEl>
                                          <p:spTgt spid="299"/>
                                        </p:tgtEl>
                                      </p:cBhvr>
                                    </p:animEffect>
                                  </p:childTnLst>
                                </p:cTn>
                              </p:par>
                              <p:par>
                                <p:cTn id="388" presetID="22" presetClass="entr" presetSubtype="4" fill="hold" nodeType="withEffect">
                                  <p:stCondLst>
                                    <p:cond delay="250"/>
                                  </p:stCondLst>
                                  <p:childTnLst>
                                    <p:set>
                                      <p:cBhvr>
                                        <p:cTn id="389" dur="1" fill="hold">
                                          <p:stCondLst>
                                            <p:cond delay="0"/>
                                          </p:stCondLst>
                                        </p:cTn>
                                        <p:tgtEl>
                                          <p:spTgt spid="300"/>
                                        </p:tgtEl>
                                        <p:attrNameLst>
                                          <p:attrName>style.visibility</p:attrName>
                                        </p:attrNameLst>
                                      </p:cBhvr>
                                      <p:to>
                                        <p:strVal val="visible"/>
                                      </p:to>
                                    </p:set>
                                    <p:animEffect transition="in" filter="wipe(down)">
                                      <p:cBhvr>
                                        <p:cTn id="390" dur="500"/>
                                        <p:tgtEl>
                                          <p:spTgt spid="300"/>
                                        </p:tgtEl>
                                      </p:cBhvr>
                                    </p:animEffect>
                                  </p:childTnLst>
                                </p:cTn>
                              </p:par>
                              <p:par>
                                <p:cTn id="391" presetID="22" presetClass="entr" presetSubtype="8" fill="hold" nodeType="withEffect">
                                  <p:stCondLst>
                                    <p:cond delay="0"/>
                                  </p:stCondLst>
                                  <p:childTnLst>
                                    <p:set>
                                      <p:cBhvr>
                                        <p:cTn id="392" dur="1" fill="hold">
                                          <p:stCondLst>
                                            <p:cond delay="0"/>
                                          </p:stCondLst>
                                        </p:cTn>
                                        <p:tgtEl>
                                          <p:spTgt spid="301"/>
                                        </p:tgtEl>
                                        <p:attrNameLst>
                                          <p:attrName>style.visibility</p:attrName>
                                        </p:attrNameLst>
                                      </p:cBhvr>
                                      <p:to>
                                        <p:strVal val="visible"/>
                                      </p:to>
                                    </p:set>
                                    <p:animEffect transition="in" filter="wipe(left)">
                                      <p:cBhvr>
                                        <p:cTn id="393" dur="250"/>
                                        <p:tgtEl>
                                          <p:spTgt spid="301"/>
                                        </p:tgtEl>
                                      </p:cBhvr>
                                    </p:animEffect>
                                  </p:childTnLst>
                                </p:cTn>
                              </p:par>
                              <p:par>
                                <p:cTn id="394" presetID="22" presetClass="entr" presetSubtype="1" fill="hold" nodeType="withEffect">
                                  <p:stCondLst>
                                    <p:cond delay="200"/>
                                  </p:stCondLst>
                                  <p:childTnLst>
                                    <p:set>
                                      <p:cBhvr>
                                        <p:cTn id="395" dur="1" fill="hold">
                                          <p:stCondLst>
                                            <p:cond delay="0"/>
                                          </p:stCondLst>
                                        </p:cTn>
                                        <p:tgtEl>
                                          <p:spTgt spid="302"/>
                                        </p:tgtEl>
                                        <p:attrNameLst>
                                          <p:attrName>style.visibility</p:attrName>
                                        </p:attrNameLst>
                                      </p:cBhvr>
                                      <p:to>
                                        <p:strVal val="visible"/>
                                      </p:to>
                                    </p:set>
                                    <p:animEffect transition="in" filter="wipe(up)">
                                      <p:cBhvr>
                                        <p:cTn id="396" dur="500"/>
                                        <p:tgtEl>
                                          <p:spTgt spid="302"/>
                                        </p:tgtEl>
                                      </p:cBhvr>
                                    </p:animEffect>
                                  </p:childTnLst>
                                </p:cTn>
                              </p:par>
                              <p:par>
                                <p:cTn id="397" presetID="22" presetClass="entr" presetSubtype="8" fill="hold" nodeType="withEffect">
                                  <p:stCondLst>
                                    <p:cond delay="0"/>
                                  </p:stCondLst>
                                  <p:childTnLst>
                                    <p:set>
                                      <p:cBhvr>
                                        <p:cTn id="398" dur="1" fill="hold">
                                          <p:stCondLst>
                                            <p:cond delay="0"/>
                                          </p:stCondLst>
                                        </p:cTn>
                                        <p:tgtEl>
                                          <p:spTgt spid="303"/>
                                        </p:tgtEl>
                                        <p:attrNameLst>
                                          <p:attrName>style.visibility</p:attrName>
                                        </p:attrNameLst>
                                      </p:cBhvr>
                                      <p:to>
                                        <p:strVal val="visible"/>
                                      </p:to>
                                    </p:set>
                                    <p:animEffect transition="in" filter="wipe(left)">
                                      <p:cBhvr>
                                        <p:cTn id="399" dur="750"/>
                                        <p:tgtEl>
                                          <p:spTgt spid="303"/>
                                        </p:tgtEl>
                                      </p:cBhvr>
                                    </p:animEffect>
                                  </p:childTnLst>
                                </p:cTn>
                              </p:par>
                              <p:par>
                                <p:cTn id="400" presetID="22" presetClass="entr" presetSubtype="8" fill="hold" nodeType="withEffect">
                                  <p:stCondLst>
                                    <p:cond delay="0"/>
                                  </p:stCondLst>
                                  <p:childTnLst>
                                    <p:set>
                                      <p:cBhvr>
                                        <p:cTn id="401" dur="1" fill="hold">
                                          <p:stCondLst>
                                            <p:cond delay="0"/>
                                          </p:stCondLst>
                                        </p:cTn>
                                        <p:tgtEl>
                                          <p:spTgt spid="304"/>
                                        </p:tgtEl>
                                        <p:attrNameLst>
                                          <p:attrName>style.visibility</p:attrName>
                                        </p:attrNameLst>
                                      </p:cBhvr>
                                      <p:to>
                                        <p:strVal val="visible"/>
                                      </p:to>
                                    </p:set>
                                    <p:animEffect transition="in" filter="wipe(left)">
                                      <p:cBhvr>
                                        <p:cTn id="402" dur="750"/>
                                        <p:tgtEl>
                                          <p:spTgt spid="304"/>
                                        </p:tgtEl>
                                      </p:cBhvr>
                                    </p:animEffect>
                                  </p:childTnLst>
                                </p:cTn>
                              </p:par>
                              <p:par>
                                <p:cTn id="403" presetID="22" presetClass="entr" presetSubtype="8" fill="hold" nodeType="withEffect">
                                  <p:stCondLst>
                                    <p:cond delay="0"/>
                                  </p:stCondLst>
                                  <p:childTnLst>
                                    <p:set>
                                      <p:cBhvr>
                                        <p:cTn id="404" dur="1" fill="hold">
                                          <p:stCondLst>
                                            <p:cond delay="0"/>
                                          </p:stCondLst>
                                        </p:cTn>
                                        <p:tgtEl>
                                          <p:spTgt spid="305"/>
                                        </p:tgtEl>
                                        <p:attrNameLst>
                                          <p:attrName>style.visibility</p:attrName>
                                        </p:attrNameLst>
                                      </p:cBhvr>
                                      <p:to>
                                        <p:strVal val="visible"/>
                                      </p:to>
                                    </p:set>
                                    <p:animEffect transition="in" filter="wipe(left)">
                                      <p:cBhvr>
                                        <p:cTn id="405" dur="750"/>
                                        <p:tgtEl>
                                          <p:spTgt spid="305"/>
                                        </p:tgtEl>
                                      </p:cBhvr>
                                    </p:animEffect>
                                  </p:childTnLst>
                                </p:cTn>
                              </p:par>
                              <p:par>
                                <p:cTn id="406" presetID="22" presetClass="entr" presetSubtype="1" fill="hold" nodeType="withEffect">
                                  <p:stCondLst>
                                    <p:cond delay="0"/>
                                  </p:stCondLst>
                                  <p:childTnLst>
                                    <p:set>
                                      <p:cBhvr>
                                        <p:cTn id="407" dur="1" fill="hold">
                                          <p:stCondLst>
                                            <p:cond delay="0"/>
                                          </p:stCondLst>
                                        </p:cTn>
                                        <p:tgtEl>
                                          <p:spTgt spid="306"/>
                                        </p:tgtEl>
                                        <p:attrNameLst>
                                          <p:attrName>style.visibility</p:attrName>
                                        </p:attrNameLst>
                                      </p:cBhvr>
                                      <p:to>
                                        <p:strVal val="visible"/>
                                      </p:to>
                                    </p:set>
                                    <p:animEffect transition="in" filter="wipe(up)">
                                      <p:cBhvr>
                                        <p:cTn id="408" dur="750"/>
                                        <p:tgtEl>
                                          <p:spTgt spid="306"/>
                                        </p:tgtEl>
                                      </p:cBhvr>
                                    </p:animEffect>
                                  </p:childTnLst>
                                </p:cTn>
                              </p:par>
                              <p:par>
                                <p:cTn id="409" presetID="22" presetClass="entr" presetSubtype="1" fill="hold" nodeType="withEffect">
                                  <p:stCondLst>
                                    <p:cond delay="0"/>
                                  </p:stCondLst>
                                  <p:childTnLst>
                                    <p:set>
                                      <p:cBhvr>
                                        <p:cTn id="410" dur="1" fill="hold">
                                          <p:stCondLst>
                                            <p:cond delay="0"/>
                                          </p:stCondLst>
                                        </p:cTn>
                                        <p:tgtEl>
                                          <p:spTgt spid="307"/>
                                        </p:tgtEl>
                                        <p:attrNameLst>
                                          <p:attrName>style.visibility</p:attrName>
                                        </p:attrNameLst>
                                      </p:cBhvr>
                                      <p:to>
                                        <p:strVal val="visible"/>
                                      </p:to>
                                    </p:set>
                                    <p:animEffect transition="in" filter="wipe(up)">
                                      <p:cBhvr>
                                        <p:cTn id="411" dur="750"/>
                                        <p:tgtEl>
                                          <p:spTgt spid="307"/>
                                        </p:tgtEl>
                                      </p:cBhvr>
                                    </p:animEffect>
                                  </p:childTnLst>
                                </p:cTn>
                              </p:par>
                              <p:par>
                                <p:cTn id="412" presetID="22" presetClass="entr" presetSubtype="2" fill="hold" nodeType="withEffect">
                                  <p:stCondLst>
                                    <p:cond delay="0"/>
                                  </p:stCondLst>
                                  <p:childTnLst>
                                    <p:set>
                                      <p:cBhvr>
                                        <p:cTn id="413" dur="1" fill="hold">
                                          <p:stCondLst>
                                            <p:cond delay="0"/>
                                          </p:stCondLst>
                                        </p:cTn>
                                        <p:tgtEl>
                                          <p:spTgt spid="308"/>
                                        </p:tgtEl>
                                        <p:attrNameLst>
                                          <p:attrName>style.visibility</p:attrName>
                                        </p:attrNameLst>
                                      </p:cBhvr>
                                      <p:to>
                                        <p:strVal val="visible"/>
                                      </p:to>
                                    </p:set>
                                    <p:animEffect transition="in" filter="wipe(right)">
                                      <p:cBhvr>
                                        <p:cTn id="414" dur="750"/>
                                        <p:tgtEl>
                                          <p:spTgt spid="308"/>
                                        </p:tgtEl>
                                      </p:cBhvr>
                                    </p:animEffect>
                                  </p:childTnLst>
                                </p:cTn>
                              </p:par>
                              <p:par>
                                <p:cTn id="415" presetID="22" presetClass="entr" presetSubtype="4" fill="hold" nodeType="withEffect">
                                  <p:stCondLst>
                                    <p:cond delay="0"/>
                                  </p:stCondLst>
                                  <p:childTnLst>
                                    <p:set>
                                      <p:cBhvr>
                                        <p:cTn id="416" dur="1" fill="hold">
                                          <p:stCondLst>
                                            <p:cond delay="0"/>
                                          </p:stCondLst>
                                        </p:cTn>
                                        <p:tgtEl>
                                          <p:spTgt spid="309"/>
                                        </p:tgtEl>
                                        <p:attrNameLst>
                                          <p:attrName>style.visibility</p:attrName>
                                        </p:attrNameLst>
                                      </p:cBhvr>
                                      <p:to>
                                        <p:strVal val="visible"/>
                                      </p:to>
                                    </p:set>
                                    <p:animEffect transition="in" filter="wipe(down)">
                                      <p:cBhvr>
                                        <p:cTn id="417" dur="750"/>
                                        <p:tgtEl>
                                          <p:spTgt spid="309"/>
                                        </p:tgtEl>
                                      </p:cBhvr>
                                    </p:animEffect>
                                  </p:childTnLst>
                                </p:cTn>
                              </p:par>
                              <p:par>
                                <p:cTn id="418" presetID="22" presetClass="entr" presetSubtype="1" fill="hold" nodeType="withEffect">
                                  <p:stCondLst>
                                    <p:cond delay="0"/>
                                  </p:stCondLst>
                                  <p:childTnLst>
                                    <p:set>
                                      <p:cBhvr>
                                        <p:cTn id="419" dur="1" fill="hold">
                                          <p:stCondLst>
                                            <p:cond delay="0"/>
                                          </p:stCondLst>
                                        </p:cTn>
                                        <p:tgtEl>
                                          <p:spTgt spid="310"/>
                                        </p:tgtEl>
                                        <p:attrNameLst>
                                          <p:attrName>style.visibility</p:attrName>
                                        </p:attrNameLst>
                                      </p:cBhvr>
                                      <p:to>
                                        <p:strVal val="visible"/>
                                      </p:to>
                                    </p:set>
                                    <p:animEffect transition="in" filter="wipe(up)">
                                      <p:cBhvr>
                                        <p:cTn id="420" dur="250"/>
                                        <p:tgtEl>
                                          <p:spTgt spid="310"/>
                                        </p:tgtEl>
                                      </p:cBhvr>
                                    </p:animEffect>
                                  </p:childTnLst>
                                </p:cTn>
                              </p:par>
                              <p:par>
                                <p:cTn id="421" presetID="22" presetClass="entr" presetSubtype="2" fill="hold" nodeType="withEffect">
                                  <p:stCondLst>
                                    <p:cond delay="250"/>
                                  </p:stCondLst>
                                  <p:childTnLst>
                                    <p:set>
                                      <p:cBhvr>
                                        <p:cTn id="422" dur="1" fill="hold">
                                          <p:stCondLst>
                                            <p:cond delay="0"/>
                                          </p:stCondLst>
                                        </p:cTn>
                                        <p:tgtEl>
                                          <p:spTgt spid="311"/>
                                        </p:tgtEl>
                                        <p:attrNameLst>
                                          <p:attrName>style.visibility</p:attrName>
                                        </p:attrNameLst>
                                      </p:cBhvr>
                                      <p:to>
                                        <p:strVal val="visible"/>
                                      </p:to>
                                    </p:set>
                                    <p:animEffect transition="in" filter="wipe(right)">
                                      <p:cBhvr>
                                        <p:cTn id="423" dur="500"/>
                                        <p:tgtEl>
                                          <p:spTgt spid="311"/>
                                        </p:tgtEl>
                                      </p:cBhvr>
                                    </p:animEffect>
                                  </p:childTnLst>
                                </p:cTn>
                              </p:par>
                              <p:par>
                                <p:cTn id="424" presetID="22" presetClass="entr" presetSubtype="8" fill="hold" nodeType="withEffect">
                                  <p:stCondLst>
                                    <p:cond delay="500"/>
                                  </p:stCondLst>
                                  <p:childTnLst>
                                    <p:set>
                                      <p:cBhvr>
                                        <p:cTn id="425" dur="1" fill="hold">
                                          <p:stCondLst>
                                            <p:cond delay="0"/>
                                          </p:stCondLst>
                                        </p:cTn>
                                        <p:tgtEl>
                                          <p:spTgt spid="312"/>
                                        </p:tgtEl>
                                        <p:attrNameLst>
                                          <p:attrName>style.visibility</p:attrName>
                                        </p:attrNameLst>
                                      </p:cBhvr>
                                      <p:to>
                                        <p:strVal val="visible"/>
                                      </p:to>
                                    </p:set>
                                    <p:animEffect transition="in" filter="wipe(left)">
                                      <p:cBhvr>
                                        <p:cTn id="426" dur="250"/>
                                        <p:tgtEl>
                                          <p:spTgt spid="312"/>
                                        </p:tgtEl>
                                      </p:cBhvr>
                                    </p:animEffect>
                                  </p:childTnLst>
                                </p:cTn>
                              </p:par>
                              <p:par>
                                <p:cTn id="427" presetID="22" presetClass="entr" presetSubtype="8" fill="hold" nodeType="withEffect">
                                  <p:stCondLst>
                                    <p:cond delay="0"/>
                                  </p:stCondLst>
                                  <p:childTnLst>
                                    <p:set>
                                      <p:cBhvr>
                                        <p:cTn id="428" dur="1" fill="hold">
                                          <p:stCondLst>
                                            <p:cond delay="0"/>
                                          </p:stCondLst>
                                        </p:cTn>
                                        <p:tgtEl>
                                          <p:spTgt spid="315"/>
                                        </p:tgtEl>
                                        <p:attrNameLst>
                                          <p:attrName>style.visibility</p:attrName>
                                        </p:attrNameLst>
                                      </p:cBhvr>
                                      <p:to>
                                        <p:strVal val="visible"/>
                                      </p:to>
                                    </p:set>
                                    <p:animEffect transition="in" filter="wipe(left)">
                                      <p:cBhvr>
                                        <p:cTn id="429" dur="750"/>
                                        <p:tgtEl>
                                          <p:spTgt spid="315"/>
                                        </p:tgtEl>
                                      </p:cBhvr>
                                    </p:animEffect>
                                  </p:childTnLst>
                                </p:cTn>
                              </p:par>
                              <p:par>
                                <p:cTn id="430" presetID="22" presetClass="entr" presetSubtype="8" fill="hold" nodeType="withEffect">
                                  <p:stCondLst>
                                    <p:cond delay="250"/>
                                  </p:stCondLst>
                                  <p:childTnLst>
                                    <p:set>
                                      <p:cBhvr>
                                        <p:cTn id="431" dur="1" fill="hold">
                                          <p:stCondLst>
                                            <p:cond delay="0"/>
                                          </p:stCondLst>
                                        </p:cTn>
                                        <p:tgtEl>
                                          <p:spTgt spid="316"/>
                                        </p:tgtEl>
                                        <p:attrNameLst>
                                          <p:attrName>style.visibility</p:attrName>
                                        </p:attrNameLst>
                                      </p:cBhvr>
                                      <p:to>
                                        <p:strVal val="visible"/>
                                      </p:to>
                                    </p:set>
                                    <p:animEffect transition="in" filter="wipe(left)">
                                      <p:cBhvr>
                                        <p:cTn id="432" dur="500"/>
                                        <p:tgtEl>
                                          <p:spTgt spid="316"/>
                                        </p:tgtEl>
                                      </p:cBhvr>
                                    </p:animEffect>
                                  </p:childTnLst>
                                </p:cTn>
                              </p:par>
                              <p:par>
                                <p:cTn id="433" presetID="22" presetClass="entr" presetSubtype="8" fill="hold" nodeType="withEffect">
                                  <p:stCondLst>
                                    <p:cond delay="250"/>
                                  </p:stCondLst>
                                  <p:childTnLst>
                                    <p:set>
                                      <p:cBhvr>
                                        <p:cTn id="434" dur="1" fill="hold">
                                          <p:stCondLst>
                                            <p:cond delay="0"/>
                                          </p:stCondLst>
                                        </p:cTn>
                                        <p:tgtEl>
                                          <p:spTgt spid="317"/>
                                        </p:tgtEl>
                                        <p:attrNameLst>
                                          <p:attrName>style.visibility</p:attrName>
                                        </p:attrNameLst>
                                      </p:cBhvr>
                                      <p:to>
                                        <p:strVal val="visible"/>
                                      </p:to>
                                    </p:set>
                                    <p:animEffect transition="in" filter="wipe(left)">
                                      <p:cBhvr>
                                        <p:cTn id="435" dur="500"/>
                                        <p:tgtEl>
                                          <p:spTgt spid="317"/>
                                        </p:tgtEl>
                                      </p:cBhvr>
                                    </p:animEffect>
                                  </p:childTnLst>
                                </p:cTn>
                              </p:par>
                              <p:par>
                                <p:cTn id="436" presetID="22" presetClass="entr" presetSubtype="1" fill="hold" nodeType="withEffect">
                                  <p:stCondLst>
                                    <p:cond delay="250"/>
                                  </p:stCondLst>
                                  <p:childTnLst>
                                    <p:set>
                                      <p:cBhvr>
                                        <p:cTn id="437" dur="1" fill="hold">
                                          <p:stCondLst>
                                            <p:cond delay="0"/>
                                          </p:stCondLst>
                                        </p:cTn>
                                        <p:tgtEl>
                                          <p:spTgt spid="318"/>
                                        </p:tgtEl>
                                        <p:attrNameLst>
                                          <p:attrName>style.visibility</p:attrName>
                                        </p:attrNameLst>
                                      </p:cBhvr>
                                      <p:to>
                                        <p:strVal val="visible"/>
                                      </p:to>
                                    </p:set>
                                    <p:animEffect transition="in" filter="wipe(up)">
                                      <p:cBhvr>
                                        <p:cTn id="438" dur="500"/>
                                        <p:tgtEl>
                                          <p:spTgt spid="318"/>
                                        </p:tgtEl>
                                      </p:cBhvr>
                                    </p:animEffect>
                                  </p:childTnLst>
                                </p:cTn>
                              </p:par>
                              <p:par>
                                <p:cTn id="439" presetID="22" presetClass="entr" presetSubtype="8" fill="hold" nodeType="withEffect">
                                  <p:stCondLst>
                                    <p:cond delay="0"/>
                                  </p:stCondLst>
                                  <p:childTnLst>
                                    <p:set>
                                      <p:cBhvr>
                                        <p:cTn id="440" dur="1" fill="hold">
                                          <p:stCondLst>
                                            <p:cond delay="0"/>
                                          </p:stCondLst>
                                        </p:cTn>
                                        <p:tgtEl>
                                          <p:spTgt spid="319"/>
                                        </p:tgtEl>
                                        <p:attrNameLst>
                                          <p:attrName>style.visibility</p:attrName>
                                        </p:attrNameLst>
                                      </p:cBhvr>
                                      <p:to>
                                        <p:strVal val="visible"/>
                                      </p:to>
                                    </p:set>
                                    <p:animEffect transition="in" filter="wipe(left)">
                                      <p:cBhvr>
                                        <p:cTn id="441" dur="750"/>
                                        <p:tgtEl>
                                          <p:spTgt spid="319"/>
                                        </p:tgtEl>
                                      </p:cBhvr>
                                    </p:animEffect>
                                  </p:childTnLst>
                                </p:cTn>
                              </p:par>
                              <p:par>
                                <p:cTn id="442" presetID="22" presetClass="entr" presetSubtype="8" fill="hold" nodeType="withEffect">
                                  <p:stCondLst>
                                    <p:cond delay="0"/>
                                  </p:stCondLst>
                                  <p:childTnLst>
                                    <p:set>
                                      <p:cBhvr>
                                        <p:cTn id="443" dur="1" fill="hold">
                                          <p:stCondLst>
                                            <p:cond delay="0"/>
                                          </p:stCondLst>
                                        </p:cTn>
                                        <p:tgtEl>
                                          <p:spTgt spid="320"/>
                                        </p:tgtEl>
                                        <p:attrNameLst>
                                          <p:attrName>style.visibility</p:attrName>
                                        </p:attrNameLst>
                                      </p:cBhvr>
                                      <p:to>
                                        <p:strVal val="visible"/>
                                      </p:to>
                                    </p:set>
                                    <p:animEffect transition="in" filter="wipe(left)">
                                      <p:cBhvr>
                                        <p:cTn id="444" dur="750"/>
                                        <p:tgtEl>
                                          <p:spTgt spid="320"/>
                                        </p:tgtEl>
                                      </p:cBhvr>
                                    </p:animEffect>
                                  </p:childTnLst>
                                </p:cTn>
                              </p:par>
                              <p:par>
                                <p:cTn id="445" presetID="22" presetClass="entr" presetSubtype="8" fill="hold" nodeType="withEffect">
                                  <p:stCondLst>
                                    <p:cond delay="250"/>
                                  </p:stCondLst>
                                  <p:childTnLst>
                                    <p:set>
                                      <p:cBhvr>
                                        <p:cTn id="446" dur="1" fill="hold">
                                          <p:stCondLst>
                                            <p:cond delay="0"/>
                                          </p:stCondLst>
                                        </p:cTn>
                                        <p:tgtEl>
                                          <p:spTgt spid="321"/>
                                        </p:tgtEl>
                                        <p:attrNameLst>
                                          <p:attrName>style.visibility</p:attrName>
                                        </p:attrNameLst>
                                      </p:cBhvr>
                                      <p:to>
                                        <p:strVal val="visible"/>
                                      </p:to>
                                    </p:set>
                                    <p:animEffect transition="in" filter="wipe(left)">
                                      <p:cBhvr>
                                        <p:cTn id="447" dur="500"/>
                                        <p:tgtEl>
                                          <p:spTgt spid="321"/>
                                        </p:tgtEl>
                                      </p:cBhvr>
                                    </p:animEffect>
                                  </p:childTnLst>
                                </p:cTn>
                              </p:par>
                              <p:par>
                                <p:cTn id="448" presetID="22" presetClass="entr" presetSubtype="4" fill="hold" nodeType="withEffect">
                                  <p:stCondLst>
                                    <p:cond delay="0"/>
                                  </p:stCondLst>
                                  <p:childTnLst>
                                    <p:set>
                                      <p:cBhvr>
                                        <p:cTn id="449" dur="1" fill="hold">
                                          <p:stCondLst>
                                            <p:cond delay="0"/>
                                          </p:stCondLst>
                                        </p:cTn>
                                        <p:tgtEl>
                                          <p:spTgt spid="322"/>
                                        </p:tgtEl>
                                        <p:attrNameLst>
                                          <p:attrName>style.visibility</p:attrName>
                                        </p:attrNameLst>
                                      </p:cBhvr>
                                      <p:to>
                                        <p:strVal val="visible"/>
                                      </p:to>
                                    </p:set>
                                    <p:animEffect transition="in" filter="wipe(down)">
                                      <p:cBhvr>
                                        <p:cTn id="450" dur="500"/>
                                        <p:tgtEl>
                                          <p:spTgt spid="322"/>
                                        </p:tgtEl>
                                      </p:cBhvr>
                                    </p:animEffect>
                                  </p:childTnLst>
                                </p:cTn>
                              </p:par>
                              <p:par>
                                <p:cTn id="451" presetID="22" presetClass="entr" presetSubtype="8" fill="hold" nodeType="withEffect">
                                  <p:stCondLst>
                                    <p:cond delay="250"/>
                                  </p:stCondLst>
                                  <p:childTnLst>
                                    <p:set>
                                      <p:cBhvr>
                                        <p:cTn id="452" dur="1" fill="hold">
                                          <p:stCondLst>
                                            <p:cond delay="0"/>
                                          </p:stCondLst>
                                        </p:cTn>
                                        <p:tgtEl>
                                          <p:spTgt spid="323"/>
                                        </p:tgtEl>
                                        <p:attrNameLst>
                                          <p:attrName>style.visibility</p:attrName>
                                        </p:attrNameLst>
                                      </p:cBhvr>
                                      <p:to>
                                        <p:strVal val="visible"/>
                                      </p:to>
                                    </p:set>
                                    <p:animEffect transition="in" filter="wipe(left)">
                                      <p:cBhvr>
                                        <p:cTn id="453" dur="250"/>
                                        <p:tgtEl>
                                          <p:spTgt spid="323"/>
                                        </p:tgtEl>
                                      </p:cBhvr>
                                    </p:animEffect>
                                  </p:childTnLst>
                                </p:cTn>
                              </p:par>
                              <p:par>
                                <p:cTn id="454" presetID="22" presetClass="entr" presetSubtype="1" fill="hold" nodeType="withEffect">
                                  <p:stCondLst>
                                    <p:cond delay="250"/>
                                  </p:stCondLst>
                                  <p:childTnLst>
                                    <p:set>
                                      <p:cBhvr>
                                        <p:cTn id="455" dur="1" fill="hold">
                                          <p:stCondLst>
                                            <p:cond delay="0"/>
                                          </p:stCondLst>
                                        </p:cTn>
                                        <p:tgtEl>
                                          <p:spTgt spid="324"/>
                                        </p:tgtEl>
                                        <p:attrNameLst>
                                          <p:attrName>style.visibility</p:attrName>
                                        </p:attrNameLst>
                                      </p:cBhvr>
                                      <p:to>
                                        <p:strVal val="visible"/>
                                      </p:to>
                                    </p:set>
                                    <p:animEffect transition="in" filter="wipe(up)">
                                      <p:cBhvr>
                                        <p:cTn id="456" dur="500"/>
                                        <p:tgtEl>
                                          <p:spTgt spid="324"/>
                                        </p:tgtEl>
                                      </p:cBhvr>
                                    </p:animEffect>
                                  </p:childTnLst>
                                </p:cTn>
                              </p:par>
                              <p:par>
                                <p:cTn id="457" presetID="22" presetClass="entr" presetSubtype="1" fill="hold" nodeType="withEffect">
                                  <p:stCondLst>
                                    <p:cond delay="250"/>
                                  </p:stCondLst>
                                  <p:childTnLst>
                                    <p:set>
                                      <p:cBhvr>
                                        <p:cTn id="458" dur="1" fill="hold">
                                          <p:stCondLst>
                                            <p:cond delay="0"/>
                                          </p:stCondLst>
                                        </p:cTn>
                                        <p:tgtEl>
                                          <p:spTgt spid="325"/>
                                        </p:tgtEl>
                                        <p:attrNameLst>
                                          <p:attrName>style.visibility</p:attrName>
                                        </p:attrNameLst>
                                      </p:cBhvr>
                                      <p:to>
                                        <p:strVal val="visible"/>
                                      </p:to>
                                    </p:set>
                                    <p:animEffect transition="in" filter="wipe(up)">
                                      <p:cBhvr>
                                        <p:cTn id="459" dur="500"/>
                                        <p:tgtEl>
                                          <p:spTgt spid="325"/>
                                        </p:tgtEl>
                                      </p:cBhvr>
                                    </p:animEffect>
                                  </p:childTnLst>
                                </p:cTn>
                              </p:par>
                              <p:par>
                                <p:cTn id="460" presetID="22" presetClass="entr" presetSubtype="4" fill="hold" nodeType="withEffect">
                                  <p:stCondLst>
                                    <p:cond delay="250"/>
                                  </p:stCondLst>
                                  <p:childTnLst>
                                    <p:set>
                                      <p:cBhvr>
                                        <p:cTn id="461" dur="1" fill="hold">
                                          <p:stCondLst>
                                            <p:cond delay="0"/>
                                          </p:stCondLst>
                                        </p:cTn>
                                        <p:tgtEl>
                                          <p:spTgt spid="326"/>
                                        </p:tgtEl>
                                        <p:attrNameLst>
                                          <p:attrName>style.visibility</p:attrName>
                                        </p:attrNameLst>
                                      </p:cBhvr>
                                      <p:to>
                                        <p:strVal val="visible"/>
                                      </p:to>
                                    </p:set>
                                    <p:animEffect transition="in" filter="wipe(down)">
                                      <p:cBhvr>
                                        <p:cTn id="462" dur="500"/>
                                        <p:tgtEl>
                                          <p:spTgt spid="326"/>
                                        </p:tgtEl>
                                      </p:cBhvr>
                                    </p:animEffect>
                                  </p:childTnLst>
                                </p:cTn>
                              </p:par>
                              <p:par>
                                <p:cTn id="463" presetID="22" presetClass="entr" presetSubtype="2" fill="hold" nodeType="withEffect">
                                  <p:stCondLst>
                                    <p:cond delay="250"/>
                                  </p:stCondLst>
                                  <p:childTnLst>
                                    <p:set>
                                      <p:cBhvr>
                                        <p:cTn id="464" dur="1" fill="hold">
                                          <p:stCondLst>
                                            <p:cond delay="0"/>
                                          </p:stCondLst>
                                        </p:cTn>
                                        <p:tgtEl>
                                          <p:spTgt spid="327"/>
                                        </p:tgtEl>
                                        <p:attrNameLst>
                                          <p:attrName>style.visibility</p:attrName>
                                        </p:attrNameLst>
                                      </p:cBhvr>
                                      <p:to>
                                        <p:strVal val="visible"/>
                                      </p:to>
                                    </p:set>
                                    <p:animEffect transition="in" filter="wipe(right)">
                                      <p:cBhvr>
                                        <p:cTn id="465" dur="500"/>
                                        <p:tgtEl>
                                          <p:spTgt spid="327"/>
                                        </p:tgtEl>
                                      </p:cBhvr>
                                    </p:animEffect>
                                  </p:childTnLst>
                                </p:cTn>
                              </p:par>
                              <p:par>
                                <p:cTn id="466" presetID="22" presetClass="entr" presetSubtype="8" fill="hold" nodeType="withEffect">
                                  <p:stCondLst>
                                    <p:cond delay="250"/>
                                  </p:stCondLst>
                                  <p:childTnLst>
                                    <p:set>
                                      <p:cBhvr>
                                        <p:cTn id="467" dur="1" fill="hold">
                                          <p:stCondLst>
                                            <p:cond delay="0"/>
                                          </p:stCondLst>
                                        </p:cTn>
                                        <p:tgtEl>
                                          <p:spTgt spid="328"/>
                                        </p:tgtEl>
                                        <p:attrNameLst>
                                          <p:attrName>style.visibility</p:attrName>
                                        </p:attrNameLst>
                                      </p:cBhvr>
                                      <p:to>
                                        <p:strVal val="visible"/>
                                      </p:to>
                                    </p:set>
                                    <p:animEffect transition="in" filter="wipe(left)">
                                      <p:cBhvr>
                                        <p:cTn id="468" dur="500"/>
                                        <p:tgtEl>
                                          <p:spTgt spid="328"/>
                                        </p:tgtEl>
                                      </p:cBhvr>
                                    </p:animEffect>
                                  </p:childTnLst>
                                </p:cTn>
                              </p:par>
                              <p:par>
                                <p:cTn id="469" presetID="22" presetClass="entr" presetSubtype="8" fill="hold" nodeType="withEffect">
                                  <p:stCondLst>
                                    <p:cond delay="0"/>
                                  </p:stCondLst>
                                  <p:childTnLst>
                                    <p:set>
                                      <p:cBhvr>
                                        <p:cTn id="470" dur="1" fill="hold">
                                          <p:stCondLst>
                                            <p:cond delay="0"/>
                                          </p:stCondLst>
                                        </p:cTn>
                                        <p:tgtEl>
                                          <p:spTgt spid="329"/>
                                        </p:tgtEl>
                                        <p:attrNameLst>
                                          <p:attrName>style.visibility</p:attrName>
                                        </p:attrNameLst>
                                      </p:cBhvr>
                                      <p:to>
                                        <p:strVal val="visible"/>
                                      </p:to>
                                    </p:set>
                                    <p:animEffect transition="in" filter="wipe(left)">
                                      <p:cBhvr>
                                        <p:cTn id="471" dur="750"/>
                                        <p:tgtEl>
                                          <p:spTgt spid="329"/>
                                        </p:tgtEl>
                                      </p:cBhvr>
                                    </p:animEffect>
                                  </p:childTnLst>
                                </p:cTn>
                              </p:par>
                              <p:par>
                                <p:cTn id="472" presetID="22" presetClass="entr" presetSubtype="4" fill="hold" nodeType="withEffect">
                                  <p:stCondLst>
                                    <p:cond delay="250"/>
                                  </p:stCondLst>
                                  <p:childTnLst>
                                    <p:set>
                                      <p:cBhvr>
                                        <p:cTn id="473" dur="1" fill="hold">
                                          <p:stCondLst>
                                            <p:cond delay="0"/>
                                          </p:stCondLst>
                                        </p:cTn>
                                        <p:tgtEl>
                                          <p:spTgt spid="330"/>
                                        </p:tgtEl>
                                        <p:attrNameLst>
                                          <p:attrName>style.visibility</p:attrName>
                                        </p:attrNameLst>
                                      </p:cBhvr>
                                      <p:to>
                                        <p:strVal val="visible"/>
                                      </p:to>
                                    </p:set>
                                    <p:animEffect transition="in" filter="wipe(down)">
                                      <p:cBhvr>
                                        <p:cTn id="474" dur="500"/>
                                        <p:tgtEl>
                                          <p:spTgt spid="330"/>
                                        </p:tgtEl>
                                      </p:cBhvr>
                                    </p:animEffect>
                                  </p:childTnLst>
                                </p:cTn>
                              </p:par>
                              <p:par>
                                <p:cTn id="475" presetID="22" presetClass="entr" presetSubtype="4" fill="hold" nodeType="withEffect">
                                  <p:stCondLst>
                                    <p:cond delay="0"/>
                                  </p:stCondLst>
                                  <p:childTnLst>
                                    <p:set>
                                      <p:cBhvr>
                                        <p:cTn id="476" dur="1" fill="hold">
                                          <p:stCondLst>
                                            <p:cond delay="0"/>
                                          </p:stCondLst>
                                        </p:cTn>
                                        <p:tgtEl>
                                          <p:spTgt spid="331"/>
                                        </p:tgtEl>
                                        <p:attrNameLst>
                                          <p:attrName>style.visibility</p:attrName>
                                        </p:attrNameLst>
                                      </p:cBhvr>
                                      <p:to>
                                        <p:strVal val="visible"/>
                                      </p:to>
                                    </p:set>
                                    <p:animEffect transition="in" filter="wipe(down)">
                                      <p:cBhvr>
                                        <p:cTn id="477" dur="500"/>
                                        <p:tgtEl>
                                          <p:spTgt spid="331"/>
                                        </p:tgtEl>
                                      </p:cBhvr>
                                    </p:animEffect>
                                  </p:childTnLst>
                                </p:cTn>
                              </p:par>
                              <p:par>
                                <p:cTn id="478" presetID="22" presetClass="entr" presetSubtype="4" fill="hold" nodeType="withEffect">
                                  <p:stCondLst>
                                    <p:cond delay="250"/>
                                  </p:stCondLst>
                                  <p:childTnLst>
                                    <p:set>
                                      <p:cBhvr>
                                        <p:cTn id="479" dur="1" fill="hold">
                                          <p:stCondLst>
                                            <p:cond delay="0"/>
                                          </p:stCondLst>
                                        </p:cTn>
                                        <p:tgtEl>
                                          <p:spTgt spid="332"/>
                                        </p:tgtEl>
                                        <p:attrNameLst>
                                          <p:attrName>style.visibility</p:attrName>
                                        </p:attrNameLst>
                                      </p:cBhvr>
                                      <p:to>
                                        <p:strVal val="visible"/>
                                      </p:to>
                                    </p:set>
                                    <p:animEffect transition="in" filter="wipe(down)">
                                      <p:cBhvr>
                                        <p:cTn id="480" dur="500"/>
                                        <p:tgtEl>
                                          <p:spTgt spid="332"/>
                                        </p:tgtEl>
                                      </p:cBhvr>
                                    </p:animEffect>
                                  </p:childTnLst>
                                </p:cTn>
                              </p:par>
                              <p:par>
                                <p:cTn id="481" presetID="22" presetClass="entr" presetSubtype="1" fill="hold" nodeType="withEffect">
                                  <p:stCondLst>
                                    <p:cond delay="250"/>
                                  </p:stCondLst>
                                  <p:childTnLst>
                                    <p:set>
                                      <p:cBhvr>
                                        <p:cTn id="482" dur="1" fill="hold">
                                          <p:stCondLst>
                                            <p:cond delay="0"/>
                                          </p:stCondLst>
                                        </p:cTn>
                                        <p:tgtEl>
                                          <p:spTgt spid="333"/>
                                        </p:tgtEl>
                                        <p:attrNameLst>
                                          <p:attrName>style.visibility</p:attrName>
                                        </p:attrNameLst>
                                      </p:cBhvr>
                                      <p:to>
                                        <p:strVal val="visible"/>
                                      </p:to>
                                    </p:set>
                                    <p:animEffect transition="in" filter="wipe(up)">
                                      <p:cBhvr>
                                        <p:cTn id="483" dur="500"/>
                                        <p:tgtEl>
                                          <p:spTgt spid="333"/>
                                        </p:tgtEl>
                                      </p:cBhvr>
                                    </p:animEffect>
                                  </p:childTnLst>
                                </p:cTn>
                              </p:par>
                              <p:par>
                                <p:cTn id="484" presetID="22" presetClass="entr" presetSubtype="1" fill="hold" nodeType="withEffect">
                                  <p:stCondLst>
                                    <p:cond delay="250"/>
                                  </p:stCondLst>
                                  <p:childTnLst>
                                    <p:set>
                                      <p:cBhvr>
                                        <p:cTn id="485" dur="1" fill="hold">
                                          <p:stCondLst>
                                            <p:cond delay="0"/>
                                          </p:stCondLst>
                                        </p:cTn>
                                        <p:tgtEl>
                                          <p:spTgt spid="334"/>
                                        </p:tgtEl>
                                        <p:attrNameLst>
                                          <p:attrName>style.visibility</p:attrName>
                                        </p:attrNameLst>
                                      </p:cBhvr>
                                      <p:to>
                                        <p:strVal val="visible"/>
                                      </p:to>
                                    </p:set>
                                    <p:animEffect transition="in" filter="wipe(up)">
                                      <p:cBhvr>
                                        <p:cTn id="486" dur="500"/>
                                        <p:tgtEl>
                                          <p:spTgt spid="334"/>
                                        </p:tgtEl>
                                      </p:cBhvr>
                                    </p:animEffect>
                                  </p:childTnLst>
                                </p:cTn>
                              </p:par>
                              <p:par>
                                <p:cTn id="487" presetID="22" presetClass="entr" presetSubtype="1" fill="hold" nodeType="withEffect">
                                  <p:stCondLst>
                                    <p:cond delay="0"/>
                                  </p:stCondLst>
                                  <p:childTnLst>
                                    <p:set>
                                      <p:cBhvr>
                                        <p:cTn id="488" dur="1" fill="hold">
                                          <p:stCondLst>
                                            <p:cond delay="0"/>
                                          </p:stCondLst>
                                        </p:cTn>
                                        <p:tgtEl>
                                          <p:spTgt spid="335"/>
                                        </p:tgtEl>
                                        <p:attrNameLst>
                                          <p:attrName>style.visibility</p:attrName>
                                        </p:attrNameLst>
                                      </p:cBhvr>
                                      <p:to>
                                        <p:strVal val="visible"/>
                                      </p:to>
                                    </p:set>
                                    <p:animEffect transition="in" filter="wipe(up)">
                                      <p:cBhvr>
                                        <p:cTn id="489" dur="750"/>
                                        <p:tgtEl>
                                          <p:spTgt spid="335"/>
                                        </p:tgtEl>
                                      </p:cBhvr>
                                    </p:animEffect>
                                  </p:childTnLst>
                                </p:cTn>
                              </p:par>
                              <p:par>
                                <p:cTn id="490" presetID="22" presetClass="entr" presetSubtype="2" fill="hold" nodeType="withEffect">
                                  <p:stCondLst>
                                    <p:cond delay="0"/>
                                  </p:stCondLst>
                                  <p:childTnLst>
                                    <p:set>
                                      <p:cBhvr>
                                        <p:cTn id="491" dur="1" fill="hold">
                                          <p:stCondLst>
                                            <p:cond delay="0"/>
                                          </p:stCondLst>
                                        </p:cTn>
                                        <p:tgtEl>
                                          <p:spTgt spid="336"/>
                                        </p:tgtEl>
                                        <p:attrNameLst>
                                          <p:attrName>style.visibility</p:attrName>
                                        </p:attrNameLst>
                                      </p:cBhvr>
                                      <p:to>
                                        <p:strVal val="visible"/>
                                      </p:to>
                                    </p:set>
                                    <p:animEffect transition="in" filter="wipe(right)">
                                      <p:cBhvr>
                                        <p:cTn id="492" dur="750"/>
                                        <p:tgtEl>
                                          <p:spTgt spid="336"/>
                                        </p:tgtEl>
                                      </p:cBhvr>
                                    </p:animEffect>
                                  </p:childTnLst>
                                </p:cTn>
                              </p:par>
                              <p:par>
                                <p:cTn id="493" presetID="22" presetClass="entr" presetSubtype="8" fill="hold" nodeType="withEffect">
                                  <p:stCondLst>
                                    <p:cond delay="0"/>
                                  </p:stCondLst>
                                  <p:childTnLst>
                                    <p:set>
                                      <p:cBhvr>
                                        <p:cTn id="494" dur="1" fill="hold">
                                          <p:stCondLst>
                                            <p:cond delay="0"/>
                                          </p:stCondLst>
                                        </p:cTn>
                                        <p:tgtEl>
                                          <p:spTgt spid="337"/>
                                        </p:tgtEl>
                                        <p:attrNameLst>
                                          <p:attrName>style.visibility</p:attrName>
                                        </p:attrNameLst>
                                      </p:cBhvr>
                                      <p:to>
                                        <p:strVal val="visible"/>
                                      </p:to>
                                    </p:set>
                                    <p:animEffect transition="in" filter="wipe(left)">
                                      <p:cBhvr>
                                        <p:cTn id="495" dur="750"/>
                                        <p:tgtEl>
                                          <p:spTgt spid="337"/>
                                        </p:tgtEl>
                                      </p:cBhvr>
                                    </p:animEffect>
                                  </p:childTnLst>
                                </p:cTn>
                              </p:par>
                              <p:par>
                                <p:cTn id="496" presetID="22" presetClass="entr" presetSubtype="1" fill="hold" nodeType="withEffect">
                                  <p:stCondLst>
                                    <p:cond delay="250"/>
                                  </p:stCondLst>
                                  <p:childTnLst>
                                    <p:set>
                                      <p:cBhvr>
                                        <p:cTn id="497" dur="1" fill="hold">
                                          <p:stCondLst>
                                            <p:cond delay="0"/>
                                          </p:stCondLst>
                                        </p:cTn>
                                        <p:tgtEl>
                                          <p:spTgt spid="338"/>
                                        </p:tgtEl>
                                        <p:attrNameLst>
                                          <p:attrName>style.visibility</p:attrName>
                                        </p:attrNameLst>
                                      </p:cBhvr>
                                      <p:to>
                                        <p:strVal val="visible"/>
                                      </p:to>
                                    </p:set>
                                    <p:animEffect transition="in" filter="wipe(up)">
                                      <p:cBhvr>
                                        <p:cTn id="498" dur="500"/>
                                        <p:tgtEl>
                                          <p:spTgt spid="338"/>
                                        </p:tgtEl>
                                      </p:cBhvr>
                                    </p:animEffect>
                                  </p:childTnLst>
                                </p:cTn>
                              </p:par>
                              <p:par>
                                <p:cTn id="499" presetID="22" presetClass="entr" presetSubtype="1" fill="hold" nodeType="withEffect">
                                  <p:stCondLst>
                                    <p:cond delay="250"/>
                                  </p:stCondLst>
                                  <p:childTnLst>
                                    <p:set>
                                      <p:cBhvr>
                                        <p:cTn id="500" dur="1" fill="hold">
                                          <p:stCondLst>
                                            <p:cond delay="0"/>
                                          </p:stCondLst>
                                        </p:cTn>
                                        <p:tgtEl>
                                          <p:spTgt spid="339"/>
                                        </p:tgtEl>
                                        <p:attrNameLst>
                                          <p:attrName>style.visibility</p:attrName>
                                        </p:attrNameLst>
                                      </p:cBhvr>
                                      <p:to>
                                        <p:strVal val="visible"/>
                                      </p:to>
                                    </p:set>
                                    <p:animEffect transition="in" filter="wipe(up)">
                                      <p:cBhvr>
                                        <p:cTn id="501" dur="500"/>
                                        <p:tgtEl>
                                          <p:spTgt spid="339"/>
                                        </p:tgtEl>
                                      </p:cBhvr>
                                    </p:animEffect>
                                  </p:childTnLst>
                                </p:cTn>
                              </p:par>
                              <p:par>
                                <p:cTn id="502" presetID="22" presetClass="entr" presetSubtype="2" fill="hold" nodeType="withEffect">
                                  <p:stCondLst>
                                    <p:cond delay="250"/>
                                  </p:stCondLst>
                                  <p:childTnLst>
                                    <p:set>
                                      <p:cBhvr>
                                        <p:cTn id="503" dur="1" fill="hold">
                                          <p:stCondLst>
                                            <p:cond delay="0"/>
                                          </p:stCondLst>
                                        </p:cTn>
                                        <p:tgtEl>
                                          <p:spTgt spid="340"/>
                                        </p:tgtEl>
                                        <p:attrNameLst>
                                          <p:attrName>style.visibility</p:attrName>
                                        </p:attrNameLst>
                                      </p:cBhvr>
                                      <p:to>
                                        <p:strVal val="visible"/>
                                      </p:to>
                                    </p:set>
                                    <p:animEffect transition="in" filter="wipe(right)">
                                      <p:cBhvr>
                                        <p:cTn id="504" dur="500"/>
                                        <p:tgtEl>
                                          <p:spTgt spid="340"/>
                                        </p:tgtEl>
                                      </p:cBhvr>
                                    </p:animEffect>
                                  </p:childTnLst>
                                </p:cTn>
                              </p:par>
                              <p:par>
                                <p:cTn id="505" presetID="22" presetClass="entr" presetSubtype="2" fill="hold" nodeType="withEffect">
                                  <p:stCondLst>
                                    <p:cond delay="200"/>
                                  </p:stCondLst>
                                  <p:childTnLst>
                                    <p:set>
                                      <p:cBhvr>
                                        <p:cTn id="506" dur="1" fill="hold">
                                          <p:stCondLst>
                                            <p:cond delay="0"/>
                                          </p:stCondLst>
                                        </p:cTn>
                                        <p:tgtEl>
                                          <p:spTgt spid="341"/>
                                        </p:tgtEl>
                                        <p:attrNameLst>
                                          <p:attrName>style.visibility</p:attrName>
                                        </p:attrNameLst>
                                      </p:cBhvr>
                                      <p:to>
                                        <p:strVal val="visible"/>
                                      </p:to>
                                    </p:set>
                                    <p:animEffect transition="in" filter="wipe(right)">
                                      <p:cBhvr>
                                        <p:cTn id="507" dur="500"/>
                                        <p:tgtEl>
                                          <p:spTgt spid="341"/>
                                        </p:tgtEl>
                                      </p:cBhvr>
                                    </p:animEffect>
                                  </p:childTnLst>
                                </p:cTn>
                              </p:par>
                              <p:par>
                                <p:cTn id="508" presetID="22" presetClass="entr" presetSubtype="4" fill="hold" nodeType="withEffect">
                                  <p:stCondLst>
                                    <p:cond delay="200"/>
                                  </p:stCondLst>
                                  <p:childTnLst>
                                    <p:set>
                                      <p:cBhvr>
                                        <p:cTn id="509" dur="1" fill="hold">
                                          <p:stCondLst>
                                            <p:cond delay="0"/>
                                          </p:stCondLst>
                                        </p:cTn>
                                        <p:tgtEl>
                                          <p:spTgt spid="342"/>
                                        </p:tgtEl>
                                        <p:attrNameLst>
                                          <p:attrName>style.visibility</p:attrName>
                                        </p:attrNameLst>
                                      </p:cBhvr>
                                      <p:to>
                                        <p:strVal val="visible"/>
                                      </p:to>
                                    </p:set>
                                    <p:animEffect transition="in" filter="wipe(down)">
                                      <p:cBhvr>
                                        <p:cTn id="510" dur="500"/>
                                        <p:tgtEl>
                                          <p:spTgt spid="342"/>
                                        </p:tgtEl>
                                      </p:cBhvr>
                                    </p:animEffect>
                                  </p:childTnLst>
                                </p:cTn>
                              </p:par>
                              <p:par>
                                <p:cTn id="511" presetID="22" presetClass="entr" presetSubtype="2" fill="hold" nodeType="withEffect">
                                  <p:stCondLst>
                                    <p:cond delay="250"/>
                                  </p:stCondLst>
                                  <p:childTnLst>
                                    <p:set>
                                      <p:cBhvr>
                                        <p:cTn id="512" dur="1" fill="hold">
                                          <p:stCondLst>
                                            <p:cond delay="0"/>
                                          </p:stCondLst>
                                        </p:cTn>
                                        <p:tgtEl>
                                          <p:spTgt spid="343"/>
                                        </p:tgtEl>
                                        <p:attrNameLst>
                                          <p:attrName>style.visibility</p:attrName>
                                        </p:attrNameLst>
                                      </p:cBhvr>
                                      <p:to>
                                        <p:strVal val="visible"/>
                                      </p:to>
                                    </p:set>
                                    <p:animEffect transition="in" filter="wipe(right)">
                                      <p:cBhvr>
                                        <p:cTn id="513" dur="500"/>
                                        <p:tgtEl>
                                          <p:spTgt spid="343"/>
                                        </p:tgtEl>
                                      </p:cBhvr>
                                    </p:animEffect>
                                  </p:childTnLst>
                                </p:cTn>
                              </p:par>
                              <p:par>
                                <p:cTn id="514" presetID="22" presetClass="entr" presetSubtype="8" fill="hold" nodeType="withEffect">
                                  <p:stCondLst>
                                    <p:cond delay="250"/>
                                  </p:stCondLst>
                                  <p:childTnLst>
                                    <p:set>
                                      <p:cBhvr>
                                        <p:cTn id="515" dur="1" fill="hold">
                                          <p:stCondLst>
                                            <p:cond delay="0"/>
                                          </p:stCondLst>
                                        </p:cTn>
                                        <p:tgtEl>
                                          <p:spTgt spid="355"/>
                                        </p:tgtEl>
                                        <p:attrNameLst>
                                          <p:attrName>style.visibility</p:attrName>
                                        </p:attrNameLst>
                                      </p:cBhvr>
                                      <p:to>
                                        <p:strVal val="visible"/>
                                      </p:to>
                                    </p:set>
                                    <p:animEffect transition="in" filter="wipe(left)">
                                      <p:cBhvr>
                                        <p:cTn id="516" dur="500"/>
                                        <p:tgtEl>
                                          <p:spTgt spid="355"/>
                                        </p:tgtEl>
                                      </p:cBhvr>
                                    </p:animEffect>
                                  </p:childTnLst>
                                </p:cTn>
                              </p:par>
                              <p:par>
                                <p:cTn id="517" presetID="22" presetClass="entr" presetSubtype="4" fill="hold" nodeType="withEffect">
                                  <p:stCondLst>
                                    <p:cond delay="200"/>
                                  </p:stCondLst>
                                  <p:childTnLst>
                                    <p:set>
                                      <p:cBhvr>
                                        <p:cTn id="518" dur="1" fill="hold">
                                          <p:stCondLst>
                                            <p:cond delay="0"/>
                                          </p:stCondLst>
                                        </p:cTn>
                                        <p:tgtEl>
                                          <p:spTgt spid="344"/>
                                        </p:tgtEl>
                                        <p:attrNameLst>
                                          <p:attrName>style.visibility</p:attrName>
                                        </p:attrNameLst>
                                      </p:cBhvr>
                                      <p:to>
                                        <p:strVal val="visible"/>
                                      </p:to>
                                    </p:set>
                                    <p:animEffect transition="in" filter="wipe(down)">
                                      <p:cBhvr>
                                        <p:cTn id="519" dur="500"/>
                                        <p:tgtEl>
                                          <p:spTgt spid="344"/>
                                        </p:tgtEl>
                                      </p:cBhvr>
                                    </p:animEffect>
                                  </p:childTnLst>
                                </p:cTn>
                              </p:par>
                              <p:par>
                                <p:cTn id="520" presetID="22" presetClass="entr" presetSubtype="2" fill="hold" nodeType="withEffect">
                                  <p:stCondLst>
                                    <p:cond delay="0"/>
                                  </p:stCondLst>
                                  <p:childTnLst>
                                    <p:set>
                                      <p:cBhvr>
                                        <p:cTn id="521" dur="1" fill="hold">
                                          <p:stCondLst>
                                            <p:cond delay="0"/>
                                          </p:stCondLst>
                                        </p:cTn>
                                        <p:tgtEl>
                                          <p:spTgt spid="345"/>
                                        </p:tgtEl>
                                        <p:attrNameLst>
                                          <p:attrName>style.visibility</p:attrName>
                                        </p:attrNameLst>
                                      </p:cBhvr>
                                      <p:to>
                                        <p:strVal val="visible"/>
                                      </p:to>
                                    </p:set>
                                    <p:animEffect transition="in" filter="wipe(right)">
                                      <p:cBhvr>
                                        <p:cTn id="522" dur="750"/>
                                        <p:tgtEl>
                                          <p:spTgt spid="345"/>
                                        </p:tgtEl>
                                      </p:cBhvr>
                                    </p:animEffect>
                                  </p:childTnLst>
                                </p:cTn>
                              </p:par>
                              <p:par>
                                <p:cTn id="523" presetID="22" presetClass="entr" presetSubtype="8" fill="hold" nodeType="withEffect">
                                  <p:stCondLst>
                                    <p:cond delay="250"/>
                                  </p:stCondLst>
                                  <p:childTnLst>
                                    <p:set>
                                      <p:cBhvr>
                                        <p:cTn id="524" dur="1" fill="hold">
                                          <p:stCondLst>
                                            <p:cond delay="0"/>
                                          </p:stCondLst>
                                        </p:cTn>
                                        <p:tgtEl>
                                          <p:spTgt spid="369"/>
                                        </p:tgtEl>
                                        <p:attrNameLst>
                                          <p:attrName>style.visibility</p:attrName>
                                        </p:attrNameLst>
                                      </p:cBhvr>
                                      <p:to>
                                        <p:strVal val="visible"/>
                                      </p:to>
                                    </p:set>
                                    <p:animEffect transition="in" filter="wipe(left)">
                                      <p:cBhvr>
                                        <p:cTn id="525" dur="500"/>
                                        <p:tgtEl>
                                          <p:spTgt spid="369"/>
                                        </p:tgtEl>
                                      </p:cBhvr>
                                    </p:animEffect>
                                  </p:childTnLst>
                                </p:cTn>
                              </p:par>
                              <p:par>
                                <p:cTn id="526" presetID="22" presetClass="entr" presetSubtype="8" fill="hold" nodeType="withEffect">
                                  <p:stCondLst>
                                    <p:cond delay="250"/>
                                  </p:stCondLst>
                                  <p:childTnLst>
                                    <p:set>
                                      <p:cBhvr>
                                        <p:cTn id="527" dur="1" fill="hold">
                                          <p:stCondLst>
                                            <p:cond delay="0"/>
                                          </p:stCondLst>
                                        </p:cTn>
                                        <p:tgtEl>
                                          <p:spTgt spid="370"/>
                                        </p:tgtEl>
                                        <p:attrNameLst>
                                          <p:attrName>style.visibility</p:attrName>
                                        </p:attrNameLst>
                                      </p:cBhvr>
                                      <p:to>
                                        <p:strVal val="visible"/>
                                      </p:to>
                                    </p:set>
                                    <p:animEffect transition="in" filter="wipe(left)">
                                      <p:cBhvr>
                                        <p:cTn id="528" dur="500"/>
                                        <p:tgtEl>
                                          <p:spTgt spid="370"/>
                                        </p:tgtEl>
                                      </p:cBhvr>
                                    </p:animEffect>
                                  </p:childTnLst>
                                </p:cTn>
                              </p:par>
                              <p:par>
                                <p:cTn id="529" presetID="22" presetClass="entr" presetSubtype="8" fill="hold" nodeType="withEffect">
                                  <p:stCondLst>
                                    <p:cond delay="250"/>
                                  </p:stCondLst>
                                  <p:childTnLst>
                                    <p:set>
                                      <p:cBhvr>
                                        <p:cTn id="530" dur="1" fill="hold">
                                          <p:stCondLst>
                                            <p:cond delay="0"/>
                                          </p:stCondLst>
                                        </p:cTn>
                                        <p:tgtEl>
                                          <p:spTgt spid="371"/>
                                        </p:tgtEl>
                                        <p:attrNameLst>
                                          <p:attrName>style.visibility</p:attrName>
                                        </p:attrNameLst>
                                      </p:cBhvr>
                                      <p:to>
                                        <p:strVal val="visible"/>
                                      </p:to>
                                    </p:set>
                                    <p:animEffect transition="in" filter="wipe(left)">
                                      <p:cBhvr>
                                        <p:cTn id="531" dur="500"/>
                                        <p:tgtEl>
                                          <p:spTgt spid="371"/>
                                        </p:tgtEl>
                                      </p:cBhvr>
                                    </p:animEffect>
                                  </p:childTnLst>
                                </p:cTn>
                              </p:par>
                              <p:par>
                                <p:cTn id="532" presetID="22" presetClass="entr" presetSubtype="4" fill="hold" nodeType="withEffect">
                                  <p:stCondLst>
                                    <p:cond delay="0"/>
                                  </p:stCondLst>
                                  <p:childTnLst>
                                    <p:set>
                                      <p:cBhvr>
                                        <p:cTn id="533" dur="1" fill="hold">
                                          <p:stCondLst>
                                            <p:cond delay="0"/>
                                          </p:stCondLst>
                                        </p:cTn>
                                        <p:tgtEl>
                                          <p:spTgt spid="276"/>
                                        </p:tgtEl>
                                        <p:attrNameLst>
                                          <p:attrName>style.visibility</p:attrName>
                                        </p:attrNameLst>
                                      </p:cBhvr>
                                      <p:to>
                                        <p:strVal val="visible"/>
                                      </p:to>
                                    </p:set>
                                    <p:animEffect transition="in" filter="wipe(down)">
                                      <p:cBhvr>
                                        <p:cTn id="534" dur="750"/>
                                        <p:tgtEl>
                                          <p:spTgt spid="276"/>
                                        </p:tgtEl>
                                      </p:cBhvr>
                                    </p:animEffect>
                                  </p:childTnLst>
                                </p:cTn>
                              </p:par>
                              <p:par>
                                <p:cTn id="535" presetID="22" presetClass="entr" presetSubtype="4" fill="hold" nodeType="withEffect">
                                  <p:stCondLst>
                                    <p:cond delay="0"/>
                                  </p:stCondLst>
                                  <p:childTnLst>
                                    <p:set>
                                      <p:cBhvr>
                                        <p:cTn id="536" dur="1" fill="hold">
                                          <p:stCondLst>
                                            <p:cond delay="0"/>
                                          </p:stCondLst>
                                        </p:cTn>
                                        <p:tgtEl>
                                          <p:spTgt spid="375"/>
                                        </p:tgtEl>
                                        <p:attrNameLst>
                                          <p:attrName>style.visibility</p:attrName>
                                        </p:attrNameLst>
                                      </p:cBhvr>
                                      <p:to>
                                        <p:strVal val="visible"/>
                                      </p:to>
                                    </p:set>
                                    <p:animEffect transition="in" filter="wipe(down)">
                                      <p:cBhvr>
                                        <p:cTn id="537" dur="750"/>
                                        <p:tgtEl>
                                          <p:spTgt spid="375"/>
                                        </p:tgtEl>
                                      </p:cBhvr>
                                    </p:animEffect>
                                  </p:childTnLst>
                                </p:cTn>
                              </p:par>
                              <p:par>
                                <p:cTn id="538" presetID="22" presetClass="entr" presetSubtype="4" fill="hold" nodeType="withEffect">
                                  <p:stCondLst>
                                    <p:cond delay="0"/>
                                  </p:stCondLst>
                                  <p:childTnLst>
                                    <p:set>
                                      <p:cBhvr>
                                        <p:cTn id="539" dur="1" fill="hold">
                                          <p:stCondLst>
                                            <p:cond delay="0"/>
                                          </p:stCondLst>
                                        </p:cTn>
                                        <p:tgtEl>
                                          <p:spTgt spid="376"/>
                                        </p:tgtEl>
                                        <p:attrNameLst>
                                          <p:attrName>style.visibility</p:attrName>
                                        </p:attrNameLst>
                                      </p:cBhvr>
                                      <p:to>
                                        <p:strVal val="visible"/>
                                      </p:to>
                                    </p:set>
                                    <p:animEffect transition="in" filter="wipe(down)">
                                      <p:cBhvr>
                                        <p:cTn id="540" dur="75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 grpId="0" animBg="1"/>
      <p:bldP spid="277" grpId="1" animBg="1"/>
      <p:bldP spid="313" grpId="0" animBg="1"/>
      <p:bldP spid="313" grpId="1" animBg="1"/>
      <p:bldP spid="314" grpId="0" animBg="1"/>
      <p:bldP spid="314" grpId="1" animBg="1"/>
      <p:bldP spid="346" grpId="0" animBg="1"/>
      <p:bldP spid="346"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6" grpId="0" animBg="1"/>
      <p:bldP spid="356" grpId="1" animBg="1"/>
      <p:bldP spid="357" grpId="0" animBg="1"/>
      <p:bldP spid="357" grpId="1" animBg="1"/>
      <p:bldP spid="358" grpId="0" animBg="1"/>
      <p:bldP spid="358" grpId="1" animBg="1"/>
      <p:bldP spid="359" grpId="0" animBg="1"/>
      <p:bldP spid="359" grpId="1" animBg="1"/>
      <p:bldP spid="360" grpId="0" animBg="1"/>
      <p:bldP spid="360" grpId="1" animBg="1"/>
      <p:bldP spid="361" grpId="0" animBg="1"/>
      <p:bldP spid="361" grpId="1" animBg="1"/>
      <p:bldP spid="362" grpId="0" animBg="1"/>
      <p:bldP spid="362" grpId="1" animBg="1"/>
      <p:bldP spid="363" grpId="0" animBg="1"/>
      <p:bldP spid="363" grpId="1" animBg="1"/>
      <p:bldP spid="364" grpId="0" animBg="1"/>
      <p:bldP spid="364" grpId="1" animBg="1"/>
      <p:bldP spid="365" grpId="0" animBg="1"/>
      <p:bldP spid="365" grpId="1" animBg="1"/>
      <p:bldP spid="366" grpId="0" animBg="1"/>
      <p:bldP spid="366" grpId="1" animBg="1"/>
      <p:bldP spid="367" grpId="0" animBg="1"/>
      <p:bldP spid="367" grpId="1" animBg="1"/>
      <p:bldP spid="368" grpId="0" animBg="1"/>
      <p:bldP spid="368" grpId="1" animBg="1"/>
      <p:bldP spid="372" grpId="0" animBg="1"/>
      <p:bldP spid="372" grpId="1" animBg="1"/>
      <p:bldP spid="373" grpId="0" animBg="1"/>
      <p:bldP spid="373" grpId="1" animBg="1"/>
      <p:bldP spid="374" grpId="0" animBg="1"/>
      <p:bldP spid="374" grpId="1" animBg="1"/>
      <p:bldP spid="377" grpId="0" animBg="1"/>
      <p:bldP spid="377" grpId="1" animBg="1"/>
      <p:bldP spid="378" grpId="0" animBg="1"/>
      <p:bldP spid="378" grpId="1" animBg="1"/>
      <p:bldP spid="379" grpId="0" animBg="1"/>
      <p:bldP spid="379" grpId="1" animBg="1"/>
      <p:bldP spid="380" grpId="0" animBg="1"/>
      <p:bldP spid="380" grpId="1" animBg="1"/>
      <p:bldP spid="381" grpId="0" animBg="1"/>
      <p:bldP spid="381" grpId="1" animBg="1"/>
      <p:bldP spid="382" grpId="0" animBg="1"/>
      <p:bldP spid="382" grpId="1" animBg="1"/>
      <p:bldP spid="383" grpId="0" animBg="1"/>
      <p:bldP spid="383" grpId="1" animBg="1"/>
      <p:bldP spid="384" grpId="0" animBg="1"/>
      <p:bldP spid="384" grpId="1" animBg="1"/>
      <p:bldP spid="385" grpId="0" animBg="1"/>
      <p:bldP spid="385" grpId="1" animBg="1"/>
      <p:bldP spid="386" grpId="0" animBg="1"/>
      <p:bldP spid="386" grpId="1" animBg="1"/>
      <p:bldP spid="387" grpId="0" animBg="1"/>
      <p:bldP spid="387" grpId="1" animBg="1"/>
      <p:bldP spid="388" grpId="0" animBg="1"/>
      <p:bldP spid="388" grpId="1" animBg="1"/>
      <p:bldP spid="389" grpId="0" animBg="1"/>
      <p:bldP spid="389" grpId="1" animBg="1"/>
      <p:bldP spid="390" grpId="0" animBg="1"/>
      <p:bldP spid="390" grpId="1" animBg="1"/>
      <p:bldP spid="391" grpId="0" animBg="1"/>
      <p:bldP spid="391" grpId="1" animBg="1"/>
      <p:bldP spid="392" grpId="0" animBg="1"/>
      <p:bldP spid="392" grpId="1" animBg="1"/>
      <p:bldP spid="393" grpId="0" animBg="1"/>
      <p:bldP spid="393" grpId="1" animBg="1"/>
      <p:bldP spid="394" grpId="0" animBg="1"/>
      <p:bldP spid="394" grpId="1" animBg="1"/>
      <p:bldP spid="395" grpId="0" animBg="1"/>
      <p:bldP spid="395" grpId="1" animBg="1"/>
      <p:bldP spid="396" grpId="0" animBg="1"/>
      <p:bldP spid="396" grpId="1" animBg="1"/>
      <p:bldP spid="397" grpId="0" animBg="1"/>
      <p:bldP spid="397" grpId="1" animBg="1"/>
      <p:bldP spid="398" grpId="0" animBg="1"/>
      <p:bldP spid="398" grpId="1" animBg="1"/>
      <p:bldP spid="399" grpId="0" animBg="1"/>
      <p:bldP spid="399" grpId="1" animBg="1"/>
      <p:bldP spid="400" grpId="0" animBg="1"/>
      <p:bldP spid="400" grpId="1" animBg="1"/>
      <p:bldP spid="401" grpId="0" animBg="1"/>
      <p:bldP spid="401" grpId="1" animBg="1"/>
      <p:bldP spid="402" grpId="0" animBg="1"/>
      <p:bldP spid="402" grpId="1" animBg="1"/>
      <p:bldP spid="403" grpId="0" animBg="1"/>
      <p:bldP spid="403" grpId="1" animBg="1"/>
      <p:bldP spid="404" grpId="0" animBg="1"/>
      <p:bldP spid="404" grpId="1" animBg="1"/>
      <p:bldP spid="405" grpId="0" animBg="1"/>
      <p:bldP spid="405" grpId="1" animBg="1"/>
      <p:bldP spid="406" grpId="0" animBg="1"/>
      <p:bldP spid="406" grpId="1" animBg="1"/>
      <p:bldP spid="407" grpId="0" animBg="1"/>
      <p:bldP spid="407" grpId="1" animBg="1"/>
      <p:bldP spid="408" grpId="0" animBg="1"/>
      <p:bldP spid="408" grpId="1" animBg="1"/>
      <p:bldP spid="409" grpId="0" animBg="1"/>
      <p:bldP spid="409" grpId="1" animBg="1"/>
      <p:bldP spid="410" grpId="0" animBg="1"/>
      <p:bldP spid="410"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p:txBody>
          <a:bodyPr>
            <a:normAutofit/>
          </a:bodyPr>
          <a:lstStyle/>
          <a:p>
            <a:r>
              <a:rPr lang="en-US" sz="5400" spc="-50" dirty="0">
                <a:ln w="3175">
                  <a:noFill/>
                </a:ln>
                <a:solidFill>
                  <a:schemeClr val="accent1"/>
                </a:solidFill>
                <a:ea typeface="+mn-ea"/>
                <a:cs typeface="Segoe UI" pitchFamily="34" charset="0"/>
              </a:rPr>
              <a:t>Flow Components</a:t>
            </a:r>
            <a:endParaRPr lang="en-GB" sz="5400" spc="-50" dirty="0">
              <a:ln w="3175">
                <a:noFill/>
              </a:ln>
              <a:solidFill>
                <a:schemeClr val="accent1"/>
              </a:solidFill>
              <a:ea typeface="+mn-ea"/>
              <a:cs typeface="Segoe UI" pitchFamily="34" charset="0"/>
            </a:endParaRPr>
          </a:p>
        </p:txBody>
      </p:sp>
      <p:sp>
        <p:nvSpPr>
          <p:cNvPr id="2" name="Rectangle 1">
            <a:extLst>
              <a:ext uri="{FF2B5EF4-FFF2-40B4-BE49-F238E27FC236}">
                <a16:creationId xmlns:a16="http://schemas.microsoft.com/office/drawing/2014/main" id="{458C54C4-70B4-45E6-80E3-C79F2BF47755}"/>
              </a:ext>
            </a:extLst>
          </p:cNvPr>
          <p:cNvSpPr/>
          <p:nvPr/>
        </p:nvSpPr>
        <p:spPr>
          <a:xfrm>
            <a:off x="1047749" y="1702593"/>
            <a:ext cx="10515599" cy="297068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Three major components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Triggers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Actions</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GB" sz="3200" b="0" i="0" u="none" strike="noStrike" kern="1200" cap="none" spc="0" normalizeH="0" baseline="0" noProof="0" dirty="0">
                <a:ln>
                  <a:noFill/>
                </a:ln>
                <a:solidFill>
                  <a:srgbClr val="4C5A67"/>
                </a:solidFill>
                <a:effectLst/>
                <a:uLnTx/>
                <a:uFillTx/>
                <a:latin typeface="Calibri" panose="020F0502020204030204"/>
                <a:ea typeface="+mn-ea"/>
                <a:cs typeface="+mn-cs"/>
              </a:rPr>
              <a:t>Conditions</a:t>
            </a:r>
          </a:p>
        </p:txBody>
      </p:sp>
      <p:pic>
        <p:nvPicPr>
          <p:cNvPr id="1028" name="Picture 4" descr="components of Microsoft Flow">
            <a:extLst>
              <a:ext uri="{FF2B5EF4-FFF2-40B4-BE49-F238E27FC236}">
                <a16:creationId xmlns:a16="http://schemas.microsoft.com/office/drawing/2014/main" id="{A3EF95AE-BF77-4A1F-9E12-45233A6C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4" y="3413969"/>
            <a:ext cx="6848475" cy="34440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1785096-26EB-4CA3-86F2-C89D971DF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737" y="1076325"/>
            <a:ext cx="5991225" cy="226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8851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Automate</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Boost business productivity to get more done by giving everyone the ability to automate </a:t>
            </a:r>
            <a:r>
              <a:rPr lang="en-US" dirty="0" err="1"/>
              <a:t>organisational</a:t>
            </a:r>
            <a:r>
              <a:rPr lang="en-US" dirty="0"/>
              <a:t> processes.</a:t>
            </a:r>
            <a:endParaRPr lang="en-GB" dirty="0"/>
          </a:p>
        </p:txBody>
      </p:sp>
      <p:pic>
        <p:nvPicPr>
          <p:cNvPr id="13314" name="Picture 2" descr="Power Automate">
            <a:extLst>
              <a:ext uri="{FF2B5EF4-FFF2-40B4-BE49-F238E27FC236}">
                <a16:creationId xmlns:a16="http://schemas.microsoft.com/office/drawing/2014/main" id="{6E3E78C6-8189-43A8-BDAD-8D1ECE1CC2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995" y="1867183"/>
            <a:ext cx="10759873" cy="481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79713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1271943"/>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921660"/>
            <a:ext cx="6427918" cy="1614965"/>
          </a:xfrm>
        </p:spPr>
        <p:txBody>
          <a:bodyPr>
            <a:normAutofit/>
          </a:bodyPr>
          <a:lstStyle/>
          <a:p>
            <a:r>
              <a:rPr lang="en-US" sz="2800" dirty="0">
                <a:solidFill>
                  <a:schemeClr val="bg1"/>
                </a:solidFill>
              </a:rPr>
              <a:t>Power Virtual Agents</a:t>
            </a:r>
          </a:p>
        </p:txBody>
      </p:sp>
      <p:cxnSp>
        <p:nvCxnSpPr>
          <p:cNvPr id="4" name="Straight Connector 3">
            <a:extLst>
              <a:ext uri="{FF2B5EF4-FFF2-40B4-BE49-F238E27FC236}">
                <a16:creationId xmlns:a16="http://schemas.microsoft.com/office/drawing/2014/main" id="{F13C91DC-8C31-45C8-A98F-1100DEFF565B}"/>
              </a:ext>
            </a:extLst>
          </p:cNvPr>
          <p:cNvCxnSpPr>
            <a:cxnSpLocks/>
            <a:stCxn id="15" idx="2"/>
          </p:cNvCxnSpPr>
          <p:nvPr/>
        </p:nvCxnSpPr>
        <p:spPr>
          <a:xfrm>
            <a:off x="-1605017" y="4547756"/>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822AE486-EE77-429D-9838-D5511FE35B6B}"/>
              </a:ext>
            </a:extLst>
          </p:cNvPr>
          <p:cNvGrpSpPr/>
          <p:nvPr/>
        </p:nvGrpSpPr>
        <p:grpSpPr>
          <a:xfrm>
            <a:off x="5650297" y="3022360"/>
            <a:ext cx="1555241" cy="2351956"/>
            <a:chOff x="7233314" y="2333616"/>
            <a:chExt cx="1555682" cy="2352623"/>
          </a:xfrm>
          <a:effectLst/>
        </p:grpSpPr>
        <p:sp>
          <p:nvSpPr>
            <p:cNvPr id="15" name="Oval 14">
              <a:extLst>
                <a:ext uri="{FF2B5EF4-FFF2-40B4-BE49-F238E27FC236}">
                  <a16:creationId xmlns:a16="http://schemas.microsoft.com/office/drawing/2014/main" id="{3FD7B6C9-F0BC-46FC-B286-BC230D40D357}"/>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25F48BE1-9C00-4480-ADAF-9821C5DF2CC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dirty="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pitchFamily="34" charset="0"/>
                </a:rPr>
                <a:t>Intelligent virtual agents</a:t>
              </a:r>
            </a:p>
          </p:txBody>
        </p:sp>
      </p:grpSp>
      <p:pic>
        <p:nvPicPr>
          <p:cNvPr id="17" name="Picture 16" descr="A picture containing drawing&#10;&#10;Description automatically generated">
            <a:extLst>
              <a:ext uri="{FF2B5EF4-FFF2-40B4-BE49-F238E27FC236}">
                <a16:creationId xmlns:a16="http://schemas.microsoft.com/office/drawing/2014/main" id="{C53B55A7-F083-4891-906A-783E451DB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3127" y="3287302"/>
            <a:ext cx="553237" cy="553237"/>
          </a:xfrm>
          <a:prstGeom prst="rect">
            <a:avLst/>
          </a:prstGeom>
        </p:spPr>
      </p:pic>
    </p:spTree>
    <p:extLst>
      <p:ext uri="{BB962C8B-B14F-4D97-AF65-F5344CB8AC3E}">
        <p14:creationId xmlns:p14="http://schemas.microsoft.com/office/powerpoint/2010/main" val="3597424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E342387-CD50-47A2-BE8F-AB953D27EC64}"/>
              </a:ext>
            </a:extLst>
          </p:cNvPr>
          <p:cNvSpPr>
            <a:spLocks noGrp="1"/>
          </p:cNvSpPr>
          <p:nvPr>
            <p:ph type="title" idx="4294967295"/>
          </p:nvPr>
        </p:nvSpPr>
        <p:spPr>
          <a:xfrm>
            <a:off x="0" y="2987675"/>
            <a:ext cx="12192000" cy="2400300"/>
          </a:xfrm>
        </p:spPr>
        <p:txBody>
          <a:bodyPr/>
          <a:lstStyle/>
          <a:p>
            <a:pPr algn="ctr"/>
            <a:r>
              <a:rPr lang="en-US" sz="3900" dirty="0">
                <a:cs typeface="Segoe UI"/>
              </a:rPr>
              <a:t>Empower your people to drive</a:t>
            </a:r>
            <a:br>
              <a:rPr lang="en-US" sz="3900" dirty="0"/>
            </a:br>
            <a:r>
              <a:rPr lang="en-US" sz="3900" dirty="0">
                <a:cs typeface="Segoe UI"/>
              </a:rPr>
              <a:t>more business value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through easy to create </a:t>
            </a:r>
            <a:br>
              <a:rPr lang="en-US" sz="3900" dirty="0">
                <a:solidFill>
                  <a:schemeClr val="tx1">
                    <a:lumMod val="50000"/>
                    <a:lumOff val="50000"/>
                  </a:schemeClr>
                </a:solidFill>
                <a:cs typeface="Segoe UI"/>
              </a:rPr>
            </a:br>
            <a:r>
              <a:rPr lang="en-US" sz="3900" dirty="0">
                <a:solidFill>
                  <a:schemeClr val="tx1">
                    <a:lumMod val="50000"/>
                    <a:lumOff val="50000"/>
                  </a:schemeClr>
                </a:solidFill>
                <a:cs typeface="Segoe UI"/>
              </a:rPr>
              <a:t>natural, conversational AI</a:t>
            </a:r>
            <a:endParaRPr lang="en-US" dirty="0">
              <a:solidFill>
                <a:schemeClr val="tx1">
                  <a:lumMod val="50000"/>
                  <a:lumOff val="50000"/>
                </a:schemeClr>
              </a:solidFill>
            </a:endParaRPr>
          </a:p>
        </p:txBody>
      </p:sp>
      <p:sp>
        <p:nvSpPr>
          <p:cNvPr id="14" name="Rectangle 13" hidden="1">
            <a:extLst>
              <a:ext uri="{FF2B5EF4-FFF2-40B4-BE49-F238E27FC236}">
                <a16:creationId xmlns:a16="http://schemas.microsoft.com/office/drawing/2014/main" id="{68C3B068-7463-4761-8437-9300EF583EF1}"/>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92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4" name="Rectangle 3">
            <a:extLst>
              <a:ext uri="{FF2B5EF4-FFF2-40B4-BE49-F238E27FC236}">
                <a16:creationId xmlns:a16="http://schemas.microsoft.com/office/drawing/2014/main" id="{E17571BE-935C-B14E-872F-DBA86BE7EF26}"/>
              </a:ext>
            </a:extLst>
          </p:cNvPr>
          <p:cNvSpPr/>
          <p:nvPr/>
        </p:nvSpPr>
        <p:spPr bwMode="auto">
          <a:xfrm>
            <a:off x="5572021" y="2539430"/>
            <a:ext cx="979575" cy="108842"/>
          </a:xfrm>
          <a:prstGeom prst="rect">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82C883E8-9023-4E81-A3BE-40F0356AD8D8}"/>
              </a:ext>
            </a:extLst>
          </p:cNvPr>
          <p:cNvGrpSpPr/>
          <p:nvPr/>
        </p:nvGrpSpPr>
        <p:grpSpPr>
          <a:xfrm>
            <a:off x="5285487" y="641465"/>
            <a:ext cx="1555241" cy="2351956"/>
            <a:chOff x="7233314" y="2333616"/>
            <a:chExt cx="1555682" cy="2352623"/>
          </a:xfrm>
          <a:effectLst/>
        </p:grpSpPr>
        <p:sp>
          <p:nvSpPr>
            <p:cNvPr id="11" name="Oval 10">
              <a:extLst>
                <a:ext uri="{FF2B5EF4-FFF2-40B4-BE49-F238E27FC236}">
                  <a16:creationId xmlns:a16="http://schemas.microsoft.com/office/drawing/2014/main" id="{5D5191D8-AA6C-4194-AF0E-F25C79C65D84}"/>
                </a:ext>
              </a:extLst>
            </p:cNvPr>
            <p:cNvSpPr/>
            <p:nvPr/>
          </p:nvSpPr>
          <p:spPr bwMode="auto">
            <a:xfrm>
              <a:off x="7487920" y="2333616"/>
              <a:ext cx="1051560" cy="1051560"/>
            </a:xfrm>
            <a:prstGeom prst="ellipse">
              <a:avLst/>
            </a:prstGeom>
            <a:solidFill>
              <a:srgbClr val="14848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4FAF8F18-9C87-44D0-A48D-53022407DD7E}"/>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Intelligent virtual agents</a:t>
              </a:r>
            </a:p>
          </p:txBody>
        </p:sp>
      </p:grpSp>
      <p:sp>
        <p:nvSpPr>
          <p:cNvPr id="9" name="Oval 8">
            <a:extLst>
              <a:ext uri="{FF2B5EF4-FFF2-40B4-BE49-F238E27FC236}">
                <a16:creationId xmlns:a16="http://schemas.microsoft.com/office/drawing/2014/main" id="{23819E16-0500-4E8C-99A5-3D44BFECB221}"/>
              </a:ext>
            </a:extLst>
          </p:cNvPr>
          <p:cNvSpPr/>
          <p:nvPr/>
        </p:nvSpPr>
        <p:spPr bwMode="auto">
          <a:xfrm>
            <a:off x="5541108" y="641838"/>
            <a:ext cx="1065822" cy="1056053"/>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A picture containing drawing&#10;&#10;Description automatically generated">
            <a:extLst>
              <a:ext uri="{FF2B5EF4-FFF2-40B4-BE49-F238E27FC236}">
                <a16:creationId xmlns:a16="http://schemas.microsoft.com/office/drawing/2014/main" id="{D7095786-CEF9-4B97-932D-827899057A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7394" y="906407"/>
            <a:ext cx="553237" cy="553237"/>
          </a:xfrm>
          <a:prstGeom prst="rect">
            <a:avLst/>
          </a:prstGeom>
        </p:spPr>
      </p:pic>
      <p:pic>
        <p:nvPicPr>
          <p:cNvPr id="5125" name="Picture 5">
            <a:extLst>
              <a:ext uri="{FF2B5EF4-FFF2-40B4-BE49-F238E27FC236}">
                <a16:creationId xmlns:a16="http://schemas.microsoft.com/office/drawing/2014/main" id="{19902176-87A1-4810-A264-3CB7F9D9E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7893150"/>
      </p:ext>
    </p:extLst>
  </p:cSld>
  <p:clrMapOvr>
    <a:masterClrMapping/>
  </p:clrMapOvr>
  <p:transition spd="slow">
    <p:push dir="u"/>
  </p:transition>
  <p:extLst>
    <p:ext uri="{6950BFC3-D8DA-4A85-94F7-54DA5524770B}">
      <p188:commentRel xmlns="" xmlns:a16="http://schemas.microsoft.com/office/drawing/2014/main" xmlns:a14="http://schemas.microsoft.com/office/drawing/2010/main" xmlns:p14="http://schemas.microsoft.com/office/powerpoint/2010/main" xmlns:p188="http://schemas.microsoft.com/office/powerpoint/2018/8/main" r:id="rId9"/>
    </p:ext>
  </p:extLs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Complex challenges</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4A846339-E382-44CD-9A38-C66BD3AF7ABA}"/>
              </a:ext>
            </a:extLst>
          </p:cNvPr>
          <p:cNvGrpSpPr/>
          <p:nvPr/>
        </p:nvGrpSpPr>
        <p:grpSpPr>
          <a:xfrm>
            <a:off x="1021998" y="1769449"/>
            <a:ext cx="3184200" cy="3340251"/>
            <a:chOff x="1106659" y="1638178"/>
            <a:chExt cx="3248050" cy="3407230"/>
          </a:xfrm>
        </p:grpSpPr>
        <p:sp>
          <p:nvSpPr>
            <p:cNvPr id="28" name="Oval 27">
              <a:extLst>
                <a:ext uri="{FF2B5EF4-FFF2-40B4-BE49-F238E27FC236}">
                  <a16:creationId xmlns:a16="http://schemas.microsoft.com/office/drawing/2014/main" id="{A24C8DBB-A28F-4F54-927D-15C54063A628}"/>
                </a:ext>
              </a:extLst>
            </p:cNvPr>
            <p:cNvSpPr/>
            <p:nvPr/>
          </p:nvSpPr>
          <p:spPr bwMode="auto">
            <a:xfrm>
              <a:off x="1655863"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66%</a:t>
              </a:r>
            </a:p>
          </p:txBody>
        </p:sp>
        <p:sp>
          <p:nvSpPr>
            <p:cNvPr id="29" name="Rectangle 28">
              <a:extLst>
                <a:ext uri="{FF2B5EF4-FFF2-40B4-BE49-F238E27FC236}">
                  <a16:creationId xmlns:a16="http://schemas.microsoft.com/office/drawing/2014/main" id="{ABD4858A-B202-4515-8548-9396D455C734}"/>
                </a:ext>
              </a:extLst>
            </p:cNvPr>
            <p:cNvSpPr/>
            <p:nvPr/>
          </p:nvSpPr>
          <p:spPr>
            <a:xfrm>
              <a:off x="1106659" y="4122078"/>
              <a:ext cx="3248050" cy="923330"/>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try to use self-service first rather than contacting an agent for assistance</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1</a:t>
              </a: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 </a:t>
              </a:r>
            </a:p>
          </p:txBody>
        </p:sp>
      </p:grpSp>
      <p:grpSp>
        <p:nvGrpSpPr>
          <p:cNvPr id="30" name="Group 29">
            <a:extLst>
              <a:ext uri="{FF2B5EF4-FFF2-40B4-BE49-F238E27FC236}">
                <a16:creationId xmlns:a16="http://schemas.microsoft.com/office/drawing/2014/main" id="{1F1EDCFF-3C1E-4B00-89FD-266D99FC1C9B}"/>
              </a:ext>
            </a:extLst>
          </p:cNvPr>
          <p:cNvGrpSpPr/>
          <p:nvPr/>
        </p:nvGrpSpPr>
        <p:grpSpPr>
          <a:xfrm>
            <a:off x="7985802" y="1769450"/>
            <a:ext cx="3184200" cy="3068697"/>
            <a:chOff x="8081765" y="1638178"/>
            <a:chExt cx="3248050" cy="3130231"/>
          </a:xfrm>
        </p:grpSpPr>
        <p:sp>
          <p:nvSpPr>
            <p:cNvPr id="31" name="Oval 30">
              <a:extLst>
                <a:ext uri="{FF2B5EF4-FFF2-40B4-BE49-F238E27FC236}">
                  <a16:creationId xmlns:a16="http://schemas.microsoft.com/office/drawing/2014/main" id="{D4C8577D-CF3B-4951-AFA3-2C1A5F1A49E3}"/>
                </a:ext>
              </a:extLst>
            </p:cNvPr>
            <p:cNvSpPr/>
            <p:nvPr/>
          </p:nvSpPr>
          <p:spPr bwMode="auto">
            <a:xfrm>
              <a:off x="8630969"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59%</a:t>
              </a:r>
            </a:p>
          </p:txBody>
        </p:sp>
        <p:sp>
          <p:nvSpPr>
            <p:cNvPr id="32" name="Rectangle 31">
              <a:extLst>
                <a:ext uri="{FF2B5EF4-FFF2-40B4-BE49-F238E27FC236}">
                  <a16:creationId xmlns:a16="http://schemas.microsoft.com/office/drawing/2014/main" id="{F4B69696-B341-4E08-A935-D52122121DE3}"/>
                </a:ext>
              </a:extLst>
            </p:cNvPr>
            <p:cNvSpPr/>
            <p:nvPr/>
          </p:nvSpPr>
          <p:spPr>
            <a:xfrm>
              <a:off x="8081765" y="4122078"/>
              <a:ext cx="3248050" cy="646331"/>
            </a:xfrm>
            <a:prstGeom prst="rect">
              <a:avLst/>
            </a:prstGeom>
          </p:spPr>
          <p:txBody>
            <a:bodyPr wrap="square">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channels are </a:t>
              </a:r>
              <a:b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managed in silos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3</a:t>
              </a:r>
            </a:p>
          </p:txBody>
        </p:sp>
      </p:grpSp>
      <p:grpSp>
        <p:nvGrpSpPr>
          <p:cNvPr id="33" name="Group 32">
            <a:extLst>
              <a:ext uri="{FF2B5EF4-FFF2-40B4-BE49-F238E27FC236}">
                <a16:creationId xmlns:a16="http://schemas.microsoft.com/office/drawing/2014/main" id="{CE8AD4B3-5D19-40B6-B676-5A050123D6EF}"/>
              </a:ext>
            </a:extLst>
          </p:cNvPr>
          <p:cNvGrpSpPr/>
          <p:nvPr/>
        </p:nvGrpSpPr>
        <p:grpSpPr>
          <a:xfrm>
            <a:off x="4503900" y="1769449"/>
            <a:ext cx="3184200" cy="3340251"/>
            <a:chOff x="4594212" y="1638178"/>
            <a:chExt cx="3248050" cy="3407230"/>
          </a:xfrm>
        </p:grpSpPr>
        <p:sp>
          <p:nvSpPr>
            <p:cNvPr id="34" name="Oval 33">
              <a:extLst>
                <a:ext uri="{FF2B5EF4-FFF2-40B4-BE49-F238E27FC236}">
                  <a16:creationId xmlns:a16="http://schemas.microsoft.com/office/drawing/2014/main" id="{A077FE84-D6E6-474C-8E6A-721743422725}"/>
                </a:ext>
              </a:extLst>
            </p:cNvPr>
            <p:cNvSpPr/>
            <p:nvPr/>
          </p:nvSpPr>
          <p:spPr bwMode="auto">
            <a:xfrm>
              <a:off x="5143416" y="1638178"/>
              <a:ext cx="2149643" cy="2149643"/>
            </a:xfrm>
            <a:prstGeom prst="ellipse">
              <a:avLst/>
            </a:prstGeom>
            <a:solidFill>
              <a:schemeClr val="accent5"/>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5294" b="1" i="0" u="none" strike="noStrike" kern="1200" cap="none" spc="0" normalizeH="0" baseline="0" noProof="0">
                  <a:ln>
                    <a:noFill/>
                  </a:ln>
                  <a:gradFill>
                    <a:gsLst>
                      <a:gs pos="0">
                        <a:srgbClr val="3C3C41"/>
                      </a:gs>
                      <a:gs pos="100000">
                        <a:srgbClr val="3C3C41"/>
                      </a:gs>
                    </a:gsLst>
                    <a:lin ang="5400000" scaled="0"/>
                  </a:gradFill>
                  <a:effectLst/>
                  <a:uLnTx/>
                  <a:uFillTx/>
                  <a:latin typeface="Segoe UI"/>
                  <a:ea typeface="Segoe UI" pitchFamily="34" charset="0"/>
                  <a:cs typeface="Segoe UI" pitchFamily="34" charset="0"/>
                </a:rPr>
                <a:t>90%</a:t>
              </a:r>
            </a:p>
          </p:txBody>
        </p:sp>
        <p:sp>
          <p:nvSpPr>
            <p:cNvPr id="35" name="Rectangle 34">
              <a:extLst>
                <a:ext uri="{FF2B5EF4-FFF2-40B4-BE49-F238E27FC236}">
                  <a16:creationId xmlns:a16="http://schemas.microsoft.com/office/drawing/2014/main" id="{43F14C8C-FD66-471A-99DF-3F674E1AECBE}"/>
                </a:ext>
              </a:extLst>
            </p:cNvPr>
            <p:cNvSpPr/>
            <p:nvPr/>
          </p:nvSpPr>
          <p:spPr>
            <a:xfrm>
              <a:off x="4594212" y="4122078"/>
              <a:ext cx="3248050" cy="923330"/>
            </a:xfrm>
            <a:prstGeom prst="rect">
              <a:avLst/>
            </a:prstGeom>
          </p:spPr>
          <p:txBody>
            <a:bodyPr wrap="square" lIns="0" rIns="0">
              <a:spAutoFit/>
            </a:bodyPr>
            <a:lstStyle/>
            <a:p>
              <a:pPr marL="0" marR="0" lvl="0" indent="0" algn="ctr" defTabSz="914192" rtl="0" eaLnBrk="1" fontAlgn="auto" latinLnBrk="0" hangingPunct="1">
                <a:lnSpc>
                  <a:spcPct val="90000"/>
                </a:lnSpc>
                <a:spcBef>
                  <a:spcPts val="588"/>
                </a:spcBef>
                <a:spcAft>
                  <a:spcPts val="0"/>
                </a:spcAft>
                <a:buClrTx/>
                <a:buSzPct val="90000"/>
                <a:buFontTx/>
                <a:buNone/>
                <a:tabLst/>
                <a:defRPr/>
              </a:pPr>
              <a:r>
                <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of customers expect consistency and continuity across channels</a:t>
              </a:r>
              <a:r>
                <a:rPr kumimoji="0" lang="en-US" sz="1961" b="0" i="0" u="none" strike="noStrike" kern="1200" cap="none" spc="0" normalizeH="0" baseline="3000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2</a:t>
              </a:r>
            </a:p>
          </p:txBody>
        </p:sp>
      </p:grpSp>
    </p:spTree>
    <p:extLst>
      <p:ext uri="{BB962C8B-B14F-4D97-AF65-F5344CB8AC3E}">
        <p14:creationId xmlns:p14="http://schemas.microsoft.com/office/powerpoint/2010/main" val="11512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nodeType="withEffect">
                                  <p:stCondLst>
                                    <p:cond delay="0"/>
                                  </p:stCondLst>
                                  <p:childTnLst>
                                    <p:animMotion origin="layout" path="M 1.65943E-7 1.25738E-6 L 1.65943E-7 0.03541 " pathEditMode="relative" rAng="0" ptsTypes="AA">
                                      <p:cBhvr>
                                        <p:cTn id="9" dur="700" spd="-100000" fill="hold"/>
                                        <p:tgtEl>
                                          <p:spTgt spid="27"/>
                                        </p:tgtEl>
                                        <p:attrNameLst>
                                          <p:attrName>ppt_x</p:attrName>
                                          <p:attrName>ppt_y</p:attrName>
                                        </p:attrNameLst>
                                      </p:cBhvr>
                                      <p:rCtr x="0" y="177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fade">
                                      <p:cBhvr>
                                        <p:cTn id="14" dur="500"/>
                                        <p:tgtEl>
                                          <p:spTgt spid="33"/>
                                        </p:tgtEl>
                                      </p:cBhvr>
                                    </p:animEffect>
                                  </p:childTnLst>
                                </p:cTn>
                              </p:par>
                              <p:par>
                                <p:cTn id="15" presetID="42" presetClass="path" presetSubtype="0" decel="100000" fill="hold" nodeType="withEffect">
                                  <p:stCondLst>
                                    <p:cond delay="0"/>
                                  </p:stCondLst>
                                  <p:childTnLst>
                                    <p:animMotion origin="layout" path="M 0 1.25738E-6 L 0 0.03541 " pathEditMode="relative" rAng="0" ptsTypes="AA">
                                      <p:cBhvr>
                                        <p:cTn id="16" dur="700" spd="-100000" fill="hold"/>
                                        <p:tgtEl>
                                          <p:spTgt spid="33"/>
                                        </p:tgtEl>
                                        <p:attrNameLst>
                                          <p:attrName>ppt_x</p:attrName>
                                          <p:attrName>ppt_y</p:attrName>
                                        </p:attrNameLst>
                                      </p:cBhvr>
                                      <p:rCtr x="0" y="177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42" presetClass="path" presetSubtype="0" decel="100000" fill="hold" nodeType="withEffect">
                                  <p:stCondLst>
                                    <p:cond delay="0"/>
                                  </p:stCondLst>
                                  <p:childTnLst>
                                    <p:animMotion origin="layout" path="M -1.65943E-7 4.02179E-6 L -1.65943E-7 0.0354 " pathEditMode="relative" rAng="0" ptsTypes="AA">
                                      <p:cBhvr>
                                        <p:cTn id="23" dur="700" spd="-100000" fill="hold"/>
                                        <p:tgtEl>
                                          <p:spTgt spid="30"/>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gradFill>
                  <a:gsLst>
                    <a:gs pos="83000">
                      <a:schemeClr val="bg1"/>
                    </a:gs>
                    <a:gs pos="99000">
                      <a:schemeClr val="bg1"/>
                    </a:gs>
                  </a:gsLst>
                  <a:lin ang="5400000" scaled="1"/>
                </a:gradFill>
              </a:rPr>
              <a:t>Chat bots can help, but…</a:t>
            </a:r>
          </a:p>
        </p:txBody>
      </p:sp>
      <p:sp>
        <p:nvSpPr>
          <p:cNvPr id="15" name="Rectangle 14">
            <a:extLst>
              <a:ext uri="{FF2B5EF4-FFF2-40B4-BE49-F238E27FC236}">
                <a16:creationId xmlns:a16="http://schemas.microsoft.com/office/drawing/2014/main" id="{21C2D120-B4AE-46F4-B333-27294DF63183}"/>
              </a:ext>
            </a:extLst>
          </p:cNvPr>
          <p:cNvSpPr/>
          <p:nvPr/>
        </p:nvSpPr>
        <p:spPr>
          <a:xfrm>
            <a:off x="455996" y="6061133"/>
            <a:ext cx="5439948" cy="683410"/>
          </a:xfrm>
          <a:prstGeom prst="rect">
            <a:avLst/>
          </a:prstGeom>
        </p:spPr>
        <p:txBody>
          <a:bodyPr wrap="square" lIns="0" tIns="0" rIns="0" bIns="0">
            <a:spAutoFit/>
          </a:bodyPr>
          <a:lstStyle/>
          <a:p>
            <a:pPr marL="168072" marR="0" lvl="0" indent="-168072" algn="l" defTabSz="914049"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Global State of Customer Service, Microsoft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Aberdeen: Empowered Customers Demand a Seamless Experience</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r>
              <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rPr>
              <a:t>Dimension Data: 2017 Global Customer Experience Benchmarking Report</a:t>
            </a:r>
          </a:p>
          <a:p>
            <a:pPr marL="168072" marR="0" lvl="0" indent="-168072" algn="l" defTabSz="913841" rtl="0" eaLnBrk="1" fontAlgn="auto" latinLnBrk="0" hangingPunct="1">
              <a:lnSpc>
                <a:spcPct val="90000"/>
              </a:lnSpc>
              <a:spcBef>
                <a:spcPts val="294"/>
              </a:spcBef>
              <a:spcAft>
                <a:spcPts val="0"/>
              </a:spcAft>
              <a:buClrTx/>
              <a:buSzTx/>
              <a:buFont typeface="+mj-lt"/>
              <a:buAutoNum type="arabicPeriod"/>
              <a:tabLst/>
              <a:defRPr/>
            </a:pPr>
            <a:endParaRPr kumimoji="0" lang="en-US" sz="1029" b="0" i="0" u="none" strike="noStrike" kern="0" cap="none" spc="0" normalizeH="0" baseline="0" noProof="0">
              <a:ln>
                <a:noFill/>
              </a:ln>
              <a:gradFill>
                <a:gsLst>
                  <a:gs pos="67257">
                    <a:srgbClr val="FFFFFF"/>
                  </a:gs>
                  <a:gs pos="37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1A46A57-7A13-4831-B838-A395830A74A9}"/>
              </a:ext>
            </a:extLst>
          </p:cNvPr>
          <p:cNvSpPr/>
          <p:nvPr/>
        </p:nvSpPr>
        <p:spPr bwMode="auto">
          <a:xfrm>
            <a:off x="1" y="1401858"/>
            <a:ext cx="12192000" cy="405428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3" name="Diagram 2">
            <a:extLst>
              <a:ext uri="{FF2B5EF4-FFF2-40B4-BE49-F238E27FC236}">
                <a16:creationId xmlns:a16="http://schemas.microsoft.com/office/drawing/2014/main" id="{3F76EE1D-9133-4EAE-A102-FA863FC25D34}"/>
              </a:ext>
            </a:extLst>
          </p:cNvPr>
          <p:cNvGraphicFramePr/>
          <p:nvPr/>
        </p:nvGraphicFramePr>
        <p:xfrm>
          <a:off x="-581546" y="1845126"/>
          <a:ext cx="5556155" cy="31271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800B64A8-FB81-476E-BC46-C7BAF81D0E24}"/>
              </a:ext>
            </a:extLst>
          </p:cNvPr>
          <p:cNvSpPr txBox="1"/>
          <p:nvPr/>
        </p:nvSpPr>
        <p:spPr>
          <a:xfrm>
            <a:off x="4544703" y="1581307"/>
            <a:ext cx="7343988" cy="4004173"/>
          </a:xfrm>
          <a:prstGeom prst="rect">
            <a:avLst/>
          </a:prstGeom>
          <a:noFill/>
        </p:spPr>
        <p:txBody>
          <a:bodyPr wrap="square" lIns="182880" tIns="146304" rIns="182880" bIns="146304" rtlCol="0" anchor="t">
            <a:spAutoFit/>
          </a:bodyPr>
          <a:lstStyle/>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 hard to create and expensive to maintain</a:t>
            </a: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There is friction between the subject matter experts with answers - and the developers and scientists who create bots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
                <a:srgbClr val="008272"/>
              </a:buClr>
              <a:buSzTx/>
              <a:buFont typeface="Wingdings" panose="05000000000000000000" pitchFamily="2" charset="2"/>
              <a:buChar char="§"/>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Bots aren’t useful unless they can integrate with the backend and provide personalized answers</a:t>
            </a:r>
            <a:endParaRPr kumimoji="0" lang="en-US" sz="2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BAAE3835-2EF4-4DBC-8F9C-834E7A32E49D}"/>
              </a:ext>
            </a:extLst>
          </p:cNvPr>
          <p:cNvGrpSpPr/>
          <p:nvPr/>
        </p:nvGrpSpPr>
        <p:grpSpPr>
          <a:xfrm>
            <a:off x="303310" y="2829191"/>
            <a:ext cx="1008364" cy="1159039"/>
            <a:chOff x="1985294" y="984065"/>
            <a:chExt cx="1008364" cy="1159039"/>
          </a:xfrm>
          <a:solidFill>
            <a:schemeClr val="tx2"/>
          </a:solidFill>
        </p:grpSpPr>
        <p:sp>
          <p:nvSpPr>
            <p:cNvPr id="18" name="Hexagon 17">
              <a:extLst>
                <a:ext uri="{FF2B5EF4-FFF2-40B4-BE49-F238E27FC236}">
                  <a16:creationId xmlns:a16="http://schemas.microsoft.com/office/drawing/2014/main" id="{D11D2F52-51A9-4E46-8D59-13FAF60F878F}"/>
                </a:ext>
              </a:extLst>
            </p:cNvPr>
            <p:cNvSpPr/>
            <p:nvPr/>
          </p:nvSpPr>
          <p:spPr>
            <a:xfrm rot="5400000">
              <a:off x="1909956" y="1059403"/>
              <a:ext cx="1159039" cy="1008364"/>
            </a:xfrm>
            <a:prstGeom prst="hexagon">
              <a:avLst>
                <a:gd name="adj" fmla="val 25000"/>
                <a:gd name="vf" fmla="val 11547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Hexagon 4">
              <a:extLst>
                <a:ext uri="{FF2B5EF4-FFF2-40B4-BE49-F238E27FC236}">
                  <a16:creationId xmlns:a16="http://schemas.microsoft.com/office/drawing/2014/main" id="{BC37C537-76B5-4609-B7FC-F0CCB4E09400}"/>
                </a:ext>
              </a:extLst>
            </p:cNvPr>
            <p:cNvSpPr txBox="1"/>
            <p:nvPr/>
          </p:nvSpPr>
          <p:spPr>
            <a:xfrm>
              <a:off x="2142430" y="1164683"/>
              <a:ext cx="694090" cy="79780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9540" tIns="129540" rIns="129540" bIns="129540" numCol="1" spcCol="1270" anchor="ctr" anchorCtr="0">
              <a:noAutofit/>
            </a:bodyPr>
            <a:lstStyle/>
            <a:p>
              <a:pPr marL="0" marR="0" lvl="0" indent="0" algn="ctr" defTabSz="1511300" rtl="0" eaLnBrk="1" fontAlgn="auto" latinLnBrk="0" hangingPunct="1">
                <a:lnSpc>
                  <a:spcPct val="90000"/>
                </a:lnSpc>
                <a:spcBef>
                  <a:spcPct val="0"/>
                </a:spcBef>
                <a:spcAft>
                  <a:spcPct val="35000"/>
                </a:spcAft>
                <a:buClrTx/>
                <a:buSzTx/>
                <a:buFontTx/>
                <a:buNone/>
                <a:tabLst/>
                <a:defRPr/>
              </a:pPr>
              <a:r>
                <a:rPr kumimoji="0" lang="en-US" sz="3400" b="0" i="0" u="none" strike="noStrike" kern="1200" cap="none" spc="0" normalizeH="0" baseline="0" noProof="0">
                  <a:ln>
                    <a:noFill/>
                  </a:ln>
                  <a:solidFill>
                    <a:srgbClr val="FFFFFF"/>
                  </a:solidFill>
                  <a:effectLst/>
                  <a:uLnTx/>
                  <a:uFillTx/>
                  <a:latin typeface="Segoe UI"/>
                  <a:ea typeface="+mn-ea"/>
                  <a:cs typeface="+mn-cs"/>
                </a:rPr>
                <a:t> </a:t>
              </a:r>
            </a:p>
          </p:txBody>
        </p:sp>
      </p:grpSp>
      <p:pic>
        <p:nvPicPr>
          <p:cNvPr id="16" name="Picture 15" descr="A picture containing drawing&#10;&#10;Description automatically generated">
            <a:extLst>
              <a:ext uri="{FF2B5EF4-FFF2-40B4-BE49-F238E27FC236}">
                <a16:creationId xmlns:a16="http://schemas.microsoft.com/office/drawing/2014/main" id="{524D2ABA-410A-4948-BC9B-36BE5BDC7A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872" y="3152381"/>
            <a:ext cx="553237" cy="553237"/>
          </a:xfrm>
          <a:prstGeom prst="rect">
            <a:avLst/>
          </a:prstGeom>
        </p:spPr>
      </p:pic>
    </p:spTree>
    <p:extLst>
      <p:ext uri="{BB962C8B-B14F-4D97-AF65-F5344CB8AC3E}">
        <p14:creationId xmlns:p14="http://schemas.microsoft.com/office/powerpoint/2010/main" val="20315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dgm="http://schemas.openxmlformats.org/drawingml/2006/diagram" xmlns:a14="http://schemas.microsoft.com/office/drawing/2010/main" xmlns:p188="http://schemas.microsoft.com/office/powerpoint/2018/8/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a16="http://schemas.microsoft.com/office/drawing/2014/main" xmlns:p14="http://schemas.microsoft.com/office/powerpoint/2010/main" xmlns:dgm="http://schemas.openxmlformats.org/drawingml/2006/diagram" xmlns:a14="http://schemas.microsoft.com/office/drawing/2010/main" xmlns:mc="http://schemas.openxmlformats.org/markup-compatibility/2006" xmlns:p188="http://schemas.microsoft.com/office/powerpoint/2018/8/main" r:id="rId9"/>
    </p:ext>
  </p:extLst>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A987A1-E1FB-4C2E-BAEA-A256F89AA3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5" y="487"/>
            <a:ext cx="4532066" cy="6857027"/>
          </a:xfrm>
          <a:prstGeom prst="rect">
            <a:avLst/>
          </a:prstGeom>
        </p:spPr>
      </p:pic>
      <p:sp>
        <p:nvSpPr>
          <p:cNvPr id="9" name="Title 8">
            <a:extLst>
              <a:ext uri="{FF2B5EF4-FFF2-40B4-BE49-F238E27FC236}">
                <a16:creationId xmlns:a16="http://schemas.microsoft.com/office/drawing/2014/main" id="{823A37A3-4772-42C8-8FA1-8DEEAAAEF966}"/>
              </a:ext>
            </a:extLst>
          </p:cNvPr>
          <p:cNvSpPr>
            <a:spLocks noGrp="1"/>
          </p:cNvSpPr>
          <p:nvPr>
            <p:ph type="title"/>
          </p:nvPr>
        </p:nvSpPr>
        <p:spPr>
          <a:xfrm>
            <a:off x="441341" y="244313"/>
            <a:ext cx="11306469" cy="403137"/>
          </a:xfrm>
        </p:spPr>
        <p:txBody>
          <a:bodyPr vert="horz" wrap="square" lIns="2377103" tIns="0" rIns="0" bIns="0" rtlCol="0" anchor="t">
            <a:spAutoFit/>
          </a:bodyPr>
          <a:lstStyle/>
          <a:p>
            <a:pPr algn="ctr"/>
            <a:r>
              <a:rPr lang="en-US"/>
              <a:t>Our vision: Power Virtual Agents</a:t>
            </a:r>
          </a:p>
        </p:txBody>
      </p:sp>
      <p:sp>
        <p:nvSpPr>
          <p:cNvPr id="77" name="Text Placeholder 10">
            <a:extLst>
              <a:ext uri="{FF2B5EF4-FFF2-40B4-BE49-F238E27FC236}">
                <a16:creationId xmlns:a16="http://schemas.microsoft.com/office/drawing/2014/main" id="{98B90D39-A3D4-42B8-BC67-FB0C19B48872}"/>
              </a:ext>
            </a:extLst>
          </p:cNvPr>
          <p:cNvSpPr txBox="1">
            <a:spLocks/>
          </p:cNvSpPr>
          <p:nvPr/>
        </p:nvSpPr>
        <p:spPr>
          <a:xfrm>
            <a:off x="864" y="5127814"/>
            <a:ext cx="4542781" cy="1729701"/>
          </a:xfrm>
          <a:prstGeom prst="rect">
            <a:avLst/>
          </a:prstGeom>
          <a:solidFill>
            <a:schemeClr val="accent2"/>
          </a:solidFill>
        </p:spPr>
        <p:txBody>
          <a:bodyPr vert="horz" lIns="274281" tIns="274281" rIns="274281" bIns="274281"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49" normalizeH="0" baseline="0" noProof="0">
                <a:ln>
                  <a:noFill/>
                </a:ln>
                <a:gradFill>
                  <a:gsLst>
                    <a:gs pos="0">
                      <a:srgbClr val="FFFFFF"/>
                    </a:gs>
                    <a:gs pos="100000">
                      <a:srgbClr val="FFFFFF"/>
                    </a:gs>
                  </a:gsLst>
                  <a:lin ang="5400000" scaled="1"/>
                </a:gradFill>
                <a:effectLst/>
                <a:uLnTx/>
                <a:uFillTx/>
                <a:latin typeface="Segoe UI Semibold"/>
                <a:ea typeface="+mn-ea"/>
                <a:cs typeface="+mn-cs"/>
              </a:rPr>
              <a:t>Empower every organization to easily provide delightful, natural interactions with their customers and improve engagement and outcomes </a:t>
            </a:r>
          </a:p>
        </p:txBody>
      </p:sp>
      <p:sp>
        <p:nvSpPr>
          <p:cNvPr id="120" name="Text Placeholder 38">
            <a:extLst>
              <a:ext uri="{FF2B5EF4-FFF2-40B4-BE49-F238E27FC236}">
                <a16:creationId xmlns:a16="http://schemas.microsoft.com/office/drawing/2014/main" id="{5FDAEFA3-2263-41A0-89A0-BF2BEB414B1E}"/>
              </a:ext>
            </a:extLst>
          </p:cNvPr>
          <p:cNvSpPr txBox="1">
            <a:spLocks/>
          </p:cNvSpPr>
          <p:nvPr/>
        </p:nvSpPr>
        <p:spPr>
          <a:xfrm>
            <a:off x="6008078" y="933344"/>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ENGAGE NATURALLY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Engage with your customers and employees conversationally. Resolve routine issues easily, freeing up staff to focus on complex matters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3" name="Group 2">
            <a:extLst>
              <a:ext uri="{FF2B5EF4-FFF2-40B4-BE49-F238E27FC236}">
                <a16:creationId xmlns:a16="http://schemas.microsoft.com/office/drawing/2014/main" id="{058E88A2-D2BB-4E1F-B502-A4BA6377D3F3}"/>
              </a:ext>
            </a:extLst>
          </p:cNvPr>
          <p:cNvGrpSpPr/>
          <p:nvPr/>
        </p:nvGrpSpPr>
        <p:grpSpPr>
          <a:xfrm>
            <a:off x="5003746" y="2364396"/>
            <a:ext cx="6977769" cy="899536"/>
            <a:chOff x="5003746" y="2364396"/>
            <a:chExt cx="6977769" cy="899536"/>
          </a:xfrm>
        </p:grpSpPr>
        <p:sp>
          <p:nvSpPr>
            <p:cNvPr id="121" name="Text Placeholder 38">
              <a:extLst>
                <a:ext uri="{FF2B5EF4-FFF2-40B4-BE49-F238E27FC236}">
                  <a16:creationId xmlns:a16="http://schemas.microsoft.com/office/drawing/2014/main" id="{67A8865B-C145-4660-865B-74D8FC68F75B}"/>
                </a:ext>
              </a:extLst>
            </p:cNvPr>
            <p:cNvSpPr txBox="1">
              <a:spLocks/>
            </p:cNvSpPr>
            <p:nvPr/>
          </p:nvSpPr>
          <p:spPr>
            <a:xfrm>
              <a:off x="5997801" y="2364396"/>
              <a:ext cx="5983714" cy="899536"/>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DEMOCRATIZE AI </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Empower your subject matter experts to easily create powerful bots using a guided, no-code graphical interface. No need for developers or data scientists. </a:t>
              </a: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a:ea typeface="+mn-ea"/>
                <a:cs typeface="Segoe UI"/>
              </a:endParaRPr>
            </a:p>
          </p:txBody>
        </p:sp>
        <p:grpSp>
          <p:nvGrpSpPr>
            <p:cNvPr id="123" name="Group 122">
              <a:extLst>
                <a:ext uri="{FF2B5EF4-FFF2-40B4-BE49-F238E27FC236}">
                  <a16:creationId xmlns:a16="http://schemas.microsoft.com/office/drawing/2014/main" id="{139EE43C-F8A9-49AD-BBE6-34CC9A6BE51F}"/>
                </a:ext>
              </a:extLst>
            </p:cNvPr>
            <p:cNvGrpSpPr/>
            <p:nvPr/>
          </p:nvGrpSpPr>
          <p:grpSpPr>
            <a:xfrm>
              <a:off x="5003746" y="2426656"/>
              <a:ext cx="725941" cy="773428"/>
              <a:chOff x="-1624914" y="2732331"/>
              <a:chExt cx="726044" cy="773538"/>
            </a:xfrm>
            <a:solidFill>
              <a:schemeClr val="bg1"/>
            </a:solidFill>
          </p:grpSpPr>
          <p:grpSp>
            <p:nvGrpSpPr>
              <p:cNvPr id="124" name="Group 123">
                <a:extLst>
                  <a:ext uri="{FF2B5EF4-FFF2-40B4-BE49-F238E27FC236}">
                    <a16:creationId xmlns:a16="http://schemas.microsoft.com/office/drawing/2014/main" id="{5C8613C8-2519-4272-831E-1D2465A96FAF}"/>
                  </a:ext>
                </a:extLst>
              </p:cNvPr>
              <p:cNvGrpSpPr/>
              <p:nvPr/>
            </p:nvGrpSpPr>
            <p:grpSpPr>
              <a:xfrm>
                <a:off x="-1421228" y="2901913"/>
                <a:ext cx="301374" cy="339829"/>
                <a:chOff x="2058958" y="3484169"/>
                <a:chExt cx="301374" cy="339829"/>
              </a:xfrm>
              <a:grpFill/>
            </p:grpSpPr>
            <p:sp>
              <p:nvSpPr>
                <p:cNvPr id="144" name="Freeform: Shape 143">
                  <a:extLst>
                    <a:ext uri="{FF2B5EF4-FFF2-40B4-BE49-F238E27FC236}">
                      <a16:creationId xmlns:a16="http://schemas.microsoft.com/office/drawing/2014/main" id="{F706FB05-8E54-4EF3-A950-74A5772498AE}"/>
                    </a:ext>
                  </a:extLst>
                </p:cNvPr>
                <p:cNvSpPr/>
                <p:nvPr/>
              </p:nvSpPr>
              <p:spPr>
                <a:xfrm>
                  <a:off x="2144012" y="3484169"/>
                  <a:ext cx="133943" cy="133943"/>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D760DEB0-197A-47F4-A000-7C532330172D}"/>
                    </a:ext>
                  </a:extLst>
                </p:cNvPr>
                <p:cNvSpPr/>
                <p:nvPr/>
              </p:nvSpPr>
              <p:spPr>
                <a:xfrm>
                  <a:off x="2058958" y="3669962"/>
                  <a:ext cx="301374" cy="154036"/>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25" name="Freeform: Shape 124">
                <a:extLst>
                  <a:ext uri="{FF2B5EF4-FFF2-40B4-BE49-F238E27FC236}">
                    <a16:creationId xmlns:a16="http://schemas.microsoft.com/office/drawing/2014/main" id="{C07AC101-AB64-4D81-8103-66AB1E3612C9}"/>
                  </a:ext>
                </a:extLst>
              </p:cNvPr>
              <p:cNvSpPr/>
              <p:nvPr/>
            </p:nvSpPr>
            <p:spPr>
              <a:xfrm>
                <a:off x="-1623576" y="2853635"/>
                <a:ext cx="724706" cy="652234"/>
              </a:xfrm>
              <a:custGeom>
                <a:avLst/>
                <a:gdLst>
                  <a:gd name="connsiteX0" fmla="*/ 549905 w 922539"/>
                  <a:gd name="connsiteY0" fmla="*/ 739025 h 830285"/>
                  <a:gd name="connsiteX1" fmla="*/ 457083 w 922539"/>
                  <a:gd name="connsiteY1" fmla="*/ 831846 h 830285"/>
                  <a:gd name="connsiteX2" fmla="*/ 364261 w 922539"/>
                  <a:gd name="connsiteY2" fmla="*/ 739025 h 830285"/>
                  <a:gd name="connsiteX3" fmla="*/ 457083 w 922539"/>
                  <a:gd name="connsiteY3" fmla="*/ 646203 h 830285"/>
                  <a:gd name="connsiteX4" fmla="*/ 549905 w 922539"/>
                  <a:gd name="connsiteY4" fmla="*/ 739025 h 830285"/>
                  <a:gd name="connsiteX5" fmla="*/ 92822 w 922539"/>
                  <a:gd name="connsiteY5" fmla="*/ 0 h 830285"/>
                  <a:gd name="connsiteX6" fmla="*/ 0 w 922539"/>
                  <a:gd name="connsiteY6" fmla="*/ 92822 h 830285"/>
                  <a:gd name="connsiteX7" fmla="*/ 92822 w 922539"/>
                  <a:gd name="connsiteY7" fmla="*/ 185643 h 830285"/>
                  <a:gd name="connsiteX8" fmla="*/ 185643 w 922539"/>
                  <a:gd name="connsiteY8" fmla="*/ 92822 h 830285"/>
                  <a:gd name="connsiteX9" fmla="*/ 92822 w 922539"/>
                  <a:gd name="connsiteY9" fmla="*/ 0 h 830285"/>
                  <a:gd name="connsiteX10" fmla="*/ 835821 w 922539"/>
                  <a:gd name="connsiteY10" fmla="*/ 0 h 830285"/>
                  <a:gd name="connsiteX11" fmla="*/ 742999 w 922539"/>
                  <a:gd name="connsiteY11" fmla="*/ 92822 h 830285"/>
                  <a:gd name="connsiteX12" fmla="*/ 835821 w 922539"/>
                  <a:gd name="connsiteY12" fmla="*/ 185643 h 830285"/>
                  <a:gd name="connsiteX13" fmla="*/ 928643 w 922539"/>
                  <a:gd name="connsiteY13" fmla="*/ 92822 h 830285"/>
                  <a:gd name="connsiteX14" fmla="*/ 835821 w 922539"/>
                  <a:gd name="connsiteY14" fmla="*/ 0 h 83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2539" h="830285">
                    <a:moveTo>
                      <a:pt x="549905" y="739025"/>
                    </a:moveTo>
                    <a:cubicBezTo>
                      <a:pt x="549905" y="790261"/>
                      <a:pt x="508319" y="831846"/>
                      <a:pt x="457083" y="831846"/>
                    </a:cubicBezTo>
                    <a:cubicBezTo>
                      <a:pt x="405846" y="831846"/>
                      <a:pt x="364261" y="790261"/>
                      <a:pt x="364261" y="739025"/>
                    </a:cubicBezTo>
                    <a:cubicBezTo>
                      <a:pt x="364261" y="687788"/>
                      <a:pt x="405846" y="646203"/>
                      <a:pt x="457083" y="646203"/>
                    </a:cubicBezTo>
                    <a:cubicBezTo>
                      <a:pt x="508319" y="646203"/>
                      <a:pt x="549905" y="687788"/>
                      <a:pt x="549905" y="739025"/>
                    </a:cubicBezTo>
                    <a:close/>
                    <a:moveTo>
                      <a:pt x="92822" y="0"/>
                    </a:moveTo>
                    <a:cubicBezTo>
                      <a:pt x="41585" y="0"/>
                      <a:pt x="0" y="41585"/>
                      <a:pt x="0" y="92822"/>
                    </a:cubicBezTo>
                    <a:cubicBezTo>
                      <a:pt x="0" y="144058"/>
                      <a:pt x="41585" y="185643"/>
                      <a:pt x="92822" y="185643"/>
                    </a:cubicBezTo>
                    <a:cubicBezTo>
                      <a:pt x="144058" y="185643"/>
                      <a:pt x="185643" y="144058"/>
                      <a:pt x="185643" y="92822"/>
                    </a:cubicBezTo>
                    <a:cubicBezTo>
                      <a:pt x="185643" y="41585"/>
                      <a:pt x="144058" y="0"/>
                      <a:pt x="92822" y="0"/>
                    </a:cubicBezTo>
                    <a:close/>
                    <a:moveTo>
                      <a:pt x="835821" y="0"/>
                    </a:moveTo>
                    <a:cubicBezTo>
                      <a:pt x="784584" y="0"/>
                      <a:pt x="742999" y="41585"/>
                      <a:pt x="742999" y="92822"/>
                    </a:cubicBezTo>
                    <a:cubicBezTo>
                      <a:pt x="742999" y="144058"/>
                      <a:pt x="784584" y="185643"/>
                      <a:pt x="835821" y="185643"/>
                    </a:cubicBezTo>
                    <a:cubicBezTo>
                      <a:pt x="887057" y="185643"/>
                      <a:pt x="928643" y="144058"/>
                      <a:pt x="928643" y="92822"/>
                    </a:cubicBezTo>
                    <a:cubicBezTo>
                      <a:pt x="928643" y="41585"/>
                      <a:pt x="887128" y="0"/>
                      <a:pt x="835821" y="0"/>
                    </a:cubicBezTo>
                    <a:close/>
                  </a:path>
                </a:pathLst>
              </a:custGeom>
              <a:solidFill>
                <a:schemeClr val="accent5"/>
              </a:solidFill>
              <a:ln w="705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15A14E1B-B438-4E78-9630-87D66F6FBB4D}"/>
                  </a:ext>
                </a:extLst>
              </p:cNvPr>
              <p:cNvSpPr/>
              <p:nvPr/>
            </p:nvSpPr>
            <p:spPr>
              <a:xfrm>
                <a:off x="-1079601" y="2793318"/>
                <a:ext cx="50171" cy="50171"/>
              </a:xfrm>
              <a:custGeom>
                <a:avLst/>
                <a:gdLst>
                  <a:gd name="connsiteX0" fmla="*/ 42792 w 63868"/>
                  <a:gd name="connsiteY0" fmla="*/ 68268 h 63868"/>
                  <a:gd name="connsiteX1" fmla="*/ 0 w 63868"/>
                  <a:gd name="connsiteY1" fmla="*/ 35340 h 63868"/>
                  <a:gd name="connsiteX2" fmla="*/ 23773 w 63868"/>
                  <a:gd name="connsiteY2" fmla="*/ 0 h 63868"/>
                  <a:gd name="connsiteX3" fmla="*/ 70894 w 63868"/>
                  <a:gd name="connsiteY3" fmla="*/ 36263 h 63868"/>
                  <a:gd name="connsiteX4" fmla="*/ 42792 w 63868"/>
                  <a:gd name="connsiteY4" fmla="*/ 6826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42792" y="68268"/>
                    </a:moveTo>
                    <a:cubicBezTo>
                      <a:pt x="29308" y="56417"/>
                      <a:pt x="14903" y="45346"/>
                      <a:pt x="0" y="35340"/>
                    </a:cubicBezTo>
                    <a:lnTo>
                      <a:pt x="23773" y="0"/>
                    </a:lnTo>
                    <a:cubicBezTo>
                      <a:pt x="40166" y="11000"/>
                      <a:pt x="55991" y="23205"/>
                      <a:pt x="70894" y="36263"/>
                    </a:cubicBezTo>
                    <a:lnTo>
                      <a:pt x="42792" y="6826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AADD1FC0-2CF6-48A4-8D0C-4E68E56B047B}"/>
                  </a:ext>
                </a:extLst>
              </p:cNvPr>
              <p:cNvSpPr/>
              <p:nvPr/>
            </p:nvSpPr>
            <p:spPr>
              <a:xfrm>
                <a:off x="-1155305" y="2751674"/>
                <a:ext cx="50171" cy="44598"/>
              </a:xfrm>
              <a:custGeom>
                <a:avLst/>
                <a:gdLst>
                  <a:gd name="connsiteX0" fmla="*/ 49746 w 63868"/>
                  <a:gd name="connsiteY0" fmla="*/ 61171 h 56771"/>
                  <a:gd name="connsiteX1" fmla="*/ 0 w 63868"/>
                  <a:gd name="connsiteY1" fmla="*/ 40237 h 56771"/>
                  <a:gd name="connsiteX2" fmla="*/ 13980 w 63868"/>
                  <a:gd name="connsiteY2" fmla="*/ 0 h 56771"/>
                  <a:gd name="connsiteX3" fmla="*/ 68836 w 63868"/>
                  <a:gd name="connsiteY3" fmla="*/ 23134 h 56771"/>
                  <a:gd name="connsiteX4" fmla="*/ 49746 w 63868"/>
                  <a:gd name="connsiteY4" fmla="*/ 6117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49746" y="61171"/>
                    </a:moveTo>
                    <a:cubicBezTo>
                      <a:pt x="33708" y="53152"/>
                      <a:pt x="16961" y="46056"/>
                      <a:pt x="0" y="40237"/>
                    </a:cubicBezTo>
                    <a:lnTo>
                      <a:pt x="13980" y="0"/>
                    </a:lnTo>
                    <a:cubicBezTo>
                      <a:pt x="32644" y="6458"/>
                      <a:pt x="51095" y="14264"/>
                      <a:pt x="68836" y="23134"/>
                    </a:cubicBezTo>
                    <a:lnTo>
                      <a:pt x="49746" y="61171"/>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25CBD3BD-25C6-4D0A-B1A0-826078601FE1}"/>
                  </a:ext>
                </a:extLst>
              </p:cNvPr>
              <p:cNvSpPr/>
              <p:nvPr/>
            </p:nvSpPr>
            <p:spPr>
              <a:xfrm>
                <a:off x="-1495915" y="2789193"/>
                <a:ext cx="50171" cy="50171"/>
              </a:xfrm>
              <a:custGeom>
                <a:avLst/>
                <a:gdLst>
                  <a:gd name="connsiteX0" fmla="*/ 27463 w 63868"/>
                  <a:gd name="connsiteY0" fmla="*/ 67842 h 63868"/>
                  <a:gd name="connsiteX1" fmla="*/ 0 w 63868"/>
                  <a:gd name="connsiteY1" fmla="*/ 35340 h 63868"/>
                  <a:gd name="connsiteX2" fmla="*/ 47759 w 63868"/>
                  <a:gd name="connsiteY2" fmla="*/ 0 h 63868"/>
                  <a:gd name="connsiteX3" fmla="*/ 70823 w 63868"/>
                  <a:gd name="connsiteY3" fmla="*/ 35766 h 63868"/>
                  <a:gd name="connsiteX4" fmla="*/ 27463 w 63868"/>
                  <a:gd name="connsiteY4" fmla="*/ 6784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27463" y="67842"/>
                    </a:moveTo>
                    <a:lnTo>
                      <a:pt x="0" y="35340"/>
                    </a:lnTo>
                    <a:cubicBezTo>
                      <a:pt x="15115" y="22567"/>
                      <a:pt x="31224" y="10716"/>
                      <a:pt x="47759" y="0"/>
                    </a:cubicBezTo>
                    <a:lnTo>
                      <a:pt x="70823" y="35766"/>
                    </a:lnTo>
                    <a:cubicBezTo>
                      <a:pt x="55778" y="45488"/>
                      <a:pt x="41159" y="56275"/>
                      <a:pt x="27463" y="6784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1D47A85A-0224-42D5-B59B-08D4DC4ADB81}"/>
                  </a:ext>
                </a:extLst>
              </p:cNvPr>
              <p:cNvSpPr/>
              <p:nvPr/>
            </p:nvSpPr>
            <p:spPr>
              <a:xfrm>
                <a:off x="-1238201" y="2732778"/>
                <a:ext cx="44598" cy="39022"/>
              </a:xfrm>
              <a:custGeom>
                <a:avLst/>
                <a:gdLst>
                  <a:gd name="connsiteX0" fmla="*/ 53436 w 56771"/>
                  <a:gd name="connsiteY0" fmla="*/ 49888 h 49675"/>
                  <a:gd name="connsiteX1" fmla="*/ 0 w 56771"/>
                  <a:gd name="connsiteY1" fmla="*/ 42437 h 49675"/>
                  <a:gd name="connsiteX2" fmla="*/ 3122 w 56771"/>
                  <a:gd name="connsiteY2" fmla="*/ 0 h 49675"/>
                  <a:gd name="connsiteX3" fmla="*/ 62094 w 56771"/>
                  <a:gd name="connsiteY3" fmla="*/ 8232 h 49675"/>
                  <a:gd name="connsiteX4" fmla="*/ 53436 w 56771"/>
                  <a:gd name="connsiteY4" fmla="*/ 49888 h 4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9675">
                    <a:moveTo>
                      <a:pt x="53436" y="49888"/>
                    </a:moveTo>
                    <a:cubicBezTo>
                      <a:pt x="35908" y="46269"/>
                      <a:pt x="17883" y="43714"/>
                      <a:pt x="0" y="42437"/>
                    </a:cubicBezTo>
                    <a:lnTo>
                      <a:pt x="3122" y="0"/>
                    </a:lnTo>
                    <a:cubicBezTo>
                      <a:pt x="22851" y="1419"/>
                      <a:pt x="42721" y="4258"/>
                      <a:pt x="62094" y="8232"/>
                    </a:cubicBezTo>
                    <a:lnTo>
                      <a:pt x="53436" y="4988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6C6C661-760A-435F-BE4C-A3D740E7439D}"/>
                  </a:ext>
                </a:extLst>
              </p:cNvPr>
              <p:cNvSpPr/>
              <p:nvPr/>
            </p:nvSpPr>
            <p:spPr>
              <a:xfrm>
                <a:off x="-1417537" y="2749333"/>
                <a:ext cx="50171" cy="44598"/>
              </a:xfrm>
              <a:custGeom>
                <a:avLst/>
                <a:gdLst>
                  <a:gd name="connsiteX0" fmla="*/ 18167 w 63868"/>
                  <a:gd name="connsiteY0" fmla="*/ 60320 h 56771"/>
                  <a:gd name="connsiteX1" fmla="*/ 0 w 63868"/>
                  <a:gd name="connsiteY1" fmla="*/ 21857 h 56771"/>
                  <a:gd name="connsiteX2" fmla="*/ 55281 w 63868"/>
                  <a:gd name="connsiteY2" fmla="*/ 0 h 56771"/>
                  <a:gd name="connsiteX3" fmla="*/ 68339 w 63868"/>
                  <a:gd name="connsiteY3" fmla="*/ 40521 h 56771"/>
                  <a:gd name="connsiteX4" fmla="*/ 18167 w 63868"/>
                  <a:gd name="connsiteY4" fmla="*/ 6032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18167" y="60320"/>
                    </a:moveTo>
                    <a:lnTo>
                      <a:pt x="0" y="21857"/>
                    </a:lnTo>
                    <a:cubicBezTo>
                      <a:pt x="17883" y="13412"/>
                      <a:pt x="36476" y="6032"/>
                      <a:pt x="55281" y="0"/>
                    </a:cubicBezTo>
                    <a:lnTo>
                      <a:pt x="68339" y="40521"/>
                    </a:lnTo>
                    <a:cubicBezTo>
                      <a:pt x="51307" y="45985"/>
                      <a:pt x="34418" y="52656"/>
                      <a:pt x="18167" y="6032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99677E8-E75E-4DE2-9229-2190770ED156}"/>
                  </a:ext>
                </a:extLst>
              </p:cNvPr>
              <p:cNvSpPr/>
              <p:nvPr/>
            </p:nvSpPr>
            <p:spPr>
              <a:xfrm>
                <a:off x="-1328789" y="2732331"/>
                <a:ext cx="44598" cy="33447"/>
              </a:xfrm>
              <a:custGeom>
                <a:avLst/>
                <a:gdLst>
                  <a:gd name="connsiteX0" fmla="*/ 61313 w 56771"/>
                  <a:gd name="connsiteY0" fmla="*/ 42508 h 42578"/>
                  <a:gd name="connsiteX1" fmla="*/ 7664 w 56771"/>
                  <a:gd name="connsiteY1" fmla="*/ 48966 h 42578"/>
                  <a:gd name="connsiteX2" fmla="*/ 0 w 56771"/>
                  <a:gd name="connsiteY2" fmla="*/ 7096 h 42578"/>
                  <a:gd name="connsiteX3" fmla="*/ 58972 w 56771"/>
                  <a:gd name="connsiteY3" fmla="*/ 0 h 42578"/>
                  <a:gd name="connsiteX4" fmla="*/ 61313 w 56771"/>
                  <a:gd name="connsiteY4" fmla="*/ 42508 h 42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42578">
                    <a:moveTo>
                      <a:pt x="61313" y="42508"/>
                    </a:moveTo>
                    <a:cubicBezTo>
                      <a:pt x="43430" y="43501"/>
                      <a:pt x="25263" y="45701"/>
                      <a:pt x="7664" y="48966"/>
                    </a:cubicBezTo>
                    <a:lnTo>
                      <a:pt x="0" y="7096"/>
                    </a:lnTo>
                    <a:cubicBezTo>
                      <a:pt x="19373" y="3548"/>
                      <a:pt x="39314" y="1135"/>
                      <a:pt x="58972" y="0"/>
                    </a:cubicBezTo>
                    <a:lnTo>
                      <a:pt x="61313"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974524FF-EABB-46B2-B234-ED1BB85DAC91}"/>
                  </a:ext>
                </a:extLst>
              </p:cNvPr>
              <p:cNvSpPr/>
              <p:nvPr/>
            </p:nvSpPr>
            <p:spPr>
              <a:xfrm>
                <a:off x="-1156475" y="3390976"/>
                <a:ext cx="50171" cy="44598"/>
              </a:xfrm>
              <a:custGeom>
                <a:avLst/>
                <a:gdLst>
                  <a:gd name="connsiteX0" fmla="*/ 0 w 63868"/>
                  <a:gd name="connsiteY0" fmla="*/ 20438 h 56771"/>
                  <a:gd name="connsiteX1" fmla="*/ 49959 w 63868"/>
                  <a:gd name="connsiteY1" fmla="*/ 0 h 56771"/>
                  <a:gd name="connsiteX2" fmla="*/ 68623 w 63868"/>
                  <a:gd name="connsiteY2" fmla="*/ 38250 h 56771"/>
                  <a:gd name="connsiteX3" fmla="*/ 13625 w 63868"/>
                  <a:gd name="connsiteY3" fmla="*/ 60817 h 56771"/>
                  <a:gd name="connsiteX4" fmla="*/ 0 w 63868"/>
                  <a:gd name="connsiteY4" fmla="*/ 2043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0" y="20438"/>
                    </a:moveTo>
                    <a:cubicBezTo>
                      <a:pt x="17032" y="14690"/>
                      <a:pt x="33850" y="7806"/>
                      <a:pt x="49959" y="0"/>
                    </a:cubicBezTo>
                    <a:lnTo>
                      <a:pt x="68623" y="38250"/>
                    </a:lnTo>
                    <a:cubicBezTo>
                      <a:pt x="50882" y="46908"/>
                      <a:pt x="32360" y="54501"/>
                      <a:pt x="13625" y="60817"/>
                    </a:cubicBezTo>
                    <a:lnTo>
                      <a:pt x="0" y="2043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A4A95DD-9385-4900-84E6-567B795C137F}"/>
                  </a:ext>
                </a:extLst>
              </p:cNvPr>
              <p:cNvSpPr/>
              <p:nvPr/>
            </p:nvSpPr>
            <p:spPr>
              <a:xfrm>
                <a:off x="-1080381" y="3344428"/>
                <a:ext cx="50171" cy="50171"/>
              </a:xfrm>
              <a:custGeom>
                <a:avLst/>
                <a:gdLst>
                  <a:gd name="connsiteX0" fmla="*/ 0 w 63868"/>
                  <a:gd name="connsiteY0" fmla="*/ 32502 h 63868"/>
                  <a:gd name="connsiteX1" fmla="*/ 43075 w 63868"/>
                  <a:gd name="connsiteY1" fmla="*/ 0 h 63868"/>
                  <a:gd name="connsiteX2" fmla="*/ 70894 w 63868"/>
                  <a:gd name="connsiteY2" fmla="*/ 32289 h 63868"/>
                  <a:gd name="connsiteX3" fmla="*/ 23418 w 63868"/>
                  <a:gd name="connsiteY3" fmla="*/ 68126 h 63868"/>
                  <a:gd name="connsiteX4" fmla="*/ 0 w 63868"/>
                  <a:gd name="connsiteY4" fmla="*/ 3250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32502"/>
                    </a:moveTo>
                    <a:cubicBezTo>
                      <a:pt x="15045" y="22638"/>
                      <a:pt x="29521" y="11709"/>
                      <a:pt x="43075" y="0"/>
                    </a:cubicBezTo>
                    <a:lnTo>
                      <a:pt x="70894" y="32289"/>
                    </a:lnTo>
                    <a:cubicBezTo>
                      <a:pt x="55920" y="45204"/>
                      <a:pt x="39953" y="57268"/>
                      <a:pt x="23418" y="68126"/>
                    </a:cubicBezTo>
                    <a:lnTo>
                      <a:pt x="0" y="32502"/>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6EC996-A783-444E-AA01-A3E4964D211E}"/>
                  </a:ext>
                </a:extLst>
              </p:cNvPr>
              <p:cNvSpPr/>
              <p:nvPr/>
            </p:nvSpPr>
            <p:spPr>
              <a:xfrm>
                <a:off x="-937725" y="3032861"/>
                <a:ext cx="33447" cy="44598"/>
              </a:xfrm>
              <a:custGeom>
                <a:avLst/>
                <a:gdLst>
                  <a:gd name="connsiteX0" fmla="*/ 0 w 42578"/>
                  <a:gd name="connsiteY0" fmla="*/ 7451 h 56771"/>
                  <a:gd name="connsiteX1" fmla="*/ 41940 w 42578"/>
                  <a:gd name="connsiteY1" fmla="*/ 0 h 56771"/>
                  <a:gd name="connsiteX2" fmla="*/ 48540 w 42578"/>
                  <a:gd name="connsiteY2" fmla="*/ 59042 h 56771"/>
                  <a:gd name="connsiteX3" fmla="*/ 6032 w 42578"/>
                  <a:gd name="connsiteY3" fmla="*/ 61029 h 56771"/>
                  <a:gd name="connsiteX4" fmla="*/ 0 w 42578"/>
                  <a:gd name="connsiteY4" fmla="*/ 7451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0" y="7451"/>
                    </a:moveTo>
                    <a:lnTo>
                      <a:pt x="41940" y="0"/>
                    </a:lnTo>
                    <a:cubicBezTo>
                      <a:pt x="45417" y="19444"/>
                      <a:pt x="47617" y="39385"/>
                      <a:pt x="48540" y="59042"/>
                    </a:cubicBezTo>
                    <a:lnTo>
                      <a:pt x="6032" y="61029"/>
                    </a:lnTo>
                    <a:cubicBezTo>
                      <a:pt x="5180" y="43146"/>
                      <a:pt x="3122" y="25121"/>
                      <a:pt x="0" y="7451"/>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4349E559-4CAE-4C2C-A45A-72F49E13EE75}"/>
                  </a:ext>
                </a:extLst>
              </p:cNvPr>
              <p:cNvSpPr/>
              <p:nvPr/>
            </p:nvSpPr>
            <p:spPr>
              <a:xfrm>
                <a:off x="-1016273" y="3281323"/>
                <a:ext cx="50171" cy="50171"/>
              </a:xfrm>
              <a:custGeom>
                <a:avLst/>
                <a:gdLst>
                  <a:gd name="connsiteX0" fmla="*/ 0 w 63868"/>
                  <a:gd name="connsiteY0" fmla="*/ 42508 h 63868"/>
                  <a:gd name="connsiteX1" fmla="*/ 33282 w 63868"/>
                  <a:gd name="connsiteY1" fmla="*/ 0 h 63868"/>
                  <a:gd name="connsiteX2" fmla="*/ 68410 w 63868"/>
                  <a:gd name="connsiteY2" fmla="*/ 23986 h 63868"/>
                  <a:gd name="connsiteX3" fmla="*/ 31721 w 63868"/>
                  <a:gd name="connsiteY3" fmla="*/ 70894 h 63868"/>
                  <a:gd name="connsiteX4" fmla="*/ 0 w 63868"/>
                  <a:gd name="connsiteY4" fmla="*/ 42508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0" y="42508"/>
                    </a:moveTo>
                    <a:cubicBezTo>
                      <a:pt x="11922" y="29166"/>
                      <a:pt x="23134" y="14832"/>
                      <a:pt x="33282" y="0"/>
                    </a:cubicBezTo>
                    <a:lnTo>
                      <a:pt x="68410" y="23986"/>
                    </a:lnTo>
                    <a:cubicBezTo>
                      <a:pt x="57268" y="40379"/>
                      <a:pt x="44921" y="56133"/>
                      <a:pt x="31721" y="70894"/>
                    </a:cubicBezTo>
                    <a:lnTo>
                      <a:pt x="0" y="42508"/>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88BC25E-D436-4E8E-BBB6-06060C57DDD0}"/>
                  </a:ext>
                </a:extLst>
              </p:cNvPr>
              <p:cNvSpPr/>
              <p:nvPr/>
            </p:nvSpPr>
            <p:spPr>
              <a:xfrm>
                <a:off x="-940067" y="3123226"/>
                <a:ext cx="39022" cy="44598"/>
              </a:xfrm>
              <a:custGeom>
                <a:avLst/>
                <a:gdLst>
                  <a:gd name="connsiteX0" fmla="*/ 7948 w 49675"/>
                  <a:gd name="connsiteY0" fmla="*/ 0 h 56771"/>
                  <a:gd name="connsiteX1" fmla="*/ 50385 w 49675"/>
                  <a:gd name="connsiteY1" fmla="*/ 3548 h 56771"/>
                  <a:gd name="connsiteX2" fmla="*/ 41585 w 49675"/>
                  <a:gd name="connsiteY2" fmla="*/ 62378 h 56771"/>
                  <a:gd name="connsiteX3" fmla="*/ 0 w 49675"/>
                  <a:gd name="connsiteY3" fmla="*/ 53365 h 56771"/>
                  <a:gd name="connsiteX4" fmla="*/ 7948 w 49675"/>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75" h="56771">
                    <a:moveTo>
                      <a:pt x="7948" y="0"/>
                    </a:moveTo>
                    <a:lnTo>
                      <a:pt x="50385" y="3548"/>
                    </a:lnTo>
                    <a:cubicBezTo>
                      <a:pt x="48753" y="23205"/>
                      <a:pt x="45772" y="43004"/>
                      <a:pt x="41585" y="62378"/>
                    </a:cubicBezTo>
                    <a:lnTo>
                      <a:pt x="0" y="53365"/>
                    </a:lnTo>
                    <a:cubicBezTo>
                      <a:pt x="3761" y="35766"/>
                      <a:pt x="6458" y="17812"/>
                      <a:pt x="7948" y="0"/>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4523245E-CD2C-4051-93F3-C6F13F6661F9}"/>
                  </a:ext>
                </a:extLst>
              </p:cNvPr>
              <p:cNvSpPr/>
              <p:nvPr/>
            </p:nvSpPr>
            <p:spPr>
              <a:xfrm>
                <a:off x="-968498" y="3205897"/>
                <a:ext cx="44598" cy="50171"/>
              </a:xfrm>
              <a:custGeom>
                <a:avLst/>
                <a:gdLst>
                  <a:gd name="connsiteX0" fmla="*/ 0 w 56771"/>
                  <a:gd name="connsiteY0" fmla="*/ 49604 h 63868"/>
                  <a:gd name="connsiteX1" fmla="*/ 21360 w 56771"/>
                  <a:gd name="connsiteY1" fmla="*/ 0 h 63868"/>
                  <a:gd name="connsiteX2" fmla="*/ 61455 w 56771"/>
                  <a:gd name="connsiteY2" fmla="*/ 14335 h 63868"/>
                  <a:gd name="connsiteX3" fmla="*/ 37966 w 56771"/>
                  <a:gd name="connsiteY3" fmla="*/ 68907 h 63868"/>
                  <a:gd name="connsiteX4" fmla="*/ 0 w 56771"/>
                  <a:gd name="connsiteY4" fmla="*/ 49604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0" y="49604"/>
                    </a:moveTo>
                    <a:cubicBezTo>
                      <a:pt x="8090" y="33637"/>
                      <a:pt x="15328" y="16819"/>
                      <a:pt x="21360" y="0"/>
                    </a:cubicBezTo>
                    <a:lnTo>
                      <a:pt x="61455" y="14335"/>
                    </a:lnTo>
                    <a:cubicBezTo>
                      <a:pt x="54856" y="32857"/>
                      <a:pt x="46908" y="51307"/>
                      <a:pt x="37966" y="68907"/>
                    </a:cubicBezTo>
                    <a:lnTo>
                      <a:pt x="0" y="49604"/>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49CEFE8-3B64-4F31-B27C-FDF2754E8A3D}"/>
                  </a:ext>
                </a:extLst>
              </p:cNvPr>
              <p:cNvSpPr/>
              <p:nvPr/>
            </p:nvSpPr>
            <p:spPr>
              <a:xfrm>
                <a:off x="-1624914" y="3027230"/>
                <a:ext cx="33447" cy="44598"/>
              </a:xfrm>
              <a:custGeom>
                <a:avLst/>
                <a:gdLst>
                  <a:gd name="connsiteX0" fmla="*/ 49320 w 42578"/>
                  <a:gd name="connsiteY0" fmla="*/ 8090 h 56771"/>
                  <a:gd name="connsiteX1" fmla="*/ 42508 w 42578"/>
                  <a:gd name="connsiteY1" fmla="*/ 61668 h 56771"/>
                  <a:gd name="connsiteX2" fmla="*/ 0 w 42578"/>
                  <a:gd name="connsiteY2" fmla="*/ 58972 h 56771"/>
                  <a:gd name="connsiteX3" fmla="*/ 7522 w 42578"/>
                  <a:gd name="connsiteY3" fmla="*/ 0 h 56771"/>
                  <a:gd name="connsiteX4" fmla="*/ 49320 w 42578"/>
                  <a:gd name="connsiteY4" fmla="*/ 809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9320" y="8090"/>
                    </a:moveTo>
                    <a:cubicBezTo>
                      <a:pt x="45914" y="25689"/>
                      <a:pt x="43643" y="43714"/>
                      <a:pt x="42508" y="61668"/>
                    </a:cubicBezTo>
                    <a:lnTo>
                      <a:pt x="0" y="58972"/>
                    </a:lnTo>
                    <a:cubicBezTo>
                      <a:pt x="1206" y="39243"/>
                      <a:pt x="3761" y="19444"/>
                      <a:pt x="7522" y="0"/>
                    </a:cubicBezTo>
                    <a:lnTo>
                      <a:pt x="49320" y="809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F4C1E82C-35E1-4EAE-9767-51803CF4C040}"/>
                  </a:ext>
                </a:extLst>
              </p:cNvPr>
              <p:cNvSpPr/>
              <p:nvPr/>
            </p:nvSpPr>
            <p:spPr>
              <a:xfrm>
                <a:off x="-1624859" y="3118098"/>
                <a:ext cx="33447" cy="44598"/>
              </a:xfrm>
              <a:custGeom>
                <a:avLst/>
                <a:gdLst>
                  <a:gd name="connsiteX0" fmla="*/ 42508 w 42578"/>
                  <a:gd name="connsiteY0" fmla="*/ 0 h 56771"/>
                  <a:gd name="connsiteX1" fmla="*/ 49533 w 42578"/>
                  <a:gd name="connsiteY1" fmla="*/ 53507 h 56771"/>
                  <a:gd name="connsiteX2" fmla="*/ 7735 w 42578"/>
                  <a:gd name="connsiteY2" fmla="*/ 61739 h 56771"/>
                  <a:gd name="connsiteX3" fmla="*/ 0 w 42578"/>
                  <a:gd name="connsiteY3" fmla="*/ 2768 h 56771"/>
                  <a:gd name="connsiteX4" fmla="*/ 42508 w 42578"/>
                  <a:gd name="connsiteY4" fmla="*/ 0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8" h="56771">
                    <a:moveTo>
                      <a:pt x="42508" y="0"/>
                    </a:moveTo>
                    <a:cubicBezTo>
                      <a:pt x="43714" y="17954"/>
                      <a:pt x="46056" y="35908"/>
                      <a:pt x="49533" y="53507"/>
                    </a:cubicBezTo>
                    <a:lnTo>
                      <a:pt x="7735" y="61739"/>
                    </a:lnTo>
                    <a:cubicBezTo>
                      <a:pt x="3903" y="42366"/>
                      <a:pt x="1277" y="22496"/>
                      <a:pt x="0" y="2768"/>
                    </a:cubicBezTo>
                    <a:lnTo>
                      <a:pt x="425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4E3A7137-1108-418C-8B1F-3531076A4F34}"/>
                  </a:ext>
                </a:extLst>
              </p:cNvPr>
              <p:cNvSpPr/>
              <p:nvPr/>
            </p:nvSpPr>
            <p:spPr>
              <a:xfrm>
                <a:off x="-1427794" y="3388913"/>
                <a:ext cx="50171" cy="44598"/>
              </a:xfrm>
              <a:custGeom>
                <a:avLst/>
                <a:gdLst>
                  <a:gd name="connsiteX0" fmla="*/ 68836 w 63868"/>
                  <a:gd name="connsiteY0" fmla="*/ 21218 h 56771"/>
                  <a:gd name="connsiteX1" fmla="*/ 54643 w 63868"/>
                  <a:gd name="connsiteY1" fmla="*/ 61384 h 56771"/>
                  <a:gd name="connsiteX2" fmla="*/ 0 w 63868"/>
                  <a:gd name="connsiteY2" fmla="*/ 37966 h 56771"/>
                  <a:gd name="connsiteX3" fmla="*/ 19231 w 63868"/>
                  <a:gd name="connsiteY3" fmla="*/ 0 h 56771"/>
                  <a:gd name="connsiteX4" fmla="*/ 68836 w 63868"/>
                  <a:gd name="connsiteY4" fmla="*/ 21218 h 56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56771">
                    <a:moveTo>
                      <a:pt x="68836" y="21218"/>
                    </a:moveTo>
                    <a:lnTo>
                      <a:pt x="54643" y="61384"/>
                    </a:lnTo>
                    <a:cubicBezTo>
                      <a:pt x="35979" y="54785"/>
                      <a:pt x="17599" y="46908"/>
                      <a:pt x="0" y="37966"/>
                    </a:cubicBezTo>
                    <a:lnTo>
                      <a:pt x="19231" y="0"/>
                    </a:lnTo>
                    <a:cubicBezTo>
                      <a:pt x="35198" y="8090"/>
                      <a:pt x="51875" y="15257"/>
                      <a:pt x="68836" y="21218"/>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6BA3A117-36A3-4C57-923C-550481D0094E}"/>
                  </a:ext>
                </a:extLst>
              </p:cNvPr>
              <p:cNvSpPr/>
              <p:nvPr/>
            </p:nvSpPr>
            <p:spPr>
              <a:xfrm>
                <a:off x="-1606686" y="3201103"/>
                <a:ext cx="44598" cy="50171"/>
              </a:xfrm>
              <a:custGeom>
                <a:avLst/>
                <a:gdLst>
                  <a:gd name="connsiteX0" fmla="*/ 40308 w 56771"/>
                  <a:gd name="connsiteY0" fmla="*/ 0 h 63868"/>
                  <a:gd name="connsiteX1" fmla="*/ 60888 w 56771"/>
                  <a:gd name="connsiteY1" fmla="*/ 49888 h 63868"/>
                  <a:gd name="connsiteX2" fmla="*/ 22638 w 56771"/>
                  <a:gd name="connsiteY2" fmla="*/ 68623 h 63868"/>
                  <a:gd name="connsiteX3" fmla="*/ 0 w 56771"/>
                  <a:gd name="connsiteY3" fmla="*/ 13554 h 63868"/>
                  <a:gd name="connsiteX4" fmla="*/ 40308 w 56771"/>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71" h="63868">
                    <a:moveTo>
                      <a:pt x="40308" y="0"/>
                    </a:moveTo>
                    <a:cubicBezTo>
                      <a:pt x="46056" y="16961"/>
                      <a:pt x="52940" y="33779"/>
                      <a:pt x="60888" y="49888"/>
                    </a:cubicBezTo>
                    <a:lnTo>
                      <a:pt x="22638" y="68623"/>
                    </a:lnTo>
                    <a:cubicBezTo>
                      <a:pt x="13909" y="50811"/>
                      <a:pt x="6316" y="32289"/>
                      <a:pt x="0" y="13554"/>
                    </a:cubicBezTo>
                    <a:lnTo>
                      <a:pt x="40308"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DF0A1F2F-7530-4894-9137-0689703C3D9D}"/>
                  </a:ext>
                </a:extLst>
              </p:cNvPr>
              <p:cNvSpPr/>
              <p:nvPr/>
            </p:nvSpPr>
            <p:spPr>
              <a:xfrm>
                <a:off x="-1504835" y="3341139"/>
                <a:ext cx="50171" cy="50171"/>
              </a:xfrm>
              <a:custGeom>
                <a:avLst/>
                <a:gdLst>
                  <a:gd name="connsiteX0" fmla="*/ 70894 w 63868"/>
                  <a:gd name="connsiteY0" fmla="*/ 33282 h 63868"/>
                  <a:gd name="connsiteX1" fmla="*/ 46837 w 63868"/>
                  <a:gd name="connsiteY1" fmla="*/ 68410 h 63868"/>
                  <a:gd name="connsiteX2" fmla="*/ 0 w 63868"/>
                  <a:gd name="connsiteY2" fmla="*/ 31721 h 63868"/>
                  <a:gd name="connsiteX3" fmla="*/ 28386 w 63868"/>
                  <a:gd name="connsiteY3" fmla="*/ 0 h 63868"/>
                  <a:gd name="connsiteX4" fmla="*/ 70894 w 63868"/>
                  <a:gd name="connsiteY4" fmla="*/ 33282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70894" y="33282"/>
                    </a:moveTo>
                    <a:lnTo>
                      <a:pt x="46837" y="68410"/>
                    </a:lnTo>
                    <a:cubicBezTo>
                      <a:pt x="30515" y="57268"/>
                      <a:pt x="14761" y="44921"/>
                      <a:pt x="0" y="31721"/>
                    </a:cubicBezTo>
                    <a:lnTo>
                      <a:pt x="28386" y="0"/>
                    </a:lnTo>
                    <a:cubicBezTo>
                      <a:pt x="41798" y="11993"/>
                      <a:pt x="56133" y="23205"/>
                      <a:pt x="70894" y="33282"/>
                    </a:cubicBez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C8D7855-9F92-46A2-A3B1-9314AEA823F3}"/>
                  </a:ext>
                </a:extLst>
              </p:cNvPr>
              <p:cNvSpPr/>
              <p:nvPr/>
            </p:nvSpPr>
            <p:spPr>
              <a:xfrm>
                <a:off x="-1565712" y="3277085"/>
                <a:ext cx="50171" cy="50171"/>
              </a:xfrm>
              <a:custGeom>
                <a:avLst/>
                <a:gdLst>
                  <a:gd name="connsiteX0" fmla="*/ 35482 w 63868"/>
                  <a:gd name="connsiteY0" fmla="*/ 0 h 63868"/>
                  <a:gd name="connsiteX1" fmla="*/ 68126 w 63868"/>
                  <a:gd name="connsiteY1" fmla="*/ 43075 h 63868"/>
                  <a:gd name="connsiteX2" fmla="*/ 35908 w 63868"/>
                  <a:gd name="connsiteY2" fmla="*/ 70894 h 63868"/>
                  <a:gd name="connsiteX3" fmla="*/ 0 w 63868"/>
                  <a:gd name="connsiteY3" fmla="*/ 23560 h 63868"/>
                  <a:gd name="connsiteX4" fmla="*/ 35482 w 63868"/>
                  <a:gd name="connsiteY4" fmla="*/ 0 h 63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868" h="63868">
                    <a:moveTo>
                      <a:pt x="35482" y="0"/>
                    </a:moveTo>
                    <a:cubicBezTo>
                      <a:pt x="45417" y="14974"/>
                      <a:pt x="56417" y="29521"/>
                      <a:pt x="68126" y="43075"/>
                    </a:cubicBezTo>
                    <a:lnTo>
                      <a:pt x="35908" y="70894"/>
                    </a:lnTo>
                    <a:cubicBezTo>
                      <a:pt x="23063" y="55991"/>
                      <a:pt x="10929" y="40024"/>
                      <a:pt x="0" y="23560"/>
                    </a:cubicBezTo>
                    <a:lnTo>
                      <a:pt x="35482" y="0"/>
                    </a:lnTo>
                    <a:close/>
                  </a:path>
                </a:pathLst>
              </a:custGeom>
              <a:grpFill/>
              <a:ln w="7053" cap="flat">
                <a:solidFill>
                  <a:schemeClr val="bg1"/>
                </a:solid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6" name="Graphic 62" descr=" identify&#10;">
            <a:extLst>
              <a:ext uri="{FF2B5EF4-FFF2-40B4-BE49-F238E27FC236}">
                <a16:creationId xmlns:a16="http://schemas.microsoft.com/office/drawing/2014/main" id="{4E7875A7-E7DE-4ABB-B060-202A23E27803}"/>
              </a:ext>
            </a:extLst>
          </p:cNvPr>
          <p:cNvGrpSpPr/>
          <p:nvPr/>
        </p:nvGrpSpPr>
        <p:grpSpPr>
          <a:xfrm>
            <a:off x="5051351" y="1059762"/>
            <a:ext cx="640830" cy="641188"/>
            <a:chOff x="4530933" y="3079264"/>
            <a:chExt cx="350819" cy="351016"/>
          </a:xfrm>
          <a:solidFill>
            <a:schemeClr val="tx1"/>
          </a:solidFill>
        </p:grpSpPr>
        <p:sp>
          <p:nvSpPr>
            <p:cNvPr id="147" name="Freeform: Shape 146">
              <a:extLst>
                <a:ext uri="{FF2B5EF4-FFF2-40B4-BE49-F238E27FC236}">
                  <a16:creationId xmlns:a16="http://schemas.microsoft.com/office/drawing/2014/main" id="{F881C650-067E-4C48-89AB-83E22238EE9E}"/>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32BB3D9-099F-40F7-8890-33B3F4C51E67}"/>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5"/>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EB0FF66-914C-4420-94FF-C8B320D45E2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5048F14-2D92-40A1-B146-81E977659DCD}"/>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04317372-C224-4F13-8FD9-B616A09F696A}"/>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0C6FA6C-898D-4C14-BC02-4937DB89C965}"/>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chemeClr val="bg1"/>
            </a:solidFill>
            <a:ln w="3633"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E5D288CD-50CD-46FF-9862-320A61A5DC32}"/>
              </a:ext>
            </a:extLst>
          </p:cNvPr>
          <p:cNvGrpSpPr/>
          <p:nvPr/>
        </p:nvGrpSpPr>
        <p:grpSpPr>
          <a:xfrm>
            <a:off x="5003746" y="3906942"/>
            <a:ext cx="6988045" cy="1297974"/>
            <a:chOff x="5003746" y="3906942"/>
            <a:chExt cx="6988045" cy="1297974"/>
          </a:xfrm>
        </p:grpSpPr>
        <p:sp>
          <p:nvSpPr>
            <p:cNvPr id="122" name="Text Placeholder 38">
              <a:extLst>
                <a:ext uri="{FF2B5EF4-FFF2-40B4-BE49-F238E27FC236}">
                  <a16:creationId xmlns:a16="http://schemas.microsoft.com/office/drawing/2014/main" id="{6613B8EA-6E3B-4E75-96B0-F901066AC552}"/>
                </a:ext>
              </a:extLst>
            </p:cNvPr>
            <p:cNvSpPr txBox="1">
              <a:spLocks/>
            </p:cNvSpPr>
            <p:nvPr/>
          </p:nvSpPr>
          <p:spPr>
            <a:xfrm>
              <a:off x="6008077" y="3906942"/>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CONTINOUSLY IMPROVE</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Point the AI to your website, and automatically build topics to get started with a few clicks. As the bot gets used, powerful metrics and insights help tell you what topics to build next</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a:endParaRPr>
            </a:p>
          </p:txBody>
        </p:sp>
        <p:grpSp>
          <p:nvGrpSpPr>
            <p:cNvPr id="153" name="Group 152" descr="equipment monitoring, field service">
              <a:extLst>
                <a:ext uri="{FF2B5EF4-FFF2-40B4-BE49-F238E27FC236}">
                  <a16:creationId xmlns:a16="http://schemas.microsoft.com/office/drawing/2014/main" id="{BE0B079F-BBF2-44EB-93BE-1C5CE50778AA}"/>
                </a:ext>
              </a:extLst>
            </p:cNvPr>
            <p:cNvGrpSpPr/>
            <p:nvPr/>
          </p:nvGrpSpPr>
          <p:grpSpPr>
            <a:xfrm>
              <a:off x="5003746" y="3985992"/>
              <a:ext cx="752139" cy="749217"/>
              <a:chOff x="6366922" y="3978815"/>
              <a:chExt cx="351378" cy="350012"/>
            </a:xfrm>
          </p:grpSpPr>
          <p:sp>
            <p:nvSpPr>
              <p:cNvPr id="154" name="Freeform 60">
                <a:extLst>
                  <a:ext uri="{FF2B5EF4-FFF2-40B4-BE49-F238E27FC236}">
                    <a16:creationId xmlns:a16="http://schemas.microsoft.com/office/drawing/2014/main" id="{FF8130DF-C22E-4438-9227-99E924181655}"/>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61">
                <a:extLst>
                  <a:ext uri="{FF2B5EF4-FFF2-40B4-BE49-F238E27FC236}">
                    <a16:creationId xmlns:a16="http://schemas.microsoft.com/office/drawing/2014/main" id="{CF8F00EF-0ED2-478F-9307-F97BF9E58B84}"/>
                  </a:ext>
                </a:extLst>
              </p:cNvPr>
              <p:cNvSpPr>
                <a:spLocks noChangeArrowheads="1"/>
              </p:cNvSpPr>
              <p:nvPr/>
            </p:nvSpPr>
            <p:spPr bwMode="auto">
              <a:xfrm>
                <a:off x="6458526" y="4291911"/>
                <a:ext cx="166802" cy="3691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a:extLst>
                  <a:ext uri="{FF2B5EF4-FFF2-40B4-BE49-F238E27FC236}">
                    <a16:creationId xmlns:a16="http://schemas.microsoft.com/office/drawing/2014/main" id="{E7EE4428-87F9-41BB-A54B-2092CF7EAD4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Rectangle 63">
                <a:extLst>
                  <a:ext uri="{FF2B5EF4-FFF2-40B4-BE49-F238E27FC236}">
                    <a16:creationId xmlns:a16="http://schemas.microsoft.com/office/drawing/2014/main" id="{F62B3045-280E-4834-B4CA-94B503AC2B37}"/>
                  </a:ext>
                </a:extLst>
              </p:cNvPr>
              <p:cNvSpPr>
                <a:spLocks noChangeArrowheads="1"/>
              </p:cNvSpPr>
              <p:nvPr/>
            </p:nvSpPr>
            <p:spPr bwMode="auto">
              <a:xfrm>
                <a:off x="6402470" y="4033504"/>
                <a:ext cx="222859" cy="1914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C5B2E3D7-31EC-48C5-85CC-810A884946CA}"/>
              </a:ext>
            </a:extLst>
          </p:cNvPr>
          <p:cNvGrpSpPr/>
          <p:nvPr/>
        </p:nvGrpSpPr>
        <p:grpSpPr>
          <a:xfrm>
            <a:off x="4915877" y="5227090"/>
            <a:ext cx="7075914" cy="1346125"/>
            <a:chOff x="4915877" y="5227090"/>
            <a:chExt cx="7075914" cy="1346125"/>
          </a:xfrm>
        </p:grpSpPr>
        <p:pic>
          <p:nvPicPr>
            <p:cNvPr id="2" name="Graphic 2" descr="Connected">
              <a:extLst>
                <a:ext uri="{FF2B5EF4-FFF2-40B4-BE49-F238E27FC236}">
                  <a16:creationId xmlns:a16="http://schemas.microsoft.com/office/drawing/2014/main" id="{8C3DF8A9-1C5E-4229-ABD7-DB264B86D6C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15877" y="5227090"/>
              <a:ext cx="914400" cy="914400"/>
            </a:xfrm>
            <a:prstGeom prst="rect">
              <a:avLst/>
            </a:prstGeom>
          </p:spPr>
        </p:pic>
        <p:sp>
          <p:nvSpPr>
            <p:cNvPr id="45" name="Text Placeholder 38">
              <a:extLst>
                <a:ext uri="{FF2B5EF4-FFF2-40B4-BE49-F238E27FC236}">
                  <a16:creationId xmlns:a16="http://schemas.microsoft.com/office/drawing/2014/main" id="{8480D781-2E01-48DC-9DAF-FB31CA7EFE57}"/>
                </a:ext>
              </a:extLst>
            </p:cNvPr>
            <p:cNvSpPr txBox="1">
              <a:spLocks/>
            </p:cNvSpPr>
            <p:nvPr/>
          </p:nvSpPr>
          <p:spPr>
            <a:xfrm>
              <a:off x="6008077" y="5275241"/>
              <a:ext cx="5983714" cy="1297974"/>
            </a:xfrm>
            <a:prstGeom prst="rect">
              <a:avLst/>
            </a:prstGeom>
          </p:spPr>
          <p:txBody>
            <a:bodyPr vert="horz" lIns="0" tIns="45713" rIns="91427" bIns="45713" rtlCol="0" anchor="t">
              <a:noAutofit/>
            </a:bodyPr>
            <a:lstStyle>
              <a:lvl1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lang="en-US" sz="2000" kern="1200" cap="all" spc="100" baseline="0" dirty="0" smtClean="0">
                  <a:solidFill>
                    <a:schemeClr val="accent5"/>
                  </a:solidFill>
                  <a:latin typeface="+mj-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Wingdings" panose="05000000000000000000" pitchFamily="2" charset="2"/>
                <a:buNone/>
                <a:tabLst/>
                <a:defRPr sz="1800" kern="1200" spc="0" baseline="0">
                  <a:solidFill>
                    <a:schemeClr val="bg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all" spc="100" normalizeH="0" baseline="0" noProof="0" dirty="0">
                  <a:ln>
                    <a:noFill/>
                  </a:ln>
                  <a:gradFill>
                    <a:gsLst>
                      <a:gs pos="83000">
                        <a:srgbClr val="30E5D0"/>
                      </a:gs>
                      <a:gs pos="100000">
                        <a:srgbClr val="30E5D0"/>
                      </a:gs>
                    </a:gsLst>
                    <a:lin ang="5400000" scaled="1"/>
                  </a:gradFill>
                  <a:effectLst/>
                  <a:uLnTx/>
                  <a:uFillTx/>
                  <a:latin typeface="Segoe UI Semibold"/>
                  <a:ea typeface="+mn-ea"/>
                  <a:cs typeface="+mn-cs"/>
                </a:rPr>
                <a:t>TAKE ACTION</a:t>
              </a: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lt"/>
                  <a:cs typeface="Segoe UI"/>
                </a:rPr>
                <a:t>Connect to your backend systems with a few clicks using the hundreds of connectors that come with Power Platform – or call APIs and custom workflows using Power Automate. The full power of the Microsoft Bot Framework is only a few clicks away.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0" marR="0" lvl="1" indent="0" algn="l" defTabSz="914192" rtl="0" eaLnBrk="1" fontAlgn="auto" latinLnBrk="0" hangingPunct="1">
                <a:lnSpc>
                  <a:spcPct val="100000"/>
                </a:lnSpc>
                <a:spcBef>
                  <a:spcPts val="6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lt"/>
                <a:cs typeface="Segoe UI"/>
              </a:endParaRPr>
            </a:p>
          </p:txBody>
        </p:sp>
      </p:grpSp>
    </p:spTree>
    <p:extLst>
      <p:ext uri="{BB962C8B-B14F-4D97-AF65-F5344CB8AC3E}">
        <p14:creationId xmlns:p14="http://schemas.microsoft.com/office/powerpoint/2010/main" val="42089949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 xmlns:a16="http://schemas.microsoft.com/office/drawing/2014/main" xmlns:a14="http://schemas.microsoft.com/office/drawing/2010/main" xmlns:asvg="http://schemas.microsoft.com/office/drawing/2016/SVG/main" xmlns:p14="http://schemas.microsoft.com/office/powerpoint/2010/main" xmlns:p188="http://schemas.microsoft.com/office/powerpoint/2018/8/main" r:id="rId6"/>
    </p:ext>
  </p:extLs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0891E31C-958D-46CC-822A-DF4694D5A839}"/>
              </a:ext>
            </a:extLst>
          </p:cNvPr>
          <p:cNvSpPr/>
          <p:nvPr>
            <p:custDataLst>
              <p:tags r:id="rId1"/>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2" name="Title 1">
            <a:extLst>
              <a:ext uri="{FF2B5EF4-FFF2-40B4-BE49-F238E27FC236}">
                <a16:creationId xmlns:a16="http://schemas.microsoft.com/office/drawing/2014/main" id="{6B1F36CC-38F2-4DAF-8D48-FB4F98B6944D}"/>
              </a:ext>
            </a:extLst>
          </p:cNvPr>
          <p:cNvSpPr>
            <a:spLocks noGrp="1"/>
          </p:cNvSpPr>
          <p:nvPr>
            <p:ph type="title"/>
          </p:nvPr>
        </p:nvSpPr>
        <p:spPr/>
        <p:txBody>
          <a:bodyPr/>
          <a:lstStyle/>
          <a:p>
            <a:r>
              <a:rPr lang="en-US"/>
              <a:t>Power Virtual Agents is Designed For Everyone</a:t>
            </a:r>
            <a:br>
              <a:rPr lang="en-US"/>
            </a:br>
            <a:r>
              <a:rPr lang="en-US" sz="2200"/>
              <a:t>The chatbot service that enhances everyone’s experience</a:t>
            </a:r>
          </a:p>
        </p:txBody>
      </p:sp>
      <p:grpSp>
        <p:nvGrpSpPr>
          <p:cNvPr id="50" name="Group 49">
            <a:extLst>
              <a:ext uri="{FF2B5EF4-FFF2-40B4-BE49-F238E27FC236}">
                <a16:creationId xmlns:a16="http://schemas.microsoft.com/office/drawing/2014/main" id="{36E210EA-E7B6-466F-BD38-ECCCF5BB65AB}"/>
              </a:ext>
            </a:extLst>
          </p:cNvPr>
          <p:cNvGrpSpPr/>
          <p:nvPr/>
        </p:nvGrpSpPr>
        <p:grpSpPr>
          <a:xfrm>
            <a:off x="0" y="2098675"/>
            <a:ext cx="12192000" cy="2616027"/>
            <a:chOff x="0" y="2365375"/>
            <a:chExt cx="12192000" cy="2616027"/>
          </a:xfrm>
          <a:effectLst>
            <a:outerShdw blurRad="50800" dist="38100" dir="2700000" algn="ctr" rotWithShape="0">
              <a:srgbClr val="000000">
                <a:alpha val="40000"/>
              </a:srgbClr>
            </a:outerShdw>
          </a:effectLst>
        </p:grpSpPr>
        <p:sp>
          <p:nvSpPr>
            <p:cNvPr id="12" name="Rectangle 11">
              <a:extLst>
                <a:ext uri="{FF2B5EF4-FFF2-40B4-BE49-F238E27FC236}">
                  <a16:creationId xmlns:a16="http://schemas.microsoft.com/office/drawing/2014/main" id="{3F6EBFB2-6B4D-4BA9-A5B3-7C7310FB6E43}"/>
                </a:ext>
              </a:extLst>
            </p:cNvPr>
            <p:cNvSpPr/>
            <p:nvPr/>
          </p:nvSpPr>
          <p:spPr bwMode="auto">
            <a:xfrm>
              <a:off x="0" y="3653002"/>
              <a:ext cx="12192000" cy="1328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IN" sz="2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E2CAD29C-2291-42B7-8C3A-B10EC278D643}"/>
                </a:ext>
              </a:extLst>
            </p:cNvPr>
            <p:cNvGrpSpPr/>
            <p:nvPr/>
          </p:nvGrpSpPr>
          <p:grpSpPr>
            <a:xfrm>
              <a:off x="3509070" y="3518850"/>
              <a:ext cx="0" cy="1462552"/>
              <a:chOff x="3850822" y="4237589"/>
              <a:chExt cx="0" cy="1491879"/>
            </a:xfrm>
          </p:grpSpPr>
          <p:cxnSp>
            <p:nvCxnSpPr>
              <p:cNvPr id="42" name="Straight Connector 41">
                <a:extLst>
                  <a:ext uri="{FF2B5EF4-FFF2-40B4-BE49-F238E27FC236}">
                    <a16:creationId xmlns:a16="http://schemas.microsoft.com/office/drawing/2014/main" id="{72F36979-2CA8-4829-9E1E-3A7612335DC6}"/>
                  </a:ext>
                </a:extLst>
              </p:cNvPr>
              <p:cNvCxnSpPr>
                <a:cxnSpLocks/>
              </p:cNvCxnSpPr>
              <p:nvPr/>
            </p:nvCxnSpPr>
            <p:spPr>
              <a:xfrm>
                <a:off x="3850822"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F51A64-D599-47BC-8271-F3534BB5D3BF}"/>
                  </a:ext>
                </a:extLst>
              </p:cNvPr>
              <p:cNvCxnSpPr>
                <a:cxnSpLocks/>
              </p:cNvCxnSpPr>
              <p:nvPr/>
            </p:nvCxnSpPr>
            <p:spPr>
              <a:xfrm>
                <a:off x="3850822"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1F254707-F2C8-44BC-94EF-638BE49782CD}"/>
                </a:ext>
              </a:extLst>
            </p:cNvPr>
            <p:cNvGrpSpPr/>
            <p:nvPr/>
          </p:nvGrpSpPr>
          <p:grpSpPr>
            <a:xfrm>
              <a:off x="8352793" y="3518850"/>
              <a:ext cx="0" cy="1462552"/>
              <a:chOff x="7999787" y="4237589"/>
              <a:chExt cx="0" cy="1491879"/>
            </a:xfrm>
          </p:grpSpPr>
          <p:cxnSp>
            <p:nvCxnSpPr>
              <p:cNvPr id="40" name="Straight Connector 39">
                <a:extLst>
                  <a:ext uri="{FF2B5EF4-FFF2-40B4-BE49-F238E27FC236}">
                    <a16:creationId xmlns:a16="http://schemas.microsoft.com/office/drawing/2014/main" id="{B25B7CCE-1C43-411D-A09E-A401345399F9}"/>
                  </a:ext>
                </a:extLst>
              </p:cNvPr>
              <p:cNvCxnSpPr>
                <a:cxnSpLocks/>
              </p:cNvCxnSpPr>
              <p:nvPr/>
            </p:nvCxnSpPr>
            <p:spPr>
              <a:xfrm>
                <a:off x="7999787" y="4374431"/>
                <a:ext cx="0" cy="1355037"/>
              </a:xfrm>
              <a:prstGeom prst="line">
                <a:avLst/>
              </a:prstGeom>
              <a:ln w="3175">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C5A9FED-BDF8-431E-9245-5778AE55DBE9}"/>
                  </a:ext>
                </a:extLst>
              </p:cNvPr>
              <p:cNvCxnSpPr>
                <a:cxnSpLocks/>
              </p:cNvCxnSpPr>
              <p:nvPr/>
            </p:nvCxnSpPr>
            <p:spPr>
              <a:xfrm>
                <a:off x="7999787" y="4237589"/>
                <a:ext cx="0" cy="136842"/>
              </a:xfrm>
              <a:prstGeom prst="line">
                <a:avLst/>
              </a:prstGeom>
              <a:solidFill>
                <a:srgbClr val="14848F"/>
              </a:solidFill>
              <a:ln w="28575" cap="rnd">
                <a:solidFill>
                  <a:srgbClr val="14848F"/>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5C2869B-8FCA-4EFF-8DBF-0A808A24DA72}"/>
                </a:ext>
              </a:extLst>
            </p:cNvPr>
            <p:cNvSpPr txBox="1"/>
            <p:nvPr/>
          </p:nvSpPr>
          <p:spPr>
            <a:xfrm>
              <a:off x="4701258"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Subject Matter Experts</a:t>
              </a:r>
            </a:p>
          </p:txBody>
        </p:sp>
        <p:sp>
          <p:nvSpPr>
            <p:cNvPr id="16" name="TextBox 15">
              <a:extLst>
                <a:ext uri="{FF2B5EF4-FFF2-40B4-BE49-F238E27FC236}">
                  <a16:creationId xmlns:a16="http://schemas.microsoft.com/office/drawing/2014/main" id="{BC550135-E2DE-4232-8316-0CE8B4BF1463}"/>
                </a:ext>
              </a:extLst>
            </p:cNvPr>
            <p:cNvSpPr txBox="1"/>
            <p:nvPr/>
          </p:nvSpPr>
          <p:spPr>
            <a:xfrm>
              <a:off x="8682930" y="401982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IT Admin/Dev</a:t>
              </a:r>
            </a:p>
          </p:txBody>
        </p:sp>
        <p:sp>
          <p:nvSpPr>
            <p:cNvPr id="17" name="TextBox 16">
              <a:extLst>
                <a:ext uri="{FF2B5EF4-FFF2-40B4-BE49-F238E27FC236}">
                  <a16:creationId xmlns:a16="http://schemas.microsoft.com/office/drawing/2014/main" id="{B24E5154-16FD-473A-BBF7-011AAD1993C6}"/>
                </a:ext>
              </a:extLst>
            </p:cNvPr>
            <p:cNvSpPr txBox="1"/>
            <p:nvPr/>
          </p:nvSpPr>
          <p:spPr>
            <a:xfrm>
              <a:off x="449355" y="4014032"/>
              <a:ext cx="2789485" cy="537855"/>
            </a:xfrm>
            <a:prstGeom prst="rect">
              <a:avLst/>
            </a:prstGeom>
            <a:noFill/>
          </p:spPr>
          <p:txBody>
            <a:bodyPr wrap="none" lIns="0" tIns="0" rIns="0" bIns="0" rtlCol="0" anchor="ctr">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Your Customers</a:t>
              </a:r>
            </a:p>
          </p:txBody>
        </p:sp>
        <p:grpSp>
          <p:nvGrpSpPr>
            <p:cNvPr id="18" name="Group 17">
              <a:extLst>
                <a:ext uri="{FF2B5EF4-FFF2-40B4-BE49-F238E27FC236}">
                  <a16:creationId xmlns:a16="http://schemas.microsoft.com/office/drawing/2014/main" id="{3AB91BFB-9C5E-49F7-8977-B6FB4D5CB2AC}"/>
                </a:ext>
              </a:extLst>
            </p:cNvPr>
            <p:cNvGrpSpPr/>
            <p:nvPr/>
          </p:nvGrpSpPr>
          <p:grpSpPr>
            <a:xfrm>
              <a:off x="1184752" y="2429877"/>
              <a:ext cx="1244526" cy="957969"/>
              <a:chOff x="896532" y="785004"/>
              <a:chExt cx="684623" cy="526985"/>
            </a:xfrm>
            <a:solidFill>
              <a:srgbClr val="30E5D0"/>
            </a:solidFill>
          </p:grpSpPr>
          <p:sp>
            <p:nvSpPr>
              <p:cNvPr id="32" name="Oval 10">
                <a:extLst>
                  <a:ext uri="{FF2B5EF4-FFF2-40B4-BE49-F238E27FC236}">
                    <a16:creationId xmlns:a16="http://schemas.microsoft.com/office/drawing/2014/main" id="{0C645FCC-878F-4E20-A7EF-81CBEAA501C3}"/>
                  </a:ext>
                </a:extLst>
              </p:cNvPr>
              <p:cNvSpPr>
                <a:spLocks noChangeArrowheads="1"/>
              </p:cNvSpPr>
              <p:nvPr/>
            </p:nvSpPr>
            <p:spPr bwMode="auto">
              <a:xfrm>
                <a:off x="1135916" y="785004"/>
                <a:ext cx="218446" cy="218809"/>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dirty="0">
                  <a:ln>
                    <a:noFill/>
                  </a:ln>
                  <a:solidFill>
                    <a:srgbClr val="000000"/>
                  </a:solidFill>
                  <a:effectLst/>
                  <a:uLnTx/>
                  <a:uFillTx/>
                  <a:latin typeface="Segoe"/>
                  <a:ea typeface="+mn-ea"/>
                  <a:cs typeface="+mn-cs"/>
                </a:endParaRPr>
              </a:p>
            </p:txBody>
          </p:sp>
          <p:sp>
            <p:nvSpPr>
              <p:cNvPr id="33" name="Freeform 11">
                <a:extLst>
                  <a:ext uri="{FF2B5EF4-FFF2-40B4-BE49-F238E27FC236}">
                    <a16:creationId xmlns:a16="http://schemas.microsoft.com/office/drawing/2014/main" id="{31F0174D-DBE9-4965-BAB4-D0F67B21BCE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nvGrpSpPr>
              <p:cNvPr id="34" name="Group 33">
                <a:extLst>
                  <a:ext uri="{FF2B5EF4-FFF2-40B4-BE49-F238E27FC236}">
                    <a16:creationId xmlns:a16="http://schemas.microsoft.com/office/drawing/2014/main" id="{47F505EA-7525-4A27-B7F2-79EA9A89B147}"/>
                  </a:ext>
                </a:extLst>
              </p:cNvPr>
              <p:cNvGrpSpPr/>
              <p:nvPr/>
            </p:nvGrpSpPr>
            <p:grpSpPr>
              <a:xfrm>
                <a:off x="896532" y="873216"/>
                <a:ext cx="201230" cy="369682"/>
                <a:chOff x="851065" y="755975"/>
                <a:chExt cx="287391" cy="527971"/>
              </a:xfrm>
              <a:grpFill/>
            </p:grpSpPr>
            <p:sp>
              <p:nvSpPr>
                <p:cNvPr id="38" name="Oval 6">
                  <a:extLst>
                    <a:ext uri="{FF2B5EF4-FFF2-40B4-BE49-F238E27FC236}">
                      <a16:creationId xmlns:a16="http://schemas.microsoft.com/office/drawing/2014/main" id="{CDCFEEA3-FA36-4AE5-8B7E-C1C0E4A2D0C6}"/>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9" name="Freeform 7">
                  <a:extLst>
                    <a:ext uri="{FF2B5EF4-FFF2-40B4-BE49-F238E27FC236}">
                      <a16:creationId xmlns:a16="http://schemas.microsoft.com/office/drawing/2014/main" id="{F181522F-F4D6-40AF-9E01-7575D8668366}"/>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nvGrpSpPr>
              <p:cNvPr id="35" name="Group 34">
                <a:extLst>
                  <a:ext uri="{FF2B5EF4-FFF2-40B4-BE49-F238E27FC236}">
                    <a16:creationId xmlns:a16="http://schemas.microsoft.com/office/drawing/2014/main" id="{53E91DAF-DF14-4B43-829B-B1AE4FCD7EB8}"/>
                  </a:ext>
                </a:extLst>
              </p:cNvPr>
              <p:cNvGrpSpPr/>
              <p:nvPr/>
            </p:nvGrpSpPr>
            <p:grpSpPr>
              <a:xfrm flipH="1">
                <a:off x="1379925" y="873216"/>
                <a:ext cx="201230" cy="369682"/>
                <a:chOff x="851065" y="755975"/>
                <a:chExt cx="287391" cy="527971"/>
              </a:xfrm>
              <a:grpFill/>
            </p:grpSpPr>
            <p:sp>
              <p:nvSpPr>
                <p:cNvPr id="36" name="Oval 6">
                  <a:extLst>
                    <a:ext uri="{FF2B5EF4-FFF2-40B4-BE49-F238E27FC236}">
                      <a16:creationId xmlns:a16="http://schemas.microsoft.com/office/drawing/2014/main" id="{BC012A3E-49AE-4086-9AF8-F3E715FE0AE3}"/>
                    </a:ext>
                  </a:extLst>
                </p:cNvPr>
                <p:cNvSpPr>
                  <a:spLocks noChangeArrowheads="1"/>
                </p:cNvSpPr>
                <p:nvPr/>
              </p:nvSpPr>
              <p:spPr bwMode="auto">
                <a:xfrm>
                  <a:off x="930895" y="755975"/>
                  <a:ext cx="194496" cy="195585"/>
                </a:xfrm>
                <a:prstGeom prst="ellipse">
                  <a:avLst/>
                </a:pr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sp>
              <p:nvSpPr>
                <p:cNvPr id="37" name="Freeform 7">
                  <a:extLst>
                    <a:ext uri="{FF2B5EF4-FFF2-40B4-BE49-F238E27FC236}">
                      <a16:creationId xmlns:a16="http://schemas.microsoft.com/office/drawing/2014/main" id="{606925BD-413A-4E17-A424-C30EA72E2007}"/>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rgbClr val="14848F"/>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US" sz="2157" b="0" i="0" u="none" strike="noStrike" kern="0" cap="none" spc="0" normalizeH="0" baseline="0" noProof="0">
                    <a:ln>
                      <a:noFill/>
                    </a:ln>
                    <a:solidFill>
                      <a:srgbClr val="000000"/>
                    </a:solidFill>
                    <a:effectLst/>
                    <a:uLnTx/>
                    <a:uFillTx/>
                    <a:latin typeface="Segoe"/>
                    <a:ea typeface="+mn-ea"/>
                    <a:cs typeface="+mn-cs"/>
                  </a:endParaRPr>
                </a:p>
              </p:txBody>
            </p:sp>
          </p:grpSp>
        </p:grpSp>
        <p:grpSp>
          <p:nvGrpSpPr>
            <p:cNvPr id="19" name="Group 18">
              <a:extLst>
                <a:ext uri="{FF2B5EF4-FFF2-40B4-BE49-F238E27FC236}">
                  <a16:creationId xmlns:a16="http://schemas.microsoft.com/office/drawing/2014/main" id="{C97B3E2E-B740-4A8E-BA69-36F2F5B44271}"/>
                </a:ext>
              </a:extLst>
            </p:cNvPr>
            <p:cNvGrpSpPr/>
            <p:nvPr/>
          </p:nvGrpSpPr>
          <p:grpSpPr>
            <a:xfrm>
              <a:off x="5468814" y="2365375"/>
              <a:ext cx="1254373" cy="1096322"/>
              <a:chOff x="5661444" y="3219450"/>
              <a:chExt cx="1113586" cy="973275"/>
            </a:xfrm>
          </p:grpSpPr>
          <p:sp>
            <p:nvSpPr>
              <p:cNvPr id="25" name="Freeform: Shape 24">
                <a:extLst>
                  <a:ext uri="{FF2B5EF4-FFF2-40B4-BE49-F238E27FC236}">
                    <a16:creationId xmlns:a16="http://schemas.microsoft.com/office/drawing/2014/main" id="{2BD10783-0FCE-4CB9-835C-D97CBF5E364A}"/>
                  </a:ext>
                </a:extLst>
              </p:cNvPr>
              <p:cNvSpPr/>
              <p:nvPr/>
            </p:nvSpPr>
            <p:spPr>
              <a:xfrm>
                <a:off x="5847413" y="3219450"/>
                <a:ext cx="322940" cy="322940"/>
              </a:xfrm>
              <a:custGeom>
                <a:avLst/>
                <a:gdLst>
                  <a:gd name="connsiteX0" fmla="*/ 162584 w 322939"/>
                  <a:gd name="connsiteY0" fmla="*/ 325167 h 322940"/>
                  <a:gd name="connsiteX1" fmla="*/ 325167 w 322939"/>
                  <a:gd name="connsiteY1" fmla="*/ 162584 h 322940"/>
                  <a:gd name="connsiteX2" fmla="*/ 162584 w 322939"/>
                  <a:gd name="connsiteY2" fmla="*/ 0 h 322940"/>
                  <a:gd name="connsiteX3" fmla="*/ 0 w 322939"/>
                  <a:gd name="connsiteY3" fmla="*/ 162584 h 322940"/>
                  <a:gd name="connsiteX4" fmla="*/ 162584 w 322939"/>
                  <a:gd name="connsiteY4" fmla="*/ 325167 h 322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39" h="322940">
                    <a:moveTo>
                      <a:pt x="162584" y="325167"/>
                    </a:moveTo>
                    <a:cubicBezTo>
                      <a:pt x="251670" y="325167"/>
                      <a:pt x="325167" y="252784"/>
                      <a:pt x="325167" y="162584"/>
                    </a:cubicBezTo>
                    <a:cubicBezTo>
                      <a:pt x="325167" y="72383"/>
                      <a:pt x="251670" y="0"/>
                      <a:pt x="162584" y="0"/>
                    </a:cubicBezTo>
                    <a:cubicBezTo>
                      <a:pt x="73497" y="0"/>
                      <a:pt x="0" y="72383"/>
                      <a:pt x="0" y="162584"/>
                    </a:cubicBezTo>
                    <a:cubicBezTo>
                      <a:pt x="0" y="252784"/>
                      <a:pt x="72383" y="325167"/>
                      <a:pt x="162584" y="325167"/>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3A41F0D2-AAB7-40C1-98DD-D748EB94A5E1}"/>
                  </a:ext>
                </a:extLst>
              </p:cNvPr>
              <p:cNvSpPr/>
              <p:nvPr/>
            </p:nvSpPr>
            <p:spPr>
              <a:xfrm>
                <a:off x="5661444" y="3563548"/>
                <a:ext cx="634744" cy="412027"/>
              </a:xfrm>
              <a:custGeom>
                <a:avLst/>
                <a:gdLst>
                  <a:gd name="connsiteX0" fmla="*/ 639198 w 634744"/>
                  <a:gd name="connsiteY0" fmla="*/ 59020 h 412026"/>
                  <a:gd name="connsiteX1" fmla="*/ 554566 w 634744"/>
                  <a:gd name="connsiteY1" fmla="*/ 11136 h 412026"/>
                  <a:gd name="connsiteX2" fmla="*/ 516704 w 634744"/>
                  <a:gd name="connsiteY2" fmla="*/ 0 h 412026"/>
                  <a:gd name="connsiteX3" fmla="*/ 357461 w 634744"/>
                  <a:gd name="connsiteY3" fmla="*/ 160356 h 412026"/>
                  <a:gd name="connsiteX4" fmla="*/ 197105 w 634744"/>
                  <a:gd name="connsiteY4" fmla="*/ 0 h 412026"/>
                  <a:gd name="connsiteX5" fmla="*/ 159243 w 634744"/>
                  <a:gd name="connsiteY5" fmla="*/ 11136 h 412026"/>
                  <a:gd name="connsiteX6" fmla="*/ 0 w 634744"/>
                  <a:gd name="connsiteY6" fmla="*/ 224944 h 412026"/>
                  <a:gd name="connsiteX7" fmla="*/ 0 w 634744"/>
                  <a:gd name="connsiteY7" fmla="*/ 420936 h 412026"/>
                  <a:gd name="connsiteX8" fmla="*/ 497773 w 634744"/>
                  <a:gd name="connsiteY8" fmla="*/ 420936 h 412026"/>
                  <a:gd name="connsiteX9" fmla="*/ 487751 w 634744"/>
                  <a:gd name="connsiteY9" fmla="*/ 339644 h 412026"/>
                  <a:gd name="connsiteX10" fmla="*/ 639198 w 634744"/>
                  <a:gd name="connsiteY10" fmla="*/ 59020 h 41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4744" h="412026">
                    <a:moveTo>
                      <a:pt x="639198" y="59020"/>
                    </a:moveTo>
                    <a:cubicBezTo>
                      <a:pt x="614700" y="36748"/>
                      <a:pt x="585746" y="20045"/>
                      <a:pt x="554566" y="11136"/>
                    </a:cubicBezTo>
                    <a:lnTo>
                      <a:pt x="516704" y="0"/>
                    </a:lnTo>
                    <a:lnTo>
                      <a:pt x="357461" y="160356"/>
                    </a:lnTo>
                    <a:lnTo>
                      <a:pt x="197105" y="0"/>
                    </a:lnTo>
                    <a:lnTo>
                      <a:pt x="159243" y="11136"/>
                    </a:lnTo>
                    <a:cubicBezTo>
                      <a:pt x="64588" y="40089"/>
                      <a:pt x="0" y="125835"/>
                      <a:pt x="0" y="224944"/>
                    </a:cubicBezTo>
                    <a:lnTo>
                      <a:pt x="0" y="420936"/>
                    </a:lnTo>
                    <a:lnTo>
                      <a:pt x="497773" y="420936"/>
                    </a:lnTo>
                    <a:cubicBezTo>
                      <a:pt x="491091" y="395323"/>
                      <a:pt x="487751" y="367484"/>
                      <a:pt x="487751" y="339644"/>
                    </a:cubicBezTo>
                    <a:cubicBezTo>
                      <a:pt x="487751" y="222717"/>
                      <a:pt x="547884" y="119154"/>
                      <a:pt x="639198" y="5902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4D9D68C-32FE-4C52-8448-8892711905D4}"/>
                  </a:ext>
                </a:extLst>
              </p:cNvPr>
              <p:cNvSpPr/>
              <p:nvPr/>
            </p:nvSpPr>
            <p:spPr>
              <a:xfrm>
                <a:off x="6195965" y="3613660"/>
                <a:ext cx="579065" cy="579065"/>
              </a:xfrm>
              <a:custGeom>
                <a:avLst/>
                <a:gdLst>
                  <a:gd name="connsiteX0" fmla="*/ 289532 w 579064"/>
                  <a:gd name="connsiteY0" fmla="*/ 0 h 579064"/>
                  <a:gd name="connsiteX1" fmla="*/ 0 w 579064"/>
                  <a:gd name="connsiteY1" fmla="*/ 289532 h 579064"/>
                  <a:gd name="connsiteX2" fmla="*/ 289532 w 579064"/>
                  <a:gd name="connsiteY2" fmla="*/ 579065 h 579064"/>
                  <a:gd name="connsiteX3" fmla="*/ 579065 w 579064"/>
                  <a:gd name="connsiteY3" fmla="*/ 289532 h 579064"/>
                  <a:gd name="connsiteX4" fmla="*/ 289532 w 579064"/>
                  <a:gd name="connsiteY4" fmla="*/ 0 h 5790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064" h="579064">
                    <a:moveTo>
                      <a:pt x="289532" y="0"/>
                    </a:moveTo>
                    <a:cubicBezTo>
                      <a:pt x="129176" y="0"/>
                      <a:pt x="0" y="130290"/>
                      <a:pt x="0" y="289532"/>
                    </a:cubicBezTo>
                    <a:cubicBezTo>
                      <a:pt x="0" y="449889"/>
                      <a:pt x="130290" y="579065"/>
                      <a:pt x="289532" y="579065"/>
                    </a:cubicBezTo>
                    <a:cubicBezTo>
                      <a:pt x="448775" y="579065"/>
                      <a:pt x="579065" y="448775"/>
                      <a:pt x="579065" y="289532"/>
                    </a:cubicBezTo>
                    <a:cubicBezTo>
                      <a:pt x="579065" y="130290"/>
                      <a:pt x="448775" y="0"/>
                      <a:pt x="289532" y="0"/>
                    </a:cubicBezTo>
                    <a:close/>
                  </a:path>
                </a:pathLst>
              </a:custGeom>
              <a:solidFill>
                <a:srgbClr val="14848F"/>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6A5216B-FFA4-4AE8-AE64-F424563A8116}"/>
                  </a:ext>
                </a:extLst>
              </p:cNvPr>
              <p:cNvGrpSpPr/>
              <p:nvPr/>
            </p:nvGrpSpPr>
            <p:grpSpPr>
              <a:xfrm>
                <a:off x="6269682" y="3771901"/>
                <a:ext cx="421610" cy="258128"/>
                <a:chOff x="6289507" y="3784038"/>
                <a:chExt cx="381960" cy="233853"/>
              </a:xfrm>
            </p:grpSpPr>
            <p:sp>
              <p:nvSpPr>
                <p:cNvPr id="29" name="Freeform: Shape 28">
                  <a:extLst>
                    <a:ext uri="{FF2B5EF4-FFF2-40B4-BE49-F238E27FC236}">
                      <a16:creationId xmlns:a16="http://schemas.microsoft.com/office/drawing/2014/main" id="{63B9B64A-5A38-4435-A4D2-B46013C28B65}"/>
                    </a:ext>
                  </a:extLst>
                </p:cNvPr>
                <p:cNvSpPr/>
                <p:nvPr/>
              </p:nvSpPr>
              <p:spPr>
                <a:xfrm>
                  <a:off x="6289507" y="3806310"/>
                  <a:ext cx="111359" cy="167038"/>
                </a:xfrm>
                <a:custGeom>
                  <a:avLst/>
                  <a:gdLst>
                    <a:gd name="connsiteX0" fmla="*/ 120267 w 111358"/>
                    <a:gd name="connsiteY0" fmla="*/ 140312 h 167037"/>
                    <a:gd name="connsiteX1" fmla="*/ 86860 w 111358"/>
                    <a:gd name="connsiteY1" fmla="*/ 172606 h 167037"/>
                    <a:gd name="connsiteX2" fmla="*/ 0 w 111358"/>
                    <a:gd name="connsiteY2" fmla="*/ 85746 h 167037"/>
                    <a:gd name="connsiteX3" fmla="*/ 86860 w 111358"/>
                    <a:gd name="connsiteY3" fmla="*/ 0 h 167037"/>
                    <a:gd name="connsiteX4" fmla="*/ 120267 w 111358"/>
                    <a:gd name="connsiteY4" fmla="*/ 32294 h 167037"/>
                    <a:gd name="connsiteX5" fmla="*/ 65702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120267" y="140312"/>
                      </a:moveTo>
                      <a:lnTo>
                        <a:pt x="86860" y="172606"/>
                      </a:lnTo>
                      <a:lnTo>
                        <a:pt x="0" y="85746"/>
                      </a:lnTo>
                      <a:lnTo>
                        <a:pt x="86860" y="0"/>
                      </a:lnTo>
                      <a:lnTo>
                        <a:pt x="120267" y="32294"/>
                      </a:lnTo>
                      <a:lnTo>
                        <a:pt x="65702"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2D3FCB7-BE87-414B-8929-8B0C7DCA9D8C}"/>
                    </a:ext>
                  </a:extLst>
                </p:cNvPr>
                <p:cNvSpPr/>
                <p:nvPr/>
              </p:nvSpPr>
              <p:spPr>
                <a:xfrm>
                  <a:off x="6423137" y="3784038"/>
                  <a:ext cx="122494" cy="233853"/>
                </a:xfrm>
                <a:custGeom>
                  <a:avLst/>
                  <a:gdLst>
                    <a:gd name="connsiteX0" fmla="*/ 43430 w 122494"/>
                    <a:gd name="connsiteY0" fmla="*/ 239421 h 233853"/>
                    <a:gd name="connsiteX1" fmla="*/ 0 w 122494"/>
                    <a:gd name="connsiteY1" fmla="*/ 223831 h 233853"/>
                    <a:gd name="connsiteX2" fmla="*/ 81292 w 122494"/>
                    <a:gd name="connsiteY2" fmla="*/ 0 h 233853"/>
                    <a:gd name="connsiteX3" fmla="*/ 124722 w 122494"/>
                    <a:gd name="connsiteY3" fmla="*/ 15590 h 233853"/>
                  </a:gdLst>
                  <a:ahLst/>
                  <a:cxnLst>
                    <a:cxn ang="0">
                      <a:pos x="connsiteX0" y="connsiteY0"/>
                    </a:cxn>
                    <a:cxn ang="0">
                      <a:pos x="connsiteX1" y="connsiteY1"/>
                    </a:cxn>
                    <a:cxn ang="0">
                      <a:pos x="connsiteX2" y="connsiteY2"/>
                    </a:cxn>
                    <a:cxn ang="0">
                      <a:pos x="connsiteX3" y="connsiteY3"/>
                    </a:cxn>
                  </a:cxnLst>
                  <a:rect l="l" t="t" r="r" b="b"/>
                  <a:pathLst>
                    <a:path w="122494" h="233853">
                      <a:moveTo>
                        <a:pt x="43430" y="239421"/>
                      </a:moveTo>
                      <a:lnTo>
                        <a:pt x="0" y="223831"/>
                      </a:lnTo>
                      <a:lnTo>
                        <a:pt x="81292" y="0"/>
                      </a:lnTo>
                      <a:lnTo>
                        <a:pt x="124722" y="15590"/>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AABFB8D-A11E-487D-B117-4C97D1D389D9}"/>
                    </a:ext>
                  </a:extLst>
                </p:cNvPr>
                <p:cNvSpPr/>
                <p:nvPr/>
              </p:nvSpPr>
              <p:spPr>
                <a:xfrm>
                  <a:off x="6560108" y="3806310"/>
                  <a:ext cx="111359" cy="167038"/>
                </a:xfrm>
                <a:custGeom>
                  <a:avLst/>
                  <a:gdLst>
                    <a:gd name="connsiteX0" fmla="*/ 33408 w 111358"/>
                    <a:gd name="connsiteY0" fmla="*/ 172606 h 167037"/>
                    <a:gd name="connsiteX1" fmla="*/ 0 w 111358"/>
                    <a:gd name="connsiteY1" fmla="*/ 140312 h 167037"/>
                    <a:gd name="connsiteX2" fmla="*/ 54566 w 111358"/>
                    <a:gd name="connsiteY2" fmla="*/ 85746 h 167037"/>
                    <a:gd name="connsiteX3" fmla="*/ 0 w 111358"/>
                    <a:gd name="connsiteY3" fmla="*/ 32294 h 167037"/>
                    <a:gd name="connsiteX4" fmla="*/ 33408 w 111358"/>
                    <a:gd name="connsiteY4" fmla="*/ 0 h 167037"/>
                    <a:gd name="connsiteX5" fmla="*/ 120267 w 111358"/>
                    <a:gd name="connsiteY5" fmla="*/ 85746 h 167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58" h="167037">
                      <a:moveTo>
                        <a:pt x="33408" y="172606"/>
                      </a:moveTo>
                      <a:lnTo>
                        <a:pt x="0" y="140312"/>
                      </a:lnTo>
                      <a:lnTo>
                        <a:pt x="54566" y="85746"/>
                      </a:lnTo>
                      <a:lnTo>
                        <a:pt x="0" y="32294"/>
                      </a:lnTo>
                      <a:lnTo>
                        <a:pt x="33408" y="0"/>
                      </a:lnTo>
                      <a:lnTo>
                        <a:pt x="120267" y="85746"/>
                      </a:lnTo>
                      <a:close/>
                    </a:path>
                  </a:pathLst>
                </a:custGeom>
                <a:solidFill>
                  <a:schemeClr val="bg1"/>
                </a:solidFill>
                <a:ln w="1104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B93F1240-4AA9-484D-83A2-560DA0F6291C}"/>
                </a:ext>
              </a:extLst>
            </p:cNvPr>
            <p:cNvGrpSpPr/>
            <p:nvPr/>
          </p:nvGrpSpPr>
          <p:grpSpPr>
            <a:xfrm>
              <a:off x="9683042" y="2454069"/>
              <a:ext cx="832182" cy="1004741"/>
              <a:chOff x="9877206" y="3151457"/>
              <a:chExt cx="848869" cy="1024888"/>
            </a:xfrm>
          </p:grpSpPr>
          <p:sp>
            <p:nvSpPr>
              <p:cNvPr id="21" name="Freeform: Shape 20">
                <a:extLst>
                  <a:ext uri="{FF2B5EF4-FFF2-40B4-BE49-F238E27FC236}">
                    <a16:creationId xmlns:a16="http://schemas.microsoft.com/office/drawing/2014/main" id="{BF888ADF-7B6A-4895-BCAB-AD918B3DAFEC}"/>
                  </a:ext>
                </a:extLst>
              </p:cNvPr>
              <p:cNvSpPr/>
              <p:nvPr/>
            </p:nvSpPr>
            <p:spPr>
              <a:xfrm>
                <a:off x="10285545" y="3795346"/>
                <a:ext cx="440530" cy="380999"/>
              </a:xfrm>
              <a:custGeom>
                <a:avLst/>
                <a:gdLst>
                  <a:gd name="connsiteX0" fmla="*/ 360997 w 352425"/>
                  <a:gd name="connsiteY0" fmla="*/ 267653 h 304800"/>
                  <a:gd name="connsiteX1" fmla="*/ 360997 w 352425"/>
                  <a:gd name="connsiteY1" fmla="*/ 0 h 304800"/>
                  <a:gd name="connsiteX2" fmla="*/ 0 w 352425"/>
                  <a:gd name="connsiteY2" fmla="*/ 0 h 304800"/>
                  <a:gd name="connsiteX3" fmla="*/ 0 w 352425"/>
                  <a:gd name="connsiteY3" fmla="*/ 267653 h 304800"/>
                  <a:gd name="connsiteX4" fmla="*/ 124778 w 352425"/>
                  <a:gd name="connsiteY4" fmla="*/ 267653 h 304800"/>
                  <a:gd name="connsiteX5" fmla="*/ 124778 w 352425"/>
                  <a:gd name="connsiteY5" fmla="*/ 292418 h 304800"/>
                  <a:gd name="connsiteX6" fmla="*/ 84773 w 352425"/>
                  <a:gd name="connsiteY6" fmla="*/ 292418 h 304800"/>
                  <a:gd name="connsiteX7" fmla="*/ 84773 w 352425"/>
                  <a:gd name="connsiteY7" fmla="*/ 306705 h 304800"/>
                  <a:gd name="connsiteX8" fmla="*/ 276225 w 352425"/>
                  <a:gd name="connsiteY8" fmla="*/ 306705 h 304800"/>
                  <a:gd name="connsiteX9" fmla="*/ 276225 w 352425"/>
                  <a:gd name="connsiteY9" fmla="*/ 292418 h 304800"/>
                  <a:gd name="connsiteX10" fmla="*/ 238125 w 352425"/>
                  <a:gd name="connsiteY10" fmla="*/ 292418 h 304800"/>
                  <a:gd name="connsiteX11" fmla="*/ 238125 w 352425"/>
                  <a:gd name="connsiteY11" fmla="*/ 267653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2425" h="304800">
                    <a:moveTo>
                      <a:pt x="360997" y="267653"/>
                    </a:moveTo>
                    <a:lnTo>
                      <a:pt x="360997" y="0"/>
                    </a:lnTo>
                    <a:lnTo>
                      <a:pt x="0" y="0"/>
                    </a:lnTo>
                    <a:lnTo>
                      <a:pt x="0" y="267653"/>
                    </a:lnTo>
                    <a:lnTo>
                      <a:pt x="124778" y="267653"/>
                    </a:lnTo>
                    <a:lnTo>
                      <a:pt x="124778" y="292418"/>
                    </a:lnTo>
                    <a:lnTo>
                      <a:pt x="84773" y="292418"/>
                    </a:lnTo>
                    <a:lnTo>
                      <a:pt x="84773" y="306705"/>
                    </a:lnTo>
                    <a:lnTo>
                      <a:pt x="276225" y="306705"/>
                    </a:lnTo>
                    <a:lnTo>
                      <a:pt x="276225" y="292418"/>
                    </a:lnTo>
                    <a:lnTo>
                      <a:pt x="238125" y="292418"/>
                    </a:lnTo>
                    <a:lnTo>
                      <a:pt x="238125" y="267653"/>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F520644-D946-4946-8CB3-1D7EA9623140}"/>
                  </a:ext>
                </a:extLst>
              </p:cNvPr>
              <p:cNvSpPr/>
              <p:nvPr/>
            </p:nvSpPr>
            <p:spPr>
              <a:xfrm>
                <a:off x="9877206" y="3593417"/>
                <a:ext cx="657225" cy="381000"/>
              </a:xfrm>
              <a:custGeom>
                <a:avLst/>
                <a:gdLst>
                  <a:gd name="connsiteX0" fmla="*/ 370239 w 657225"/>
                  <a:gd name="connsiteY0" fmla="*/ 387667 h 381000"/>
                  <a:gd name="connsiteX1" fmla="*/ 370239 w 657225"/>
                  <a:gd name="connsiteY1" fmla="*/ 175260 h 381000"/>
                  <a:gd name="connsiteX2" fmla="*/ 663609 w 657225"/>
                  <a:gd name="connsiteY2" fmla="*/ 175260 h 381000"/>
                  <a:gd name="connsiteX3" fmla="*/ 663609 w 657225"/>
                  <a:gd name="connsiteY3" fmla="*/ 111442 h 381000"/>
                  <a:gd name="connsiteX4" fmla="*/ 544546 w 657225"/>
                  <a:gd name="connsiteY4" fmla="*/ 32385 h 381000"/>
                  <a:gd name="connsiteX5" fmla="*/ 544546 w 657225"/>
                  <a:gd name="connsiteY5" fmla="*/ 31432 h 381000"/>
                  <a:gd name="connsiteX6" fmla="*/ 442629 w 657225"/>
                  <a:gd name="connsiteY6" fmla="*/ 952 h 381000"/>
                  <a:gd name="connsiteX7" fmla="*/ 333091 w 657225"/>
                  <a:gd name="connsiteY7" fmla="*/ 136208 h 381000"/>
                  <a:gd name="connsiteX8" fmla="*/ 221649 w 657225"/>
                  <a:gd name="connsiteY8" fmla="*/ 0 h 381000"/>
                  <a:gd name="connsiteX9" fmla="*/ 115921 w 657225"/>
                  <a:gd name="connsiteY9" fmla="*/ 30480 h 381000"/>
                  <a:gd name="connsiteX10" fmla="*/ 115921 w 657225"/>
                  <a:gd name="connsiteY10" fmla="*/ 31432 h 381000"/>
                  <a:gd name="connsiteX11" fmla="*/ 669 w 657225"/>
                  <a:gd name="connsiteY11" fmla="*/ 110490 h 381000"/>
                  <a:gd name="connsiteX12" fmla="*/ 29244 w 657225"/>
                  <a:gd name="connsiteY12" fmla="*/ 284798 h 381000"/>
                  <a:gd name="connsiteX13" fmla="*/ 270226 w 657225"/>
                  <a:gd name="connsiteY13" fmla="*/ 385763 h 381000"/>
                  <a:gd name="connsiteX14" fmla="*/ 290229 w 657225"/>
                  <a:gd name="connsiteY14" fmla="*/ 387667 h 381000"/>
                  <a:gd name="connsiteX15" fmla="*/ 290229 w 657225"/>
                  <a:gd name="connsiteY15" fmla="*/ 387667 h 381000"/>
                  <a:gd name="connsiteX16" fmla="*/ 330234 w 657225"/>
                  <a:gd name="connsiteY16" fmla="*/ 388620 h 381000"/>
                  <a:gd name="connsiteX17" fmla="*/ 370239 w 657225"/>
                  <a:gd name="connsiteY17" fmla="*/ 387667 h 381000"/>
                  <a:gd name="connsiteX18" fmla="*/ 370239 w 657225"/>
                  <a:gd name="connsiteY18" fmla="*/ 38766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7225" h="381000">
                    <a:moveTo>
                      <a:pt x="370239" y="387667"/>
                    </a:moveTo>
                    <a:lnTo>
                      <a:pt x="370239" y="175260"/>
                    </a:lnTo>
                    <a:lnTo>
                      <a:pt x="663609" y="175260"/>
                    </a:lnTo>
                    <a:cubicBezTo>
                      <a:pt x="664561" y="153352"/>
                      <a:pt x="664561" y="131445"/>
                      <a:pt x="663609" y="111442"/>
                    </a:cubicBezTo>
                    <a:cubicBezTo>
                      <a:pt x="627414" y="75247"/>
                      <a:pt x="592171" y="49530"/>
                      <a:pt x="544546" y="32385"/>
                    </a:cubicBezTo>
                    <a:lnTo>
                      <a:pt x="544546" y="31432"/>
                    </a:lnTo>
                    <a:cubicBezTo>
                      <a:pt x="513114" y="15240"/>
                      <a:pt x="474061" y="6667"/>
                      <a:pt x="442629" y="952"/>
                    </a:cubicBezTo>
                    <a:cubicBezTo>
                      <a:pt x="426436" y="18097"/>
                      <a:pt x="368334" y="81915"/>
                      <a:pt x="333091" y="136208"/>
                    </a:cubicBezTo>
                    <a:cubicBezTo>
                      <a:pt x="297849" y="81915"/>
                      <a:pt x="238794" y="18097"/>
                      <a:pt x="221649" y="0"/>
                    </a:cubicBezTo>
                    <a:cubicBezTo>
                      <a:pt x="189264" y="5715"/>
                      <a:pt x="148306" y="14288"/>
                      <a:pt x="115921" y="30480"/>
                    </a:cubicBezTo>
                    <a:lnTo>
                      <a:pt x="115921" y="31432"/>
                    </a:lnTo>
                    <a:cubicBezTo>
                      <a:pt x="84489" y="48577"/>
                      <a:pt x="35911" y="74295"/>
                      <a:pt x="669" y="110490"/>
                    </a:cubicBezTo>
                    <a:cubicBezTo>
                      <a:pt x="-2189" y="170498"/>
                      <a:pt x="3526" y="250507"/>
                      <a:pt x="29244" y="284798"/>
                    </a:cubicBezTo>
                    <a:cubicBezTo>
                      <a:pt x="52104" y="315278"/>
                      <a:pt x="91156" y="374332"/>
                      <a:pt x="270226" y="385763"/>
                    </a:cubicBezTo>
                    <a:cubicBezTo>
                      <a:pt x="270226" y="385763"/>
                      <a:pt x="274989" y="386715"/>
                      <a:pt x="290229" y="387667"/>
                    </a:cubicBezTo>
                    <a:lnTo>
                      <a:pt x="290229" y="387667"/>
                    </a:lnTo>
                    <a:cubicBezTo>
                      <a:pt x="306421" y="388620"/>
                      <a:pt x="316899" y="388620"/>
                      <a:pt x="330234" y="388620"/>
                    </a:cubicBezTo>
                    <a:cubicBezTo>
                      <a:pt x="344521" y="388620"/>
                      <a:pt x="354999" y="388620"/>
                      <a:pt x="370239" y="387667"/>
                    </a:cubicBezTo>
                    <a:lnTo>
                      <a:pt x="370239" y="387667"/>
                    </a:ln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4DA4C0F-A6AF-4274-AF09-9C36F75635AE}"/>
                  </a:ext>
                </a:extLst>
              </p:cNvPr>
              <p:cNvSpPr/>
              <p:nvPr/>
            </p:nvSpPr>
            <p:spPr>
              <a:xfrm>
                <a:off x="10015988" y="3151457"/>
                <a:ext cx="400050" cy="400050"/>
              </a:xfrm>
              <a:custGeom>
                <a:avLst/>
                <a:gdLst>
                  <a:gd name="connsiteX0" fmla="*/ 201930 w 400050"/>
                  <a:gd name="connsiteY0" fmla="*/ 404813 h 400050"/>
                  <a:gd name="connsiteX1" fmla="*/ 404813 w 400050"/>
                  <a:gd name="connsiteY1" fmla="*/ 202883 h 400050"/>
                  <a:gd name="connsiteX2" fmla="*/ 201930 w 400050"/>
                  <a:gd name="connsiteY2" fmla="*/ 0 h 400050"/>
                  <a:gd name="connsiteX3" fmla="*/ 0 w 400050"/>
                  <a:gd name="connsiteY3" fmla="*/ 202883 h 400050"/>
                  <a:gd name="connsiteX4" fmla="*/ 201930 w 400050"/>
                  <a:gd name="connsiteY4" fmla="*/ 404813 h 4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50" h="400050">
                    <a:moveTo>
                      <a:pt x="201930" y="404813"/>
                    </a:moveTo>
                    <a:cubicBezTo>
                      <a:pt x="313373" y="404813"/>
                      <a:pt x="404813" y="314325"/>
                      <a:pt x="404813" y="202883"/>
                    </a:cubicBezTo>
                    <a:cubicBezTo>
                      <a:pt x="404813" y="91440"/>
                      <a:pt x="313373" y="0"/>
                      <a:pt x="201930" y="0"/>
                    </a:cubicBezTo>
                    <a:cubicBezTo>
                      <a:pt x="90488" y="0"/>
                      <a:pt x="0" y="90488"/>
                      <a:pt x="0" y="202883"/>
                    </a:cubicBezTo>
                    <a:cubicBezTo>
                      <a:pt x="0" y="315278"/>
                      <a:pt x="90488" y="404813"/>
                      <a:pt x="201930" y="404813"/>
                    </a:cubicBezTo>
                    <a:close/>
                  </a:path>
                </a:pathLst>
              </a:custGeom>
              <a:solidFill>
                <a:srgbClr val="14848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5F141CE-0B9F-4C2F-9108-2A38CB201DD7}"/>
                  </a:ext>
                </a:extLst>
              </p:cNvPr>
              <p:cNvSpPr/>
              <p:nvPr/>
            </p:nvSpPr>
            <p:spPr bwMode="auto">
              <a:xfrm>
                <a:off x="10314998" y="3832107"/>
                <a:ext cx="381624" cy="261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pic>
        <p:nvPicPr>
          <p:cNvPr id="6149" name="Picture 5">
            <a:extLst>
              <a:ext uri="{FF2B5EF4-FFF2-40B4-BE49-F238E27FC236}">
                <a16:creationId xmlns:a16="http://schemas.microsoft.com/office/drawing/2014/main" id="{3F209676-B4EC-4639-A408-7118114D4C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106817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43F9A-7C4D-4D6A-A6DB-45EBC24610BE}"/>
              </a:ext>
            </a:extLst>
          </p:cNvPr>
          <p:cNvSpPr>
            <a:spLocks noGrp="1"/>
          </p:cNvSpPr>
          <p:nvPr>
            <p:ph type="title"/>
          </p:nvPr>
        </p:nvSpPr>
        <p:spPr/>
        <p:txBody>
          <a:bodyPr/>
          <a:lstStyle/>
          <a:p>
            <a:r>
              <a:rPr lang="en-US" dirty="0"/>
              <a:t>A Robust Virtual Agent Platform</a:t>
            </a:r>
          </a:p>
        </p:txBody>
      </p:sp>
      <p:sp>
        <p:nvSpPr>
          <p:cNvPr id="11" name="Rectangle 10">
            <a:extLst>
              <a:ext uri="{FF2B5EF4-FFF2-40B4-BE49-F238E27FC236}">
                <a16:creationId xmlns:a16="http://schemas.microsoft.com/office/drawing/2014/main" id="{6431548C-76A0-441A-8EF8-9299D8216FBD}"/>
              </a:ext>
            </a:extLst>
          </p:cNvPr>
          <p:cNvSpPr/>
          <p:nvPr/>
        </p:nvSpPr>
        <p:spPr bwMode="auto">
          <a:xfrm>
            <a:off x="1168611"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Easily build powerful conversations </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68904E4-03BB-49B1-9D03-00231CC0A5E5}"/>
              </a:ext>
            </a:extLst>
          </p:cNvPr>
          <p:cNvSpPr/>
          <p:nvPr/>
        </p:nvSpPr>
        <p:spPr bwMode="auto">
          <a:xfrm>
            <a:off x="48844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Create personalized customer experiences</a:t>
            </a:r>
            <a:endParaRPr kumimoji="0" lang="en-US" sz="1400" b="0" i="0" u="none" strike="noStrike" kern="1200" cap="none" spc="0" normalizeH="0" baseline="0" noProof="0" dirty="0">
              <a:ln>
                <a:noFill/>
              </a:ln>
              <a:solidFill>
                <a:srgbClr val="14848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2ED0B6E-DD6D-4AE9-9DC3-058F851652BB}"/>
              </a:ext>
            </a:extLst>
          </p:cNvPr>
          <p:cNvSpPr/>
          <p:nvPr/>
        </p:nvSpPr>
        <p:spPr bwMode="auto">
          <a:xfrm>
            <a:off x="8600212" y="2400701"/>
            <a:ext cx="2494946" cy="2364017"/>
          </a:xfrm>
          <a:prstGeom prst="rect">
            <a:avLst/>
          </a:prstGeom>
          <a:solidFill>
            <a:schemeClr val="bg1"/>
          </a:solidFill>
          <a:ln w="6350">
            <a:solidFill>
              <a:schemeClr val="bg1">
                <a:lumMod val="75000"/>
              </a:schemeClr>
            </a:solidFill>
            <a:headEnd type="none" w="med" len="med"/>
            <a:tailEnd type="none" w="med" len="med"/>
          </a:ln>
          <a:effectLst>
            <a:outerShdw blurRad="50800" dist="381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ts val="294"/>
              </a:spcAft>
              <a:buClrTx/>
              <a:buSzTx/>
              <a:buFontTx/>
              <a:buNone/>
              <a:tabLst/>
              <a:defRPr/>
            </a:pPr>
            <a:r>
              <a:rPr kumimoji="0" lang="en-US" sz="1800" b="0" i="0" u="none" strike="noStrike" kern="1200" cap="none" spc="0" normalizeH="0" baseline="0" noProof="0" dirty="0">
                <a:ln>
                  <a:noFill/>
                </a:ln>
                <a:solidFill>
                  <a:srgbClr val="14848F"/>
                </a:solidFill>
                <a:effectLst/>
                <a:uLnTx/>
                <a:uFillTx/>
                <a:latin typeface="Segoe UI Semibold"/>
                <a:ea typeface="+mn-ea"/>
                <a:cs typeface="+mn-cs"/>
              </a:rPr>
              <a:t>Limitless extensibility with Bot Framework Skills</a:t>
            </a:r>
            <a:endParaRPr kumimoji="0" lang="en-US" sz="1400" b="0" i="0" u="none" strike="noStrike" kern="1200" cap="none" spc="0" normalizeH="0" baseline="30000" noProof="0" dirty="0">
              <a:ln>
                <a:noFill/>
              </a:ln>
              <a:solidFill>
                <a:srgbClr val="14848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859D14A1-A7E0-47E1-AA62-1E482EFA4D73}"/>
              </a:ext>
            </a:extLst>
          </p:cNvPr>
          <p:cNvSpPr/>
          <p:nvPr/>
        </p:nvSpPr>
        <p:spPr>
          <a:xfrm>
            <a:off x="9181957" y="3640584"/>
            <a:ext cx="593432"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14848F"/>
                </a:solidFill>
                <a:effectLst/>
                <a:uLnTx/>
                <a:uFillTx/>
                <a:latin typeface="Segoe UI"/>
                <a:ea typeface="+mn-ea"/>
                <a:cs typeface="+mn-cs"/>
              </a:rPr>
              <a:t>preview</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26726336"/>
      </p:ext>
    </p:extLst>
  </p:cSld>
  <p:clrMapOvr>
    <a:masterClrMapping/>
  </p:clrMapOvr>
  <p:transition>
    <p:fade/>
  </p:transition>
  <p:extLst mod="1">
    <p:ext uri="{6950BFC3-D8DA-4A85-94F7-54DA5524770B}">
      <p188:commentRel xmlns="" xmlns:a16="http://schemas.microsoft.com/office/drawing/2014/main" xmlns:p14="http://schemas.microsoft.com/office/powerpoint/2010/main" xmlns:p188="http://schemas.microsoft.com/office/powerpoint/2018/8/main" r:id="rId2"/>
    </p:ext>
  </p:extLs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Making Bots Easy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69181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Simple, graphical bot creation</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Easily test and maintain bots through a simple, easy to use graphical interface</a:t>
            </a: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0"/>
              </a:spcAft>
              <a:buClrTx/>
              <a:buSzTx/>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Extract information from user responses</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Recognize, extract, and act on common entities in a user’s responses. For example, colors, currencies, ages, dates and times. Or create your own custom entities, e.g. model numbers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Remember user responses </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Store user information for use later in variables and use them to branch or create personalized conversations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C844876F-D1DA-4A03-BEE1-32FAF237A111}"/>
              </a:ext>
            </a:extLst>
          </p:cNvPr>
          <p:cNvPicPr>
            <a:picLocks noChangeAspect="1"/>
          </p:cNvPicPr>
          <p:nvPr/>
        </p:nvPicPr>
        <p:blipFill>
          <a:blip r:embed="rId3"/>
          <a:stretch>
            <a:fillRect/>
          </a:stretch>
        </p:blipFill>
        <p:spPr>
          <a:xfrm>
            <a:off x="5100498" y="1482392"/>
            <a:ext cx="6964651" cy="3918777"/>
          </a:xfrm>
          <a:prstGeom prst="rect">
            <a:avLst/>
          </a:prstGeom>
        </p:spPr>
      </p:pic>
    </p:spTree>
    <p:extLst>
      <p:ext uri="{BB962C8B-B14F-4D97-AF65-F5344CB8AC3E}">
        <p14:creationId xmlns:p14="http://schemas.microsoft.com/office/powerpoint/2010/main" val="49109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88="http://schemas.microsoft.com/office/powerpoint/2018/8/main">
      <p:transition spd="med">
        <p:fade/>
      </p:transition>
    </mc:Fallback>
  </mc:AlternateContent>
  <p:extLst mod="1">
    <p:ext uri="{6950BFC3-D8DA-4A85-94F7-54DA5524770B}">
      <p188:commentRel xmlns="" xmlns:a16="http://schemas.microsoft.com/office/drawing/2014/main" xmlns:p14="http://schemas.microsoft.com/office/powerpoint/2010/main" xmlns:mc="http://schemas.openxmlformats.org/markup-compatibility/2006" xmlns:p188="http://schemas.microsoft.com/office/powerpoint/2018/8/main" r:id="rId4"/>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Low Code Evolution</a:t>
            </a:r>
          </a:p>
        </p:txBody>
      </p:sp>
    </p:spTree>
    <p:extLst>
      <p:ext uri="{BB962C8B-B14F-4D97-AF65-F5344CB8AC3E}">
        <p14:creationId xmlns:p14="http://schemas.microsoft.com/office/powerpoint/2010/main" val="25188279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Get Started Quickly</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237385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Learn from your website</a:t>
            </a:r>
            <a:endParaRPr kumimoji="0" lang="en-US" sz="19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Segoe UI"/>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rPr>
              <a:t>Just point the bot to your website, and it will extract common questions, FAQs and pre-build topics for you – so you can be up and running in minutes - out of the box.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961"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F2F1778E-FC34-44FD-84D8-23E36D21398F}"/>
              </a:ext>
            </a:extLst>
          </p:cNvPr>
          <p:cNvPicPr>
            <a:picLocks noChangeAspect="1"/>
          </p:cNvPicPr>
          <p:nvPr/>
        </p:nvPicPr>
        <p:blipFill>
          <a:blip r:embed="rId3"/>
          <a:stretch>
            <a:fillRect/>
          </a:stretch>
        </p:blipFill>
        <p:spPr>
          <a:xfrm>
            <a:off x="5100498" y="1482078"/>
            <a:ext cx="6861338" cy="3997873"/>
          </a:xfrm>
          <a:prstGeom prst="rect">
            <a:avLst/>
          </a:prstGeom>
        </p:spPr>
      </p:pic>
    </p:spTree>
    <p:extLst>
      <p:ext uri="{BB962C8B-B14F-4D97-AF65-F5344CB8AC3E}">
        <p14:creationId xmlns:p14="http://schemas.microsoft.com/office/powerpoint/2010/main" val="248451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a:cs typeface="Segoe UI"/>
              </a:rPr>
              <a:t>Avoid Repetitive Conversations</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380873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75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Slot-filling capabilities</a:t>
            </a: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The bot doesn’t follow the dialog script blindly. It intelligently uses all the information it has to decide when to ask a question and when to skip them.</a:t>
            </a: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For example, if the user provided information earlier in the conversation, the bot will remember it and skip asking about it again</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75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5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E51FB2D5-A297-4B43-926C-5D08CC644AC6}"/>
              </a:ext>
            </a:extLst>
          </p:cNvPr>
          <p:cNvPicPr>
            <a:picLocks noChangeAspect="1"/>
          </p:cNvPicPr>
          <p:nvPr/>
        </p:nvPicPr>
        <p:blipFill>
          <a:blip r:embed="rId3"/>
          <a:stretch>
            <a:fillRect/>
          </a:stretch>
        </p:blipFill>
        <p:spPr>
          <a:xfrm>
            <a:off x="5100498" y="1482078"/>
            <a:ext cx="6817079" cy="3835743"/>
          </a:xfrm>
          <a:prstGeom prst="rect">
            <a:avLst/>
          </a:prstGeom>
        </p:spPr>
      </p:pic>
    </p:spTree>
    <p:extLst>
      <p:ext uri="{BB962C8B-B14F-4D97-AF65-F5344CB8AC3E}">
        <p14:creationId xmlns:p14="http://schemas.microsoft.com/office/powerpoint/2010/main" val="34722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Converse everywhere</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5995" y="1482078"/>
            <a:ext cx="4407941" cy="5134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1765"/>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mn-cs"/>
              </a:rPr>
              <a:t>Use bots wherever you need them:</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Configure and deploy to multiple channels</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embed your bot wherever your organization engages with customers: websites, mobile apps, Facebook, Teams or any of the dozens of channels supported by Azure Bot Service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gradFill>
                  <a:gsLst>
                    <a:gs pos="83000">
                      <a:srgbClr val="008272"/>
                    </a:gs>
                    <a:gs pos="100000">
                      <a:srgbClr val="008272"/>
                    </a:gs>
                  </a:gsLst>
                  <a:lin ang="5400000" scaled="1"/>
                </a:gradFill>
                <a:effectLst/>
                <a:uLnTx/>
                <a:uFillTx/>
                <a:latin typeface="Segoe UI"/>
                <a:ea typeface="+mn-ea"/>
                <a:cs typeface="+mn-cs"/>
              </a:rPr>
              <a:t>Deploy to demo sites with a single click</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Test and gain feedback by deploying your bot to a demo website and sharing it internally with colleagues, before embedding it to your own website when ready</a:t>
            </a:r>
            <a:endParaRPr kumimoji="0" lang="en-US" sz="1800" b="1" i="0" u="none" strike="noStrike" kern="1200" cap="none" spc="0" normalizeH="0" baseline="0" noProof="0" dirty="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dirty="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AF53F8E8-A1C7-46D2-9ADD-F71DAB7621BD}"/>
              </a:ext>
            </a:extLst>
          </p:cNvPr>
          <p:cNvPicPr>
            <a:picLocks noChangeAspect="1"/>
          </p:cNvPicPr>
          <p:nvPr/>
        </p:nvPicPr>
        <p:blipFill>
          <a:blip r:embed="rId3"/>
          <a:stretch>
            <a:fillRect/>
          </a:stretch>
        </p:blipFill>
        <p:spPr>
          <a:xfrm>
            <a:off x="5462185" y="1482079"/>
            <a:ext cx="6729816" cy="3935074"/>
          </a:xfrm>
          <a:prstGeom prst="rect">
            <a:avLst/>
          </a:prstGeom>
        </p:spPr>
      </p:pic>
    </p:spTree>
    <p:extLst>
      <p:ext uri="{BB962C8B-B14F-4D97-AF65-F5344CB8AC3E}">
        <p14:creationId xmlns:p14="http://schemas.microsoft.com/office/powerpoint/2010/main" val="4191589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6378" y="447431"/>
            <a:ext cx="11018520" cy="553998"/>
          </a:xfrm>
        </p:spPr>
        <p:txBody>
          <a:bodyPr/>
          <a:lstStyle/>
          <a:p>
            <a:pPr lvl="0"/>
            <a:r>
              <a:rPr lang="en-US" dirty="0">
                <a:cs typeface="Segoe UI"/>
              </a:rPr>
              <a:t>Easily make your bots better</a:t>
            </a:r>
          </a:p>
        </p:txBody>
      </p:sp>
      <p:sp>
        <p:nvSpPr>
          <p:cNvPr id="5" name="Text Placeholder 1">
            <a:extLst>
              <a:ext uri="{FF2B5EF4-FFF2-40B4-BE49-F238E27FC236}">
                <a16:creationId xmlns:a16="http://schemas.microsoft.com/office/drawing/2014/main" id="{1965C168-FDC4-4047-835D-B58105A3B630}"/>
              </a:ext>
            </a:extLst>
          </p:cNvPr>
          <p:cNvSpPr txBox="1">
            <a:spLocks/>
          </p:cNvSpPr>
          <p:nvPr/>
        </p:nvSpPr>
        <p:spPr>
          <a:xfrm>
            <a:off x="456378" y="1932454"/>
            <a:ext cx="4407941" cy="4180375"/>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Easily see what’s working – and what to improve</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Analyze bot / customer conversations to better understand how specific topics are performing, what’s impacting your CSAT, and identify where there is room for improvement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gradFill>
                  <a:gsLst>
                    <a:gs pos="83000">
                      <a:srgbClr val="008272"/>
                    </a:gs>
                    <a:gs pos="100000">
                      <a:srgbClr val="008272"/>
                    </a:gs>
                  </a:gsLst>
                  <a:lin ang="5400000" scaled="1"/>
                </a:gradFill>
                <a:effectLst/>
                <a:uLnTx/>
                <a:uFillTx/>
                <a:latin typeface="Segoe UI"/>
                <a:ea typeface="+mn-ea"/>
                <a:cs typeface="+mn-cs"/>
              </a:rPr>
              <a:t>Quickly figure out what to build next</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rPr>
              <a:t>Easily see which conversations are going to human agents and determine which topics to teach your bot next </a:t>
            </a: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800" b="1" i="0" u="none" strike="noStrike" kern="1200" cap="none" spc="0" normalizeH="0" baseline="0" noProof="0">
              <a:ln>
                <a:noFill/>
              </a:ln>
              <a:solidFill>
                <a:srgbClr val="008272"/>
              </a:solidFill>
              <a:effectLst/>
              <a:uLnTx/>
              <a:uFillTx/>
              <a:latin typeface="Segoe UI"/>
              <a:ea typeface="+mn-ea"/>
              <a:cs typeface="Segoe UI" panose="020B0502040204020203" pitchFamily="34" charset="0"/>
            </a:endParaRPr>
          </a:p>
          <a:p>
            <a:pPr marL="0" marR="0" lvl="0" indent="0" algn="l" defTabSz="932186" rtl="0" eaLnBrk="1" fontAlgn="base" latinLnBrk="0" hangingPunct="1">
              <a:lnSpc>
                <a:spcPct val="100000"/>
              </a:lnSpc>
              <a:spcBef>
                <a:spcPts val="0"/>
              </a:spcBef>
              <a:spcAft>
                <a:spcPts val="588"/>
              </a:spcAft>
              <a:buClrTx/>
              <a:buSzTx/>
              <a:buFont typeface="Wingdings" panose="05000000000000000000" pitchFamily="2" charset="2"/>
              <a:buNone/>
              <a:tabLst/>
              <a:defRPr/>
            </a:pPr>
            <a:endParaRPr kumimoji="0" lang="en-US" sz="1765" b="0" i="0" u="none" strike="noStrike" kern="1200" cap="none" spc="0" normalizeH="0" baseline="0" noProof="0">
              <a:ln>
                <a:noFill/>
              </a:ln>
              <a:gradFill>
                <a:gsLst>
                  <a:gs pos="83000">
                    <a:srgbClr val="3C3C41"/>
                  </a:gs>
                  <a:gs pos="100000">
                    <a:srgbClr val="3C3C41"/>
                  </a:gs>
                </a:gsLst>
                <a:lin ang="5400000" scaled="1"/>
              </a:gradFill>
              <a:effectLst/>
              <a:uLnTx/>
              <a:uFillTx/>
              <a:latin typeface="Segoe UI"/>
              <a:ea typeface="+mn-ea"/>
              <a:cs typeface="Segoe UI" panose="020B0502040204020203" pitchFamily="34" charset="0"/>
            </a:endParaRPr>
          </a:p>
        </p:txBody>
      </p:sp>
      <p:pic>
        <p:nvPicPr>
          <p:cNvPr id="6" name="Picture 5" descr="A screenshot of a social media post&#10;&#10;Description automatically generated">
            <a:extLst>
              <a:ext uri="{FF2B5EF4-FFF2-40B4-BE49-F238E27FC236}">
                <a16:creationId xmlns:a16="http://schemas.microsoft.com/office/drawing/2014/main" id="{8BB0A228-C7EC-4A3D-B31C-FCCFA787E534}"/>
              </a:ext>
            </a:extLst>
          </p:cNvPr>
          <p:cNvPicPr>
            <a:picLocks noChangeAspect="1"/>
          </p:cNvPicPr>
          <p:nvPr/>
        </p:nvPicPr>
        <p:blipFill>
          <a:blip r:embed="rId3"/>
          <a:stretch>
            <a:fillRect/>
          </a:stretch>
        </p:blipFill>
        <p:spPr>
          <a:xfrm>
            <a:off x="5155061" y="1994354"/>
            <a:ext cx="6889089" cy="3876261"/>
          </a:xfrm>
          <a:prstGeom prst="rect">
            <a:avLst/>
          </a:prstGeom>
        </p:spPr>
      </p:pic>
    </p:spTree>
    <p:extLst>
      <p:ext uri="{BB962C8B-B14F-4D97-AF65-F5344CB8AC3E}">
        <p14:creationId xmlns:p14="http://schemas.microsoft.com/office/powerpoint/2010/main" val="47945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3600" spc="-50" dirty="0">
                <a:ln w="3175">
                  <a:noFill/>
                </a:ln>
                <a:solidFill>
                  <a:srgbClr val="1A1A1A"/>
                </a:solidFill>
                <a:latin typeface="Segoe UI Semibold"/>
                <a:ea typeface="+mn-ea"/>
                <a:cs typeface="Segoe UI" pitchFamily="34" charset="0"/>
              </a:rPr>
              <a:t>Power Virtual Agents</a:t>
            </a:r>
          </a:p>
        </p:txBody>
      </p:sp>
      <p:sp>
        <p:nvSpPr>
          <p:cNvPr id="3" name="Rectangle 2">
            <a:extLst>
              <a:ext uri="{FF2B5EF4-FFF2-40B4-BE49-F238E27FC236}">
                <a16:creationId xmlns:a16="http://schemas.microsoft.com/office/drawing/2014/main" id="{EE9F8401-4EB6-49B9-9E57-6368E983A971}"/>
              </a:ext>
            </a:extLst>
          </p:cNvPr>
          <p:cNvSpPr/>
          <p:nvPr/>
        </p:nvSpPr>
        <p:spPr>
          <a:xfrm>
            <a:off x="346812" y="1183297"/>
            <a:ext cx="11306469" cy="369332"/>
          </a:xfrm>
          <a:prstGeom prst="rect">
            <a:avLst/>
          </a:prstGeom>
        </p:spPr>
        <p:txBody>
          <a:bodyPr wrap="square">
            <a:spAutoFit/>
          </a:bodyPr>
          <a:lstStyle/>
          <a:p>
            <a:r>
              <a:rPr lang="en-US" dirty="0"/>
              <a:t>Easily build chatbots to engage conversationally with your customers and employees—no coding required.</a:t>
            </a:r>
            <a:endParaRPr lang="en-GB" dirty="0"/>
          </a:p>
        </p:txBody>
      </p:sp>
      <p:pic>
        <p:nvPicPr>
          <p:cNvPr id="5" name="Picture 2" descr="Power Virtual Agents">
            <a:extLst>
              <a:ext uri="{FF2B5EF4-FFF2-40B4-BE49-F238E27FC236}">
                <a16:creationId xmlns:a16="http://schemas.microsoft.com/office/drawing/2014/main" id="{8392FF63-A9C8-4711-9909-130B2142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274" y="2130806"/>
            <a:ext cx="8118830" cy="456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830064"/>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 name="Rectangle 8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Rectangle 8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7866F980-4B8F-49D3-805B-7A57B9FA6589}"/>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spc="-50">
                <a:ln w="3175">
                  <a:noFill/>
                </a:ln>
              </a:rPr>
              <a:t>Setup Environment</a:t>
            </a:r>
          </a:p>
        </p:txBody>
      </p:sp>
      <p:sp>
        <p:nvSpPr>
          <p:cNvPr id="86" name="Rectangle 8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 name="Picture 35" descr="A screenshot of a cell phone&#10;&#10;Description automatically generated">
            <a:extLst>
              <a:ext uri="{FF2B5EF4-FFF2-40B4-BE49-F238E27FC236}">
                <a16:creationId xmlns:a16="http://schemas.microsoft.com/office/drawing/2014/main" id="{7DA26861-D85F-4850-B1B6-EFB976941268}"/>
              </a:ext>
            </a:extLst>
          </p:cNvPr>
          <p:cNvPicPr/>
          <p:nvPr/>
        </p:nvPicPr>
        <p:blipFill>
          <a:blip r:embed="rId3"/>
          <a:stretch>
            <a:fillRect/>
          </a:stretch>
        </p:blipFill>
        <p:spPr>
          <a:xfrm>
            <a:off x="549058" y="2924593"/>
            <a:ext cx="5431536" cy="2539243"/>
          </a:xfrm>
          <a:prstGeom prst="rect">
            <a:avLst/>
          </a:prstGeom>
        </p:spPr>
      </p:pic>
      <p:pic>
        <p:nvPicPr>
          <p:cNvPr id="35" name="Picture 34" descr="A screenshot of a cell phone&#10;&#10;Description automatically generated">
            <a:extLst>
              <a:ext uri="{FF2B5EF4-FFF2-40B4-BE49-F238E27FC236}">
                <a16:creationId xmlns:a16="http://schemas.microsoft.com/office/drawing/2014/main" id="{3277B15B-C694-4458-AADE-3EC96D7ED0A9}"/>
              </a:ext>
            </a:extLst>
          </p:cNvPr>
          <p:cNvPicPr/>
          <p:nvPr/>
        </p:nvPicPr>
        <p:blipFill>
          <a:blip r:embed="rId4"/>
          <a:stretch>
            <a:fillRect/>
          </a:stretch>
        </p:blipFill>
        <p:spPr>
          <a:xfrm>
            <a:off x="6211408" y="2987474"/>
            <a:ext cx="5431536" cy="2403454"/>
          </a:xfrm>
          <a:prstGeom prst="rect">
            <a:avLst/>
          </a:prstGeom>
        </p:spPr>
      </p:pic>
    </p:spTree>
    <p:extLst>
      <p:ext uri="{BB962C8B-B14F-4D97-AF65-F5344CB8AC3E}">
        <p14:creationId xmlns:p14="http://schemas.microsoft.com/office/powerpoint/2010/main" val="8083965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a:extLst>
              <a:ext uri="{FF2B5EF4-FFF2-40B4-BE49-F238E27FC236}">
                <a16:creationId xmlns:a16="http://schemas.microsoft.com/office/drawing/2014/main" id="{29CDB5FD-8ADA-44F4-B8CC-E5CC937C8240}"/>
              </a:ext>
            </a:extLst>
          </p:cNvPr>
          <p:cNvSpPr/>
          <p:nvPr/>
        </p:nvSpPr>
        <p:spPr>
          <a:xfrm>
            <a:off x="0" y="314959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2" name="Title 1">
            <a:extLst>
              <a:ext uri="{FF2B5EF4-FFF2-40B4-BE49-F238E27FC236}">
                <a16:creationId xmlns:a16="http://schemas.microsoft.com/office/drawing/2014/main" id="{7BEC3CA7-5325-4103-AC5C-E76378D3626B}"/>
              </a:ext>
            </a:extLst>
          </p:cNvPr>
          <p:cNvSpPr>
            <a:spLocks noGrp="1"/>
          </p:cNvSpPr>
          <p:nvPr>
            <p:ph type="ctrTitle"/>
          </p:nvPr>
        </p:nvSpPr>
        <p:spPr>
          <a:xfrm>
            <a:off x="0" y="1640114"/>
            <a:ext cx="6968359" cy="3933371"/>
          </a:xfrm>
        </p:spPr>
        <p:txBody>
          <a:bodyPr>
            <a:normAutofit/>
          </a:bodyPr>
          <a:lstStyle/>
          <a:p>
            <a:r>
              <a:rPr lang="en-US" sz="2800" dirty="0">
                <a:solidFill>
                  <a:schemeClr val="bg1"/>
                </a:solidFill>
              </a:rPr>
              <a:t>Customer Stories</a:t>
            </a:r>
          </a:p>
        </p:txBody>
      </p:sp>
    </p:spTree>
    <p:extLst>
      <p:ext uri="{BB962C8B-B14F-4D97-AF65-F5344CB8AC3E}">
        <p14:creationId xmlns:p14="http://schemas.microsoft.com/office/powerpoint/2010/main" val="2326088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si Logo">
            <a:extLst>
              <a:ext uri="{FF2B5EF4-FFF2-40B4-BE49-F238E27FC236}">
                <a16:creationId xmlns:a16="http://schemas.microsoft.com/office/drawing/2014/main" id="{F5FA39F7-B98A-4844-B7F8-6966A32CD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tory logo">
            <a:extLst>
              <a:ext uri="{FF2B5EF4-FFF2-40B4-BE49-F238E27FC236}">
                <a16:creationId xmlns:a16="http://schemas.microsoft.com/office/drawing/2014/main" id="{24C89977-009B-45EA-B131-43434AE0FB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570" y="25458"/>
            <a:ext cx="3181350" cy="11811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Story image 3">
            <a:extLst>
              <a:ext uri="{FF2B5EF4-FFF2-40B4-BE49-F238E27FC236}">
                <a16:creationId xmlns:a16="http://schemas.microsoft.com/office/drawing/2014/main" id="{0F7B1EAC-CA7E-4029-A4CA-F1FCA284BC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9492" y="3367610"/>
            <a:ext cx="5472829" cy="30872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C3D22-3AC5-4154-8DB5-BBEF968A19B7}"/>
              </a:ext>
            </a:extLst>
          </p:cNvPr>
          <p:cNvSpPr/>
          <p:nvPr/>
        </p:nvSpPr>
        <p:spPr>
          <a:xfrm>
            <a:off x="482220" y="1395821"/>
            <a:ext cx="6096000" cy="1754326"/>
          </a:xfrm>
          <a:prstGeom prst="rect">
            <a:avLst/>
          </a:prstGeom>
        </p:spPr>
        <p:txBody>
          <a:bodyPr>
            <a:spAutoFit/>
          </a:bodyPr>
          <a:lstStyle/>
          <a:p>
            <a:r>
              <a:rPr lang="en-GB" sz="3600" dirty="0">
                <a:solidFill>
                  <a:schemeClr val="bg1"/>
                </a:solidFill>
              </a:rPr>
              <a:t>Building apps that save money</a:t>
            </a:r>
          </a:p>
          <a:p>
            <a:endParaRPr lang="en-GB" dirty="0">
              <a:solidFill>
                <a:schemeClr val="bg1"/>
              </a:solidFill>
            </a:endParaRPr>
          </a:p>
          <a:p>
            <a:r>
              <a:rPr lang="en-GB" dirty="0">
                <a:solidFill>
                  <a:schemeClr val="bg1"/>
                </a:solidFill>
              </a:rPr>
              <a:t>A small team at G&amp;J Pepsi with no previous app-development experience created auditing apps that saved the company $500,000</a:t>
            </a:r>
          </a:p>
        </p:txBody>
      </p:sp>
      <p:sp>
        <p:nvSpPr>
          <p:cNvPr id="7" name="Rectangle 6">
            <a:extLst>
              <a:ext uri="{FF2B5EF4-FFF2-40B4-BE49-F238E27FC236}">
                <a16:creationId xmlns:a16="http://schemas.microsoft.com/office/drawing/2014/main" id="{99F10D3E-CA46-4E9D-B0D9-12B49B6BA194}"/>
              </a:ext>
            </a:extLst>
          </p:cNvPr>
          <p:cNvSpPr/>
          <p:nvPr/>
        </p:nvSpPr>
        <p:spPr>
          <a:xfrm>
            <a:off x="256920" y="6454847"/>
            <a:ext cx="11935080" cy="369332"/>
          </a:xfrm>
          <a:prstGeom prst="rect">
            <a:avLst/>
          </a:prstGeom>
        </p:spPr>
        <p:txBody>
          <a:bodyPr wrap="square">
            <a:spAutoFit/>
          </a:bodyPr>
          <a:lstStyle/>
          <a:p>
            <a:r>
              <a:rPr lang="en-GB" dirty="0">
                <a:solidFill>
                  <a:schemeClr val="bg1"/>
                </a:solidFill>
                <a:hlinkClick r:id="rId6">
                  <a:extLst>
                    <a:ext uri="{A12FA001-AC4F-418D-AE19-62706E023703}">
                      <ahyp:hlinkClr xmlns:ahyp="http://schemas.microsoft.com/office/drawing/2018/hyperlinkcolor" val="tx"/>
                    </a:ext>
                  </a:extLst>
                </a:hlinkClick>
              </a:rPr>
              <a:t>https://customers.microsoft.com/en-us/story/gj-pepsi-consumer-goods-powerapps</a:t>
            </a:r>
            <a:endParaRPr lang="en-GB" dirty="0">
              <a:solidFill>
                <a:schemeClr val="bg1"/>
              </a:solidFill>
            </a:endParaRPr>
          </a:p>
        </p:txBody>
      </p:sp>
    </p:spTree>
    <p:extLst>
      <p:ext uri="{BB962C8B-B14F-4D97-AF65-F5344CB8AC3E}">
        <p14:creationId xmlns:p14="http://schemas.microsoft.com/office/powerpoint/2010/main" val="432607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asvg="http://schemas.microsoft.com/office/drawing/2016/SVG/main" xmlns:p14="http://schemas.microsoft.com/office/powerpoint/2010/main">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a:t>
            </a:r>
            <a:r>
              <a:rPr lang="en-US" altLang="en-US" dirty="0"/>
              <a:t>After we implemented the data warehouse and Dynamics 365, we had a 30 percent year-over-year increase in our season ticket sales with essentially the same team on the floor.”</a:t>
            </a:r>
            <a:endParaRPr lang="en-US" dirty="0"/>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8" y="5162439"/>
            <a:ext cx="2426189" cy="1470009"/>
          </a:xfrm>
        </p:spPr>
        <p:txBody>
          <a:bodyPr/>
          <a:lstStyle/>
          <a:p>
            <a:r>
              <a:rPr lang="en-CA" altLang="en-US" dirty="0"/>
              <a:t>The Miami HEAT is always trying to make fan experiences even better. In the past, inefficient data collection and analysis sometimes delayed decision-making and made it hard to understand fan needs and expectations.</a:t>
            </a:r>
            <a:endParaRPr lang="en-US" alt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—Matthew </a:t>
            </a:r>
            <a:r>
              <a:rPr lang="en-US" dirty="0" err="1"/>
              <a:t>Jafarian</a:t>
            </a:r>
            <a:r>
              <a:rPr lang="en-US" dirty="0"/>
              <a:t>, Executive Vice President of Business Strategy, Miami HEAT</a:t>
            </a:r>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6135863" y="5162439"/>
            <a:ext cx="2426188" cy="1470009"/>
          </a:xfrm>
        </p:spPr>
        <p:txBody>
          <a:bodyPr>
            <a:normAutofit lnSpcReduction="10000"/>
          </a:bodyPr>
          <a:lstStyle/>
          <a:p>
            <a:r>
              <a:rPr lang="en-US" dirty="0"/>
              <a:t>The </a:t>
            </a:r>
            <a:r>
              <a:rPr lang="en-CA" altLang="en-US" dirty="0"/>
              <a:t>HEAT adopted Microsoft Dynamics 365, Power BI, and Azure. The HEAT now aggregates 360-degree fan profiles to personalize fan communications, and it uses Adobe Marketing Cloud to harness the profiles to personalize digital experiences.</a:t>
            </a:r>
            <a:endParaRPr lang="en-US" dirty="0"/>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950311" y="5162439"/>
            <a:ext cx="2696743" cy="1470009"/>
          </a:xfrm>
        </p:spPr>
        <p:txBody>
          <a:bodyPr>
            <a:normAutofit lnSpcReduction="10000"/>
          </a:bodyPr>
          <a:lstStyle/>
          <a:p>
            <a:r>
              <a:rPr lang="en-CA" altLang="en-US" dirty="0"/>
              <a:t>With better views into its data, the HEAT streamlined fan experiences networking. With Power BI insights, the organization saved approximately $1 million with simple operational changes, and 360-degree profiles in Dynamics 365 have helped drive a 30 percent increase in season ticket sales.</a:t>
            </a:r>
            <a:endParaRPr lang="en-US" altLang="en-US" dirty="0"/>
          </a:p>
          <a:p>
            <a:endParaRPr lang="en-US" dirty="0"/>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92500" lnSpcReduction="10000"/>
          </a:bodyPr>
          <a:lstStyle/>
          <a:p>
            <a:pPr fontAlgn="auto">
              <a:spcAft>
                <a:spcPts val="0"/>
              </a:spcAft>
              <a:defRPr/>
            </a:pPr>
            <a:r>
              <a:rPr lang="en-US" dirty="0"/>
              <a:t>Customer:</a:t>
            </a:r>
            <a:br>
              <a:rPr lang="en-US" dirty="0"/>
            </a:br>
            <a:r>
              <a:rPr lang="en-US" b="0" dirty="0">
                <a:latin typeface="Segoe UI Semilight" panose="020B0402040204020203" pitchFamily="34" charset="0"/>
                <a:cs typeface="Segoe UI Semilight" panose="020B0402040204020203" pitchFamily="34" charset="0"/>
              </a:rPr>
              <a:t>Miami HEAT</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Media and Entertainment</a:t>
            </a:r>
          </a:p>
          <a:p>
            <a:r>
              <a:rPr lang="en-US" dirty="0"/>
              <a:t>Size:</a:t>
            </a:r>
            <a:br>
              <a:rPr lang="en-US" dirty="0"/>
            </a:br>
            <a:r>
              <a:rPr lang="en-US" b="0" dirty="0">
                <a:latin typeface="Segoe UI Semilight" panose="020B0402040204020203" pitchFamily="34" charset="0"/>
                <a:cs typeface="Segoe UI Semilight" panose="020B0402040204020203" pitchFamily="34" charset="0"/>
              </a:rPr>
              <a:t>50–999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br>
              <a:rPr lang="en-US" b="0" dirty="0">
                <a:latin typeface="Segoe UI Semilight" panose="020B0402040204020203" pitchFamily="34" charset="0"/>
                <a:cs typeface="Segoe UI Semilight" panose="020B0402040204020203" pitchFamily="34" charset="0"/>
              </a:rPr>
            </a:br>
            <a:endParaRPr lang="en-US" b="0" dirty="0">
              <a:latin typeface="Segoe UI Semilight" panose="020B0402040204020203" pitchFamily="34" charset="0"/>
              <a:cs typeface="Segoe UI Semilight" panose="020B0402040204020203" pitchFamily="34" charset="0"/>
            </a:endParaRPr>
          </a:p>
          <a:p>
            <a:pPr fontAlgn="auto">
              <a:spcBef>
                <a:spcPts val="0"/>
              </a:spcBef>
              <a:spcAft>
                <a:spcPts val="0"/>
              </a:spcAft>
              <a:defRPr/>
            </a:pPr>
            <a:r>
              <a:rPr lang="en-US" dirty="0">
                <a:latin typeface="Segoe UI Semibold"/>
                <a:cs typeface="Segoe UI Semibold"/>
              </a:rPr>
              <a:t>Products and services:</a:t>
            </a:r>
            <a:br>
              <a:rPr lang="en-US" dirty="0"/>
            </a:br>
            <a:r>
              <a:rPr lang="en-US" b="0" dirty="0">
                <a:latin typeface="Segoe UI Semilight"/>
                <a:cs typeface="Segoe UI Semilight"/>
              </a:rPr>
              <a:t>Microsoft </a:t>
            </a:r>
            <a:r>
              <a:rPr lang="en-US" b="0" dirty="0">
                <a:latin typeface="Segoe UI Semilight" panose="020B0402040204020203" pitchFamily="34" charset="0"/>
                <a:cs typeface="Segoe UI Semilight" panose="020B0402040204020203" pitchFamily="34" charset="0"/>
              </a:rPr>
              <a:t>Dynamics 365 Sales</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Power BI </a:t>
            </a:r>
          </a:p>
          <a:p>
            <a:pPr fontAlgn="auto">
              <a:spcBef>
                <a:spcPts val="0"/>
              </a:spcBef>
              <a:spcAft>
                <a:spcPts val="0"/>
              </a:spcAft>
              <a:defRPr/>
            </a:pPr>
            <a:r>
              <a:rPr lang="en-US" b="0" dirty="0">
                <a:latin typeface="Segoe UI Semilight" panose="020B0402040204020203" pitchFamily="34" charset="0"/>
                <a:cs typeface="Segoe UI Semilight" panose="020B0402040204020203" pitchFamily="34" charset="0"/>
              </a:rPr>
              <a:t>Microsoft Azure</a:t>
            </a:r>
            <a:endParaRPr lang="en-US" b="0" dirty="0">
              <a:latin typeface="Segoe UI Semilight"/>
              <a:cs typeface="Segoe UI Semilight"/>
            </a:endParaRPr>
          </a:p>
          <a:p>
            <a:r>
              <a:rPr lang="en-US" dirty="0">
                <a:hlinkClick r:id="rId2"/>
              </a:rPr>
              <a:t>Read full story here</a:t>
            </a:r>
            <a:endParaRPr lang="en-US" dirty="0"/>
          </a:p>
        </p:txBody>
      </p:sp>
      <p:pic>
        <p:nvPicPr>
          <p:cNvPr id="15" name="Picture 14" descr="A picture containing table&#10;&#10;Description automatically generated">
            <a:extLst>
              <a:ext uri="{FF2B5EF4-FFF2-40B4-BE49-F238E27FC236}">
                <a16:creationId xmlns:a16="http://schemas.microsoft.com/office/drawing/2014/main" id="{693143E6-FC40-440F-8CB8-8879B517CE40}"/>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11" y="55131"/>
            <a:ext cx="2609850" cy="26098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a:extLst>
              <a:ext uri="{FF2B5EF4-FFF2-40B4-BE49-F238E27FC236}">
                <a16:creationId xmlns:a16="http://schemas.microsoft.com/office/drawing/2014/main" id="{C7EA632A-F975-4719-B97A-667FBF925F63}"/>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t="41582" b="4939"/>
          <a:stretch>
            <a:fillRect/>
          </a:stretch>
        </p:blipFill>
        <p:spPr bwMode="auto">
          <a:xfrm>
            <a:off x="2990634" y="150"/>
            <a:ext cx="9202737" cy="32924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0B05895-16F5-4A83-B813-45AE6026EE37}"/>
              </a:ext>
            </a:extLst>
          </p:cNvPr>
          <p:cNvSpPr/>
          <p:nvPr/>
        </p:nvSpPr>
        <p:spPr>
          <a:xfrm>
            <a:off x="2951530" y="0"/>
            <a:ext cx="119063" cy="6858000"/>
          </a:xfrm>
          <a:prstGeom prst="rect">
            <a:avLst/>
          </a:prstGeom>
          <a:solidFill>
            <a:srgbClr val="27272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p>
        </p:txBody>
      </p:sp>
      <p:pic>
        <p:nvPicPr>
          <p:cNvPr id="11" name="Picture 8" descr="Story image 4">
            <a:extLst>
              <a:ext uri="{FF2B5EF4-FFF2-40B4-BE49-F238E27FC236}">
                <a16:creationId xmlns:a16="http://schemas.microsoft.com/office/drawing/2014/main" id="{477F50CB-2251-4FAD-9A50-F9ECC84DAD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62" y="1267028"/>
            <a:ext cx="3950127" cy="1903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121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Virgin Atlantic">
            <a:extLst>
              <a:ext uri="{FF2B5EF4-FFF2-40B4-BE49-F238E27FC236}">
                <a16:creationId xmlns:a16="http://schemas.microsoft.com/office/drawing/2014/main" id="{A2381FCD-BE64-4060-AEE8-6EAA273E7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2FD8A7C-2C0F-47CA-832A-C8BE8F45FCBC}"/>
              </a:ext>
            </a:extLst>
          </p:cNvPr>
          <p:cNvSpPr/>
          <p:nvPr/>
        </p:nvSpPr>
        <p:spPr>
          <a:xfrm>
            <a:off x="509515" y="836263"/>
            <a:ext cx="5973171" cy="1754326"/>
          </a:xfrm>
          <a:prstGeom prst="rect">
            <a:avLst/>
          </a:prstGeom>
        </p:spPr>
        <p:txBody>
          <a:bodyPr wrap="square">
            <a:spAutoFit/>
          </a:bodyPr>
          <a:lstStyle/>
          <a:p>
            <a:r>
              <a:rPr lang="en-GB" sz="3600" dirty="0">
                <a:solidFill>
                  <a:schemeClr val="bg1"/>
                </a:solidFill>
              </a:rPr>
              <a:t>Boosting customer satisfaction</a:t>
            </a:r>
            <a:endParaRPr lang="en-GB" dirty="0">
              <a:solidFill>
                <a:schemeClr val="bg1"/>
              </a:solidFill>
            </a:endParaRPr>
          </a:p>
          <a:p>
            <a:endParaRPr lang="en-GB" dirty="0">
              <a:solidFill>
                <a:schemeClr val="bg1"/>
              </a:solidFill>
            </a:endParaRPr>
          </a:p>
          <a:p>
            <a:r>
              <a:rPr lang="en-US" dirty="0">
                <a:solidFill>
                  <a:schemeClr val="bg1"/>
                </a:solidFill>
              </a:rPr>
              <a:t>Virgin Atlantic creates custom-built mobile apps to continually improve the start-to-finish travel experiences of 5 million passengers a year.</a:t>
            </a:r>
            <a:endParaRPr lang="en-GB" dirty="0">
              <a:solidFill>
                <a:schemeClr val="bg1"/>
              </a:solidFill>
            </a:endParaRPr>
          </a:p>
        </p:txBody>
      </p:sp>
      <p:pic>
        <p:nvPicPr>
          <p:cNvPr id="3076" name="Picture 4" descr="Story logo">
            <a:extLst>
              <a:ext uri="{FF2B5EF4-FFF2-40B4-BE49-F238E27FC236}">
                <a16:creationId xmlns:a16="http://schemas.microsoft.com/office/drawing/2014/main" id="{8611BCCC-BD17-4621-AEC9-DA2301177A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5218" y="354841"/>
            <a:ext cx="3257267" cy="76342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ory image 4">
            <a:extLst>
              <a:ext uri="{FF2B5EF4-FFF2-40B4-BE49-F238E27FC236}">
                <a16:creationId xmlns:a16="http://schemas.microsoft.com/office/drawing/2014/main" id="{7327E056-7A63-4C2F-BD3D-0297946017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9960"/>
            <a:ext cx="7997588" cy="36936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3EB6B27-2303-4E08-88F1-6C09EA06A52D}"/>
              </a:ext>
            </a:extLst>
          </p:cNvPr>
          <p:cNvSpPr/>
          <p:nvPr/>
        </p:nvSpPr>
        <p:spPr>
          <a:xfrm>
            <a:off x="100082" y="6408593"/>
            <a:ext cx="11336741" cy="369332"/>
          </a:xfrm>
          <a:prstGeom prst="rect">
            <a:avLst/>
          </a:prstGeom>
        </p:spPr>
        <p:txBody>
          <a:bodyPr wrap="square">
            <a:spAutoFit/>
          </a:bodyPr>
          <a:lstStyle/>
          <a:p>
            <a:r>
              <a:rPr lang="en-GB" dirty="0">
                <a:solidFill>
                  <a:schemeClr val="bg1"/>
                </a:solidFill>
                <a:hlinkClick r:id="rId5">
                  <a:extLst>
                    <a:ext uri="{A12FA001-AC4F-418D-AE19-62706E023703}">
                      <ahyp:hlinkClr xmlns:ahyp="http://schemas.microsoft.com/office/drawing/2018/hyperlinkcolor" val="tx"/>
                    </a:ext>
                  </a:extLst>
                </a:hlinkClick>
              </a:rPr>
              <a:t>https://customers.microsoft.com/en-US/story/virgin-atlantic-travel-and-transportation-power-apps</a:t>
            </a:r>
            <a:endParaRPr lang="en-GB" dirty="0">
              <a:solidFill>
                <a:schemeClr val="bg1"/>
              </a:solidFill>
            </a:endParaRPr>
          </a:p>
        </p:txBody>
      </p:sp>
    </p:spTree>
    <p:extLst>
      <p:ext uri="{BB962C8B-B14F-4D97-AF65-F5344CB8AC3E}">
        <p14:creationId xmlns:p14="http://schemas.microsoft.com/office/powerpoint/2010/main" val="27009706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9B82FB-EA16-4265-86A1-15E009FB8944}"/>
              </a:ext>
            </a:extLst>
          </p:cNvPr>
          <p:cNvSpPr>
            <a:spLocks noGrp="1"/>
          </p:cNvSpPr>
          <p:nvPr>
            <p:ph type="title"/>
          </p:nvPr>
        </p:nvSpPr>
        <p:spPr>
          <a:xfrm>
            <a:off x="486442" y="1961"/>
            <a:ext cx="9629469" cy="932730"/>
          </a:xfrm>
        </p:spPr>
        <p:txBody>
          <a:bodyPr/>
          <a:lstStyle/>
          <a:p>
            <a:r>
              <a:rPr lang="en-US" sz="3600" b="1" dirty="0">
                <a:solidFill>
                  <a:srgbClr val="7030A0"/>
                </a:solidFill>
                <a:latin typeface="+mn-lt"/>
                <a:ea typeface="+mn-ea"/>
                <a:cs typeface="+mn-cs"/>
              </a:rPr>
              <a:t>The evolution of how people buy applications</a:t>
            </a:r>
          </a:p>
        </p:txBody>
      </p:sp>
      <p:sp>
        <p:nvSpPr>
          <p:cNvPr id="30" name="TextBox 29">
            <a:extLst>
              <a:ext uri="{FF2B5EF4-FFF2-40B4-BE49-F238E27FC236}">
                <a16:creationId xmlns:a16="http://schemas.microsoft.com/office/drawing/2014/main" id="{F623FD30-8BDC-44EA-B816-DFDD4EC5E2D2}"/>
              </a:ext>
            </a:extLst>
          </p:cNvPr>
          <p:cNvSpPr txBox="1"/>
          <p:nvPr/>
        </p:nvSpPr>
        <p:spPr>
          <a:xfrm>
            <a:off x="1216229" y="1307053"/>
            <a:ext cx="2048125"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Custom Software</a:t>
            </a:r>
          </a:p>
        </p:txBody>
      </p:sp>
      <p:pic>
        <p:nvPicPr>
          <p:cNvPr id="5" name="Rectangle 4105">
            <a:extLst>
              <a:ext uri="{FF2B5EF4-FFF2-40B4-BE49-F238E27FC236}">
                <a16:creationId xmlns:a16="http://schemas.microsoft.com/office/drawing/2014/main" id="{645A297C-4FC8-41BE-A59B-8CABF03C8E6C}"/>
              </a:ext>
            </a:extLst>
          </p:cNvPr>
          <p:cNvPicPr>
            <a:picLocks noChangeAspect="1" noChangeArrowheads="1"/>
          </p:cNvPicPr>
          <p:nvPr/>
        </p:nvPicPr>
        <p:blipFill>
          <a:blip r:embed="rId4" cstate="print"/>
          <a:srcRect/>
          <a:stretch>
            <a:fillRect/>
          </a:stretch>
        </p:blipFill>
        <p:spPr bwMode="auto">
          <a:xfrm>
            <a:off x="3428079" y="1639805"/>
            <a:ext cx="5582716" cy="1346845"/>
          </a:xfrm>
          <a:prstGeom prst="rect">
            <a:avLst/>
          </a:prstGeom>
          <a:noFill/>
          <a:ln w="9525">
            <a:noFill/>
            <a:miter lim="800000"/>
            <a:headEnd/>
            <a:tailEnd/>
          </a:ln>
        </p:spPr>
      </p:pic>
      <p:sp>
        <p:nvSpPr>
          <p:cNvPr id="32" name="TextBox 31">
            <a:extLst>
              <a:ext uri="{FF2B5EF4-FFF2-40B4-BE49-F238E27FC236}">
                <a16:creationId xmlns:a16="http://schemas.microsoft.com/office/drawing/2014/main" id="{CA765475-9D1A-4AC7-93C3-E415DBF085CA}"/>
              </a:ext>
            </a:extLst>
          </p:cNvPr>
          <p:cNvSpPr txBox="1"/>
          <p:nvPr/>
        </p:nvSpPr>
        <p:spPr>
          <a:xfrm>
            <a:off x="8484901" y="1307053"/>
            <a:ext cx="2763257"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Low-code Development</a:t>
            </a:r>
          </a:p>
        </p:txBody>
      </p:sp>
      <p:grpSp>
        <p:nvGrpSpPr>
          <p:cNvPr id="94" name="Group 93">
            <a:extLst>
              <a:ext uri="{FF2B5EF4-FFF2-40B4-BE49-F238E27FC236}">
                <a16:creationId xmlns:a16="http://schemas.microsoft.com/office/drawing/2014/main" id="{78148C87-0036-4950-88B9-F75A37DB8BE1}"/>
              </a:ext>
            </a:extLst>
          </p:cNvPr>
          <p:cNvGrpSpPr/>
          <p:nvPr/>
        </p:nvGrpSpPr>
        <p:grpSpPr>
          <a:xfrm>
            <a:off x="8288351" y="2052101"/>
            <a:ext cx="3759917" cy="4089319"/>
            <a:chOff x="8288351" y="2052101"/>
            <a:chExt cx="3759917" cy="4089319"/>
          </a:xfrm>
        </p:grpSpPr>
        <p:sp>
          <p:nvSpPr>
            <p:cNvPr id="28" name="TextBox 27">
              <a:extLst>
                <a:ext uri="{FF2B5EF4-FFF2-40B4-BE49-F238E27FC236}">
                  <a16:creationId xmlns:a16="http://schemas.microsoft.com/office/drawing/2014/main" id="{ECDEF9FA-0CB4-4CEB-95FA-5C4D309CBFC3}"/>
                </a:ext>
              </a:extLst>
            </p:cNvPr>
            <p:cNvSpPr txBox="1"/>
            <p:nvPr/>
          </p:nvSpPr>
          <p:spPr>
            <a:xfrm>
              <a:off x="8763922" y="2052101"/>
              <a:ext cx="2721691"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agile and extensible is your platform?</a:t>
              </a:r>
            </a:p>
          </p:txBody>
        </p:sp>
        <p:pic>
          <p:nvPicPr>
            <p:cNvPr id="48" name="Picture 47">
              <a:extLst>
                <a:ext uri="{FF2B5EF4-FFF2-40B4-BE49-F238E27FC236}">
                  <a16:creationId xmlns:a16="http://schemas.microsoft.com/office/drawing/2014/main" id="{AA3202B2-1933-444A-94C0-64AE13F2D10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88351" y="3768707"/>
              <a:ext cx="3759917" cy="2372713"/>
            </a:xfrm>
            <a:prstGeom prst="rect">
              <a:avLst/>
            </a:prstGeom>
          </p:spPr>
        </p:pic>
      </p:grpSp>
      <p:sp>
        <p:nvSpPr>
          <p:cNvPr id="31" name="TextBox 30">
            <a:extLst>
              <a:ext uri="{FF2B5EF4-FFF2-40B4-BE49-F238E27FC236}">
                <a16:creationId xmlns:a16="http://schemas.microsoft.com/office/drawing/2014/main" id="{7D8146EA-3E8B-4508-902E-BB854867C8D4}"/>
              </a:ext>
            </a:extLst>
          </p:cNvPr>
          <p:cNvSpPr txBox="1"/>
          <p:nvPr/>
        </p:nvSpPr>
        <p:spPr>
          <a:xfrm>
            <a:off x="5244504" y="1307053"/>
            <a:ext cx="2254848" cy="369332"/>
          </a:xfrm>
          <a:prstGeom prst="rect">
            <a:avLst/>
          </a:prstGeom>
          <a:noFill/>
        </p:spPr>
        <p:txBody>
          <a:bodyPr wrap="none" rtlCol="0">
            <a:spAutoFit/>
          </a:bodyPr>
          <a:lstStyle/>
          <a:p>
            <a:pPr algn="l"/>
            <a:r>
              <a:rPr lang="en-US" b="1" dirty="0">
                <a:latin typeface="Segoe UI" panose="020B0502040204020203" pitchFamily="34" charset="0"/>
                <a:cs typeface="Segoe UI" panose="020B0502040204020203" pitchFamily="34" charset="0"/>
              </a:rPr>
              <a:t>Packaged Software</a:t>
            </a:r>
          </a:p>
        </p:txBody>
      </p:sp>
      <p:pic>
        <p:nvPicPr>
          <p:cNvPr id="3" name="Rectangle 4105">
            <a:extLst>
              <a:ext uri="{FF2B5EF4-FFF2-40B4-BE49-F238E27FC236}">
                <a16:creationId xmlns:a16="http://schemas.microsoft.com/office/drawing/2014/main" id="{B5868860-71FF-4693-9C54-67940E0868C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7001"/>
          <a:stretch/>
        </p:blipFill>
        <p:spPr bwMode="auto">
          <a:xfrm>
            <a:off x="206912" y="1661853"/>
            <a:ext cx="5191908" cy="1346845"/>
          </a:xfrm>
          <a:prstGeom prst="rect">
            <a:avLst/>
          </a:prstGeom>
          <a:noFill/>
          <a:ln w="9525">
            <a:noFill/>
            <a:miter lim="800000"/>
            <a:headEnd/>
            <a:tailEnd/>
          </a:ln>
        </p:spPr>
      </p:pic>
      <p:sp>
        <p:nvSpPr>
          <p:cNvPr id="26" name="TextBox 25">
            <a:extLst>
              <a:ext uri="{FF2B5EF4-FFF2-40B4-BE49-F238E27FC236}">
                <a16:creationId xmlns:a16="http://schemas.microsoft.com/office/drawing/2014/main" id="{FE17FC19-EB11-4F94-A6D4-F7B840CF5464}"/>
              </a:ext>
            </a:extLst>
          </p:cNvPr>
          <p:cNvSpPr txBox="1"/>
          <p:nvPr/>
        </p:nvSpPr>
        <p:spPr>
          <a:xfrm>
            <a:off x="5430381" y="2051617"/>
            <a:ext cx="1883095"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How feature rich is your software?</a:t>
            </a:r>
          </a:p>
        </p:txBody>
      </p:sp>
      <p:pic>
        <p:nvPicPr>
          <p:cNvPr id="15" name="Picture Placeholder 5" descr="Microsoft Edge">
            <a:extLst>
              <a:ext uri="{FF2B5EF4-FFF2-40B4-BE49-F238E27FC236}">
                <a16:creationId xmlns:a16="http://schemas.microsoft.com/office/drawing/2014/main" id="{D77CD848-8A26-4879-B834-A5CCC52032D2}"/>
              </a:ext>
            </a:extLst>
          </p:cNvPr>
          <p:cNvPicPr>
            <a:picLocks noChangeAspect="1"/>
          </p:cNvPicPr>
          <p:nvPr/>
        </p:nvPicPr>
        <p:blipFill>
          <a:blip r:embed="rId6" cstate="email">
            <a:clrChange>
              <a:clrFrom>
                <a:srgbClr val="FFFFFF"/>
              </a:clrFrom>
              <a:clrTo>
                <a:srgbClr val="FFFFFF">
                  <a:alpha val="0"/>
                </a:srgbClr>
              </a:clrTo>
            </a:clrChange>
            <a:grayscl/>
            <a:extLst>
              <a:ext uri="{28A0092B-C50C-407E-A947-70E740481C1C}">
                <a14:useLocalDpi xmlns:a14="http://schemas.microsoft.com/office/drawing/2010/main"/>
              </a:ext>
            </a:extLst>
          </a:blip>
          <a:srcRect/>
          <a:stretch>
            <a:fillRect/>
          </a:stretch>
        </p:blipFill>
        <p:spPr>
          <a:xfrm>
            <a:off x="486442" y="3374027"/>
            <a:ext cx="3507698" cy="2981316"/>
          </a:xfrm>
          <a:prstGeom prst="rect">
            <a:avLst/>
          </a:prstGeom>
        </p:spPr>
      </p:pic>
      <p:sp>
        <p:nvSpPr>
          <p:cNvPr id="25" name="TextBox 24">
            <a:extLst>
              <a:ext uri="{FF2B5EF4-FFF2-40B4-BE49-F238E27FC236}">
                <a16:creationId xmlns:a16="http://schemas.microsoft.com/office/drawing/2014/main" id="{9E135CD6-AD48-49AE-B84A-3458BF89A9C3}"/>
              </a:ext>
            </a:extLst>
          </p:cNvPr>
          <p:cNvSpPr txBox="1"/>
          <p:nvPr/>
        </p:nvSpPr>
        <p:spPr>
          <a:xfrm>
            <a:off x="1040223" y="2051617"/>
            <a:ext cx="2400137" cy="523220"/>
          </a:xfrm>
          <a:prstGeom prst="rect">
            <a:avLst/>
          </a:prstGeom>
          <a:noFill/>
        </p:spPr>
        <p:txBody>
          <a:bodyPr wrap="square" rtlCol="0">
            <a:spAutoFit/>
          </a:bodyPr>
          <a:lstStyle/>
          <a:p>
            <a:pPr algn="l"/>
            <a:r>
              <a:rPr lang="en-US" sz="1400" b="1" dirty="0">
                <a:solidFill>
                  <a:schemeClr val="accent5">
                    <a:lumMod val="50000"/>
                  </a:schemeClr>
                </a:solidFill>
                <a:latin typeface="Segoe UI" panose="020B0502040204020203" pitchFamily="34" charset="0"/>
                <a:cs typeface="Segoe UI" panose="020B0502040204020203" pitchFamily="34" charset="0"/>
              </a:rPr>
              <a:t>What development language do you use?</a:t>
            </a:r>
          </a:p>
        </p:txBody>
      </p:sp>
      <p:grpSp>
        <p:nvGrpSpPr>
          <p:cNvPr id="66" name="Group 65">
            <a:extLst>
              <a:ext uri="{FF2B5EF4-FFF2-40B4-BE49-F238E27FC236}">
                <a16:creationId xmlns:a16="http://schemas.microsoft.com/office/drawing/2014/main" id="{832E66C6-7DC8-43F6-8C35-4BB3A3F3FB88}"/>
              </a:ext>
            </a:extLst>
          </p:cNvPr>
          <p:cNvGrpSpPr/>
          <p:nvPr/>
        </p:nvGrpSpPr>
        <p:grpSpPr>
          <a:xfrm>
            <a:off x="5149898" y="3580462"/>
            <a:ext cx="2404733" cy="2599884"/>
            <a:chOff x="5149898" y="3580462"/>
            <a:chExt cx="2404733" cy="2599884"/>
          </a:xfrm>
        </p:grpSpPr>
        <p:grpSp>
          <p:nvGrpSpPr>
            <p:cNvPr id="80" name="Group 79">
              <a:extLst>
                <a:ext uri="{FF2B5EF4-FFF2-40B4-BE49-F238E27FC236}">
                  <a16:creationId xmlns:a16="http://schemas.microsoft.com/office/drawing/2014/main" id="{0B982159-7DC5-4EBB-9120-57F58C1470FD}"/>
                </a:ext>
              </a:extLst>
            </p:cNvPr>
            <p:cNvGrpSpPr/>
            <p:nvPr/>
          </p:nvGrpSpPr>
          <p:grpSpPr>
            <a:xfrm>
              <a:off x="5499405" y="4070348"/>
              <a:ext cx="1740523" cy="1673752"/>
              <a:chOff x="5258702" y="4060368"/>
              <a:chExt cx="1740523" cy="1673752"/>
            </a:xfrm>
          </p:grpSpPr>
          <p:cxnSp>
            <p:nvCxnSpPr>
              <p:cNvPr id="65" name="Straight Connector 64">
                <a:extLst>
                  <a:ext uri="{FF2B5EF4-FFF2-40B4-BE49-F238E27FC236}">
                    <a16:creationId xmlns:a16="http://schemas.microsoft.com/office/drawing/2014/main" id="{7425CA9D-21FA-440C-9382-BFDEB039A9FB}"/>
                  </a:ext>
                </a:extLst>
              </p:cNvPr>
              <p:cNvCxnSpPr>
                <a:cxnSpLocks/>
              </p:cNvCxnSpPr>
              <p:nvPr/>
            </p:nvCxnSpPr>
            <p:spPr>
              <a:xfrm flipH="1" flipV="1">
                <a:off x="5282074" y="4060368"/>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551F998-864B-4AC8-B58F-5F0581CC2877}"/>
                  </a:ext>
                </a:extLst>
              </p:cNvPr>
              <p:cNvCxnSpPr>
                <a:cxnSpLocks/>
              </p:cNvCxnSpPr>
              <p:nvPr/>
            </p:nvCxnSpPr>
            <p:spPr>
              <a:xfrm flipV="1">
                <a:off x="5258702" y="4093459"/>
                <a:ext cx="1623546" cy="16406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BA9BB7D-26CD-47F4-98F1-7DDE4D1EA1F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E8E39-F59D-4EFC-A64D-58D07D33F1DD}"/>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5D3334C-265E-4390-AA4B-F52C125CF573}"/>
                  </a:ext>
                </a:extLst>
              </p:cNvPr>
              <p:cNvSpPr txBox="1"/>
              <p:nvPr/>
            </p:nvSpPr>
            <p:spPr>
              <a:xfrm>
                <a:off x="5804226" y="4510742"/>
                <a:ext cx="611065" cy="707886"/>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nvGrpSpPr>
            <p:cNvPr id="24" name="Group 23">
              <a:extLst>
                <a:ext uri="{FF2B5EF4-FFF2-40B4-BE49-F238E27FC236}">
                  <a16:creationId xmlns:a16="http://schemas.microsoft.com/office/drawing/2014/main" id="{72D99D59-3D82-4EBD-81D4-096783B149BD}"/>
                </a:ext>
              </a:extLst>
            </p:cNvPr>
            <p:cNvGrpSpPr/>
            <p:nvPr/>
          </p:nvGrpSpPr>
          <p:grpSpPr>
            <a:xfrm>
              <a:off x="5149898" y="3580462"/>
              <a:ext cx="2404733" cy="2599884"/>
              <a:chOff x="-4152288" y="3756317"/>
              <a:chExt cx="2404733" cy="2599884"/>
            </a:xfrm>
          </p:grpSpPr>
          <p:sp>
            <p:nvSpPr>
              <p:cNvPr id="101" name="Oval 100">
                <a:extLst>
                  <a:ext uri="{FF2B5EF4-FFF2-40B4-BE49-F238E27FC236}">
                    <a16:creationId xmlns:a16="http://schemas.microsoft.com/office/drawing/2014/main" id="{46F066FF-2E37-4EC4-9760-514019E937BA}"/>
                  </a:ext>
                </a:extLst>
              </p:cNvPr>
              <p:cNvSpPr/>
              <p:nvPr/>
            </p:nvSpPr>
            <p:spPr>
              <a:xfrm>
                <a:off x="-4091347" y="4785417"/>
                <a:ext cx="619079"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sp>
            <p:nvSpPr>
              <p:cNvPr id="102" name="Oval 101">
                <a:extLst>
                  <a:ext uri="{FF2B5EF4-FFF2-40B4-BE49-F238E27FC236}">
                    <a16:creationId xmlns:a16="http://schemas.microsoft.com/office/drawing/2014/main" id="{1A80ADBD-0E4C-41AC-91C9-BFAC6CF33373}"/>
                  </a:ext>
                </a:extLst>
              </p:cNvPr>
              <p:cNvSpPr/>
              <p:nvPr/>
            </p:nvSpPr>
            <p:spPr>
              <a:xfrm>
                <a:off x="-331129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CRM</a:t>
                </a:r>
                <a:endParaRPr lang="en-GB" sz="900" b="1" dirty="0" err="1">
                  <a:latin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521F3915-A811-454B-BF1F-C9841A6AE61C}"/>
                  </a:ext>
                </a:extLst>
              </p:cNvPr>
              <p:cNvSpPr/>
              <p:nvPr/>
            </p:nvSpPr>
            <p:spPr>
              <a:xfrm>
                <a:off x="-2416576"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HRM</a:t>
                </a:r>
                <a:endParaRPr lang="en-GB" sz="900" b="1" dirty="0" err="1">
                  <a:latin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1863CEDD-B97D-4243-9DAD-7124CAB7357F}"/>
                  </a:ext>
                </a:extLst>
              </p:cNvPr>
              <p:cNvSpPr/>
              <p:nvPr/>
            </p:nvSpPr>
            <p:spPr>
              <a:xfrm>
                <a:off x="-4100940" y="375631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ERP</a:t>
                </a:r>
                <a:endParaRPr lang="en-GB" sz="900" b="1" dirty="0" err="1">
                  <a:latin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C3F693CA-8553-4DE2-A4E1-B7DD47206C23}"/>
                  </a:ext>
                </a:extLst>
              </p:cNvPr>
              <p:cNvSpPr/>
              <p:nvPr/>
            </p:nvSpPr>
            <p:spPr>
              <a:xfrm>
                <a:off x="-3267737" y="5727526"/>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LOG.</a:t>
                </a:r>
                <a:endParaRPr lang="en-GB" sz="900" b="1" dirty="0" err="1">
                  <a:latin typeface="Segoe UI" panose="020B0502040204020203" pitchFamily="34" charset="0"/>
                  <a:cs typeface="Segoe UI" panose="020B0502040204020203" pitchFamily="34" charset="0"/>
                </a:endParaRPr>
              </a:p>
            </p:txBody>
          </p:sp>
          <p:sp>
            <p:nvSpPr>
              <p:cNvPr id="106" name="Oval 105">
                <a:extLst>
                  <a:ext uri="{FF2B5EF4-FFF2-40B4-BE49-F238E27FC236}">
                    <a16:creationId xmlns:a16="http://schemas.microsoft.com/office/drawing/2014/main" id="{6CCE55F3-0BC1-4C8F-9E81-7FEFE26A0C95}"/>
                  </a:ext>
                </a:extLst>
              </p:cNvPr>
              <p:cNvSpPr/>
              <p:nvPr/>
            </p:nvSpPr>
            <p:spPr>
              <a:xfrm>
                <a:off x="-2467924"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a:t>
                </a:r>
                <a:endParaRPr lang="en-GB" sz="900" b="1" dirty="0" err="1">
                  <a:latin typeface="Segoe UI" panose="020B0502040204020203" pitchFamily="34" charset="0"/>
                  <a:cs typeface="Segoe UI" panose="020B0502040204020203" pitchFamily="34" charset="0"/>
                </a:endParaRPr>
              </a:p>
            </p:txBody>
          </p:sp>
          <p:sp>
            <p:nvSpPr>
              <p:cNvPr id="107" name="Oval 106">
                <a:extLst>
                  <a:ext uri="{FF2B5EF4-FFF2-40B4-BE49-F238E27FC236}">
                    <a16:creationId xmlns:a16="http://schemas.microsoft.com/office/drawing/2014/main" id="{FE40A7C2-EE35-4D79-9CF1-FD2FFAAC3399}"/>
                  </a:ext>
                </a:extLst>
              </p:cNvPr>
              <p:cNvSpPr/>
              <p:nvPr/>
            </p:nvSpPr>
            <p:spPr>
              <a:xfrm>
                <a:off x="-4152288" y="5737122"/>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OPS</a:t>
                </a:r>
                <a:endParaRPr lang="en-GB" sz="900" b="1" dirty="0" err="1">
                  <a:latin typeface="Segoe UI" panose="020B0502040204020203" pitchFamily="34" charset="0"/>
                  <a:cs typeface="Segoe UI" panose="020B0502040204020203" pitchFamily="34" charset="0"/>
                </a:endParaRPr>
              </a:p>
            </p:txBody>
          </p:sp>
          <p:sp>
            <p:nvSpPr>
              <p:cNvPr id="108" name="Oval 107">
                <a:extLst>
                  <a:ext uri="{FF2B5EF4-FFF2-40B4-BE49-F238E27FC236}">
                    <a16:creationId xmlns:a16="http://schemas.microsoft.com/office/drawing/2014/main" id="{4F5B3C4C-C5B8-46E5-BEEA-12F724494314}"/>
                  </a:ext>
                </a:extLst>
              </p:cNvPr>
              <p:cNvSpPr/>
              <p:nvPr/>
            </p:nvSpPr>
            <p:spPr>
              <a:xfrm>
                <a:off x="-2473470"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PRM</a:t>
                </a:r>
                <a:endParaRPr lang="en-GB" sz="900" b="1" dirty="0" err="1">
                  <a:latin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A397B7A6-EA8B-464B-A6E1-087794D99C64}"/>
                  </a:ext>
                </a:extLst>
              </p:cNvPr>
              <p:cNvSpPr/>
              <p:nvPr/>
            </p:nvSpPr>
            <p:spPr>
              <a:xfrm>
                <a:off x="-4112046" y="4756647"/>
                <a:ext cx="669021" cy="61907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latin typeface="Segoe UI" panose="020B0502040204020203" pitchFamily="34" charset="0"/>
                    <a:cs typeface="Segoe UI" panose="020B0502040204020203" pitchFamily="34" charset="0"/>
                  </a:rPr>
                  <a:t>MRP</a:t>
                </a:r>
                <a:endParaRPr lang="en-GB" sz="900" b="1" dirty="0" err="1">
                  <a:latin typeface="Segoe UI" panose="020B0502040204020203" pitchFamily="34" charset="0"/>
                  <a:cs typeface="Segoe UI" panose="020B0502040204020203" pitchFamily="34" charset="0"/>
                </a:endParaRPr>
              </a:p>
            </p:txBody>
          </p:sp>
        </p:grpSp>
      </p:grpSp>
      <p:grpSp>
        <p:nvGrpSpPr>
          <p:cNvPr id="19" name="Group 18">
            <a:extLst>
              <a:ext uri="{FF2B5EF4-FFF2-40B4-BE49-F238E27FC236}">
                <a16:creationId xmlns:a16="http://schemas.microsoft.com/office/drawing/2014/main" id="{45E28603-69F3-4501-B196-9159E622C9C9}"/>
              </a:ext>
            </a:extLst>
          </p:cNvPr>
          <p:cNvGrpSpPr/>
          <p:nvPr/>
        </p:nvGrpSpPr>
        <p:grpSpPr>
          <a:xfrm>
            <a:off x="4779208" y="3365384"/>
            <a:ext cx="3304822" cy="2981316"/>
            <a:chOff x="-5694706" y="3429000"/>
            <a:chExt cx="3304822" cy="2981316"/>
          </a:xfrm>
        </p:grpSpPr>
        <p:grpSp>
          <p:nvGrpSpPr>
            <p:cNvPr id="89" name="Group 88">
              <a:extLst>
                <a:ext uri="{FF2B5EF4-FFF2-40B4-BE49-F238E27FC236}">
                  <a16:creationId xmlns:a16="http://schemas.microsoft.com/office/drawing/2014/main" id="{9AA982FF-BDA7-40E2-9360-BD1CE1612F16}"/>
                </a:ext>
              </a:extLst>
            </p:cNvPr>
            <p:cNvGrpSpPr/>
            <p:nvPr/>
          </p:nvGrpSpPr>
          <p:grpSpPr>
            <a:xfrm>
              <a:off x="-5377113" y="3429000"/>
              <a:ext cx="2685143" cy="2981316"/>
              <a:chOff x="2265987" y="2563995"/>
              <a:chExt cx="2685143" cy="2806600"/>
            </a:xfrm>
          </p:grpSpPr>
          <p:sp>
            <p:nvSpPr>
              <p:cNvPr id="88" name="Rectangle 87">
                <a:extLst>
                  <a:ext uri="{FF2B5EF4-FFF2-40B4-BE49-F238E27FC236}">
                    <a16:creationId xmlns:a16="http://schemas.microsoft.com/office/drawing/2014/main" id="{59E5645A-AAEE-4D4A-9F74-AFAD054B1CE2}"/>
                  </a:ext>
                </a:extLst>
              </p:cNvPr>
              <p:cNvSpPr/>
              <p:nvPr/>
            </p:nvSpPr>
            <p:spPr>
              <a:xfrm>
                <a:off x="2265987" y="2563995"/>
                <a:ext cx="2685143" cy="2806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Segoe UI" panose="020B0502040204020203" pitchFamily="34" charset="0"/>
                  <a:cs typeface="Segoe UI" panose="020B0502040204020203" pitchFamily="34" charset="0"/>
                </a:endParaRPr>
              </a:p>
            </p:txBody>
          </p:sp>
          <p:grpSp>
            <p:nvGrpSpPr>
              <p:cNvPr id="82" name="Group 81">
                <a:extLst>
                  <a:ext uri="{FF2B5EF4-FFF2-40B4-BE49-F238E27FC236}">
                    <a16:creationId xmlns:a16="http://schemas.microsoft.com/office/drawing/2014/main" id="{0F39C3FF-D945-4B91-9279-48FBF37165CF}"/>
                  </a:ext>
                </a:extLst>
              </p:cNvPr>
              <p:cNvGrpSpPr/>
              <p:nvPr/>
            </p:nvGrpSpPr>
            <p:grpSpPr>
              <a:xfrm>
                <a:off x="2738297" y="3152253"/>
                <a:ext cx="1740523" cy="1651919"/>
                <a:chOff x="5258702" y="4082202"/>
                <a:chExt cx="1740523" cy="1651919"/>
              </a:xfrm>
            </p:grpSpPr>
            <p:cxnSp>
              <p:nvCxnSpPr>
                <p:cNvPr id="83" name="Straight Connector 82">
                  <a:extLst>
                    <a:ext uri="{FF2B5EF4-FFF2-40B4-BE49-F238E27FC236}">
                      <a16:creationId xmlns:a16="http://schemas.microsoft.com/office/drawing/2014/main" id="{765700BB-6FE3-41AA-A247-DBEABB53064F}"/>
                    </a:ext>
                  </a:extLst>
                </p:cNvPr>
                <p:cNvCxnSpPr>
                  <a:cxnSpLocks/>
                  <a:endCxn id="100" idx="2"/>
                </p:cNvCxnSpPr>
                <p:nvPr/>
              </p:nvCxnSpPr>
              <p:spPr>
                <a:xfrm flipH="1" flipV="1">
                  <a:off x="5289189" y="4082202"/>
                  <a:ext cx="1616432" cy="1618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458701C-61D5-414A-82F2-565986F779C3}"/>
                    </a:ext>
                  </a:extLst>
                </p:cNvPr>
                <p:cNvCxnSpPr>
                  <a:cxnSpLocks/>
                  <a:endCxn id="98" idx="2"/>
                </p:cNvCxnSpPr>
                <p:nvPr/>
              </p:nvCxnSpPr>
              <p:spPr>
                <a:xfrm flipV="1">
                  <a:off x="5258702" y="4104123"/>
                  <a:ext cx="1720875" cy="162999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EB9044-4793-4B5A-AD87-BE21B50F722A}"/>
                    </a:ext>
                  </a:extLst>
                </p:cNvPr>
                <p:cNvCxnSpPr>
                  <a:cxnSpLocks/>
                </p:cNvCxnSpPr>
                <p:nvPr/>
              </p:nvCxnSpPr>
              <p:spPr>
                <a:xfrm>
                  <a:off x="5282074" y="4889827"/>
                  <a:ext cx="1717151"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A8063F8-7E09-4AD0-B674-4F881B26C2C2}"/>
                    </a:ext>
                  </a:extLst>
                </p:cNvPr>
                <p:cNvCxnSpPr>
                  <a:cxnSpLocks/>
                </p:cNvCxnSpPr>
                <p:nvPr/>
              </p:nvCxnSpPr>
              <p:spPr>
                <a:xfrm flipV="1">
                  <a:off x="6067039" y="4212972"/>
                  <a:ext cx="28439" cy="13354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EB3F193D-0FB2-4CE5-8FEC-5D74DC198950}"/>
                    </a:ext>
                  </a:extLst>
                </p:cNvPr>
                <p:cNvSpPr txBox="1"/>
                <p:nvPr/>
              </p:nvSpPr>
              <p:spPr>
                <a:xfrm>
                  <a:off x="5786768" y="4546772"/>
                  <a:ext cx="611065" cy="666401"/>
                </a:xfrm>
                <a:prstGeom prst="rect">
                  <a:avLst/>
                </a:prstGeom>
                <a:solidFill>
                  <a:srgbClr val="7F6000"/>
                </a:solidFill>
              </p:spPr>
              <p:txBody>
                <a:bodyPr wrap="none" rtlCol="0">
                  <a:spAutoFit/>
                </a:bodyPr>
                <a:lstStyle/>
                <a:p>
                  <a:pPr algn="ctr"/>
                  <a:endParaRPr lang="en-US" sz="1000" b="1" dirty="0">
                    <a:solidFill>
                      <a:schemeClr val="bg1"/>
                    </a:solidFill>
                    <a:latin typeface="Segoe UI" panose="020B0502040204020203" pitchFamily="34" charset="0"/>
                    <a:cs typeface="Segoe UI" panose="020B0502040204020203" pitchFamily="34" charset="0"/>
                  </a:endParaRPr>
                </a:p>
                <a:p>
                  <a:pPr algn="ctr"/>
                  <a:r>
                    <a:rPr lang="en-US" sz="1000" b="1" dirty="0">
                      <a:solidFill>
                        <a:schemeClr val="bg1"/>
                      </a:solidFill>
                      <a:latin typeface="Segoe UI" panose="020B0502040204020203" pitchFamily="34" charset="0"/>
                      <a:cs typeface="Segoe UI" panose="020B0502040204020203" pitchFamily="34" charset="0"/>
                    </a:rPr>
                    <a:t>Middle</a:t>
                  </a:r>
                </a:p>
                <a:p>
                  <a:pPr algn="ctr"/>
                  <a:r>
                    <a:rPr lang="en-US" sz="1000" b="1" dirty="0">
                      <a:solidFill>
                        <a:schemeClr val="bg1"/>
                      </a:solidFill>
                      <a:latin typeface="Segoe UI" panose="020B0502040204020203" pitchFamily="34" charset="0"/>
                      <a:cs typeface="Segoe UI" panose="020B0502040204020203" pitchFamily="34" charset="0"/>
                    </a:rPr>
                    <a:t>-ware</a:t>
                  </a:r>
                </a:p>
                <a:p>
                  <a:pPr algn="ctr"/>
                  <a:endParaRPr lang="en-US" sz="1000" b="1" dirty="0">
                    <a:solidFill>
                      <a:schemeClr val="bg1"/>
                    </a:solidFill>
                    <a:latin typeface="Segoe UI" panose="020B0502040204020203" pitchFamily="34" charset="0"/>
                    <a:cs typeface="Segoe UI" panose="020B0502040204020203" pitchFamily="34" charset="0"/>
                  </a:endParaRPr>
                </a:p>
              </p:txBody>
            </p:sp>
          </p:grpSp>
        </p:grpSp>
        <p:grpSp>
          <p:nvGrpSpPr>
            <p:cNvPr id="10" name="Group 9">
              <a:extLst>
                <a:ext uri="{FF2B5EF4-FFF2-40B4-BE49-F238E27FC236}">
                  <a16:creationId xmlns:a16="http://schemas.microsoft.com/office/drawing/2014/main" id="{8D18DB8A-DA19-4A26-8D6F-793E6807CA98}"/>
                </a:ext>
              </a:extLst>
            </p:cNvPr>
            <p:cNvGrpSpPr/>
            <p:nvPr/>
          </p:nvGrpSpPr>
          <p:grpSpPr>
            <a:xfrm>
              <a:off x="-5694706" y="3645411"/>
              <a:ext cx="3304822" cy="2583644"/>
              <a:chOff x="4125358" y="2035744"/>
              <a:chExt cx="3716127" cy="2823102"/>
            </a:xfrm>
          </p:grpSpPr>
          <p:pic>
            <p:nvPicPr>
              <p:cNvPr id="9" name="Picture 8">
                <a:extLst>
                  <a:ext uri="{FF2B5EF4-FFF2-40B4-BE49-F238E27FC236}">
                    <a16:creationId xmlns:a16="http://schemas.microsoft.com/office/drawing/2014/main" id="{187BA0CD-0B66-4B3C-9443-9D677B680CF1}"/>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5506997" y="2035744"/>
                <a:ext cx="1273391" cy="727651"/>
              </a:xfrm>
              <a:prstGeom prst="rect">
                <a:avLst/>
              </a:prstGeom>
            </p:spPr>
          </p:pic>
          <p:pic>
            <p:nvPicPr>
              <p:cNvPr id="41" name="Picture 40">
                <a:extLst>
                  <a:ext uri="{FF2B5EF4-FFF2-40B4-BE49-F238E27FC236}">
                    <a16:creationId xmlns:a16="http://schemas.microsoft.com/office/drawing/2014/main" id="{E1872548-ED80-4FCC-B3AE-D1D86FE0E1E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7963" y="2035744"/>
                <a:ext cx="1273391" cy="727651"/>
              </a:xfrm>
              <a:prstGeom prst="rect">
                <a:avLst/>
              </a:prstGeom>
            </p:spPr>
          </p:pic>
          <p:pic>
            <p:nvPicPr>
              <p:cNvPr id="42" name="Picture 41">
                <a:extLst>
                  <a:ext uri="{FF2B5EF4-FFF2-40B4-BE49-F238E27FC236}">
                    <a16:creationId xmlns:a16="http://schemas.microsoft.com/office/drawing/2014/main" id="{E3E95CCF-3117-442D-9F9B-AF800A93F956}"/>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25358" y="3089744"/>
                <a:ext cx="1273391" cy="727651"/>
              </a:xfrm>
              <a:prstGeom prst="rect">
                <a:avLst/>
              </a:prstGeom>
            </p:spPr>
          </p:pic>
          <p:pic>
            <p:nvPicPr>
              <p:cNvPr id="50" name="Picture 49">
                <a:extLst>
                  <a:ext uri="{FF2B5EF4-FFF2-40B4-BE49-F238E27FC236}">
                    <a16:creationId xmlns:a16="http://schemas.microsoft.com/office/drawing/2014/main" id="{00889567-E520-4A2B-B186-75DEDBC56E4C}"/>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5114761" y="4131196"/>
                <a:ext cx="1273391" cy="727650"/>
              </a:xfrm>
              <a:prstGeom prst="rect">
                <a:avLst/>
              </a:prstGeom>
            </p:spPr>
          </p:pic>
          <p:pic>
            <p:nvPicPr>
              <p:cNvPr id="54" name="Picture 53">
                <a:extLst>
                  <a:ext uri="{FF2B5EF4-FFF2-40B4-BE49-F238E27FC236}">
                    <a16:creationId xmlns:a16="http://schemas.microsoft.com/office/drawing/2014/main" id="{0806B4B7-3E42-4835-A472-3B97DBC38483}"/>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07209" y="3058936"/>
                <a:ext cx="1273391" cy="727651"/>
              </a:xfrm>
              <a:prstGeom prst="rect">
                <a:avLst/>
              </a:prstGeom>
            </p:spPr>
          </p:pic>
          <p:pic>
            <p:nvPicPr>
              <p:cNvPr id="55" name="Picture 54">
                <a:extLst>
                  <a:ext uri="{FF2B5EF4-FFF2-40B4-BE49-F238E27FC236}">
                    <a16:creationId xmlns:a16="http://schemas.microsoft.com/office/drawing/2014/main" id="{2DB533DB-1DC2-4474-97A1-067C585E158E}"/>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458642" y="4116318"/>
                <a:ext cx="1273390" cy="727652"/>
              </a:xfrm>
              <a:prstGeom prst="rect">
                <a:avLst/>
              </a:prstGeom>
            </p:spPr>
          </p:pic>
          <p:pic>
            <p:nvPicPr>
              <p:cNvPr id="47" name="Picture 46">
                <a:extLst>
                  <a:ext uri="{FF2B5EF4-FFF2-40B4-BE49-F238E27FC236}">
                    <a16:creationId xmlns:a16="http://schemas.microsoft.com/office/drawing/2014/main" id="{69A6EDCC-399A-424E-BDDB-6EA3C51A72F5}"/>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flipH="1">
                <a:off x="4143565" y="4116318"/>
                <a:ext cx="1273390" cy="727652"/>
              </a:xfrm>
              <a:prstGeom prst="rect">
                <a:avLst/>
              </a:prstGeom>
            </p:spPr>
          </p:pic>
          <p:pic>
            <p:nvPicPr>
              <p:cNvPr id="53" name="Picture 52">
                <a:extLst>
                  <a:ext uri="{FF2B5EF4-FFF2-40B4-BE49-F238E27FC236}">
                    <a16:creationId xmlns:a16="http://schemas.microsoft.com/office/drawing/2014/main" id="{07BB8F0F-992E-4CC0-8DBF-2A10781D9C8B}"/>
                  </a:ext>
                </a:extLst>
              </p:cNvPr>
              <p:cNvPicPr>
                <a:picLocks noChangeAspect="1"/>
              </p:cNvPicPr>
              <p:nvPr/>
            </p:nvPicPr>
            <p:blipFill>
              <a:blip r:embed="rId7" cstate="email">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6568094" y="2035744"/>
                <a:ext cx="1273391" cy="727651"/>
              </a:xfrm>
              <a:prstGeom prst="rect">
                <a:avLst/>
              </a:prstGeom>
            </p:spPr>
          </p:pic>
        </p:grpSp>
        <p:sp>
          <p:nvSpPr>
            <p:cNvPr id="78" name="TextBox 77">
              <a:extLst>
                <a:ext uri="{FF2B5EF4-FFF2-40B4-BE49-F238E27FC236}">
                  <a16:creationId xmlns:a16="http://schemas.microsoft.com/office/drawing/2014/main" id="{FF6929FB-3F4F-4A7D-BACB-C98544B83655}"/>
                </a:ext>
              </a:extLst>
            </p:cNvPr>
            <p:cNvSpPr txBox="1"/>
            <p:nvPr/>
          </p:nvSpPr>
          <p:spPr>
            <a:xfrm>
              <a:off x="-5146049" y="4788853"/>
              <a:ext cx="497252" cy="261610"/>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MRP</a:t>
              </a:r>
              <a:endParaRPr lang="en-GB" sz="1100" b="1" dirty="0">
                <a:solidFill>
                  <a:schemeClr val="bg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7C210ABF-6A68-4D42-8E22-A3E4C68F4A1E}"/>
                </a:ext>
              </a:extLst>
            </p:cNvPr>
            <p:cNvSpPr txBox="1"/>
            <p:nvPr/>
          </p:nvSpPr>
          <p:spPr>
            <a:xfrm>
              <a:off x="-5123056" y="5715453"/>
              <a:ext cx="45717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OPS</a:t>
              </a:r>
              <a:endParaRPr lang="en-GB" sz="1100" b="1" dirty="0">
                <a:solidFill>
                  <a:schemeClr val="bg1"/>
                </a:solidFill>
                <a:latin typeface="Segoe UI" panose="020B0502040204020203" pitchFamily="34" charset="0"/>
                <a:cs typeface="Segoe UI" panose="020B0502040204020203" pitchFamily="34" charset="0"/>
              </a:endParaRPr>
            </a:p>
          </p:txBody>
        </p:sp>
        <p:sp>
          <p:nvSpPr>
            <p:cNvPr id="95" name="TextBox 94">
              <a:extLst>
                <a:ext uri="{FF2B5EF4-FFF2-40B4-BE49-F238E27FC236}">
                  <a16:creationId xmlns:a16="http://schemas.microsoft.com/office/drawing/2014/main" id="{63C8D539-EF96-4B60-AF0C-5F1C57E69C08}"/>
                </a:ext>
              </a:extLst>
            </p:cNvPr>
            <p:cNvSpPr txBox="1"/>
            <p:nvPr/>
          </p:nvSpPr>
          <p:spPr>
            <a:xfrm>
              <a:off x="-4237547" y="5736624"/>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6" name="TextBox 95">
              <a:extLst>
                <a:ext uri="{FF2B5EF4-FFF2-40B4-BE49-F238E27FC236}">
                  <a16:creationId xmlns:a16="http://schemas.microsoft.com/office/drawing/2014/main" id="{9B9BB3D4-537C-4DC4-82DB-62F59541014E}"/>
                </a:ext>
              </a:extLst>
            </p:cNvPr>
            <p:cNvSpPr txBox="1"/>
            <p:nvPr/>
          </p:nvSpPr>
          <p:spPr>
            <a:xfrm>
              <a:off x="-3455070" y="5668920"/>
              <a:ext cx="312906"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a:t>
              </a:r>
              <a:endParaRPr lang="en-GB" sz="1100" b="1" dirty="0">
                <a:solidFill>
                  <a:schemeClr val="bg1"/>
                </a:solidFill>
                <a:latin typeface="Segoe UI" panose="020B0502040204020203" pitchFamily="34" charset="0"/>
                <a:cs typeface="Segoe UI" panose="020B0502040204020203" pitchFamily="34" charset="0"/>
              </a:endParaRPr>
            </a:p>
          </p:txBody>
        </p:sp>
        <p:sp>
          <p:nvSpPr>
            <p:cNvPr id="97" name="TextBox 96">
              <a:extLst>
                <a:ext uri="{FF2B5EF4-FFF2-40B4-BE49-F238E27FC236}">
                  <a16:creationId xmlns:a16="http://schemas.microsoft.com/office/drawing/2014/main" id="{34089D26-235A-47F2-8897-29D92229B9EC}"/>
                </a:ext>
              </a:extLst>
            </p:cNvPr>
            <p:cNvSpPr txBox="1"/>
            <p:nvPr/>
          </p:nvSpPr>
          <p:spPr>
            <a:xfrm>
              <a:off x="-3494825" y="4743347"/>
              <a:ext cx="497252"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PRM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8" name="TextBox 97">
              <a:extLst>
                <a:ext uri="{FF2B5EF4-FFF2-40B4-BE49-F238E27FC236}">
                  <a16:creationId xmlns:a16="http://schemas.microsoft.com/office/drawing/2014/main" id="{EA405C6D-8DF3-4CF5-8406-D322F0A82F38}"/>
                </a:ext>
              </a:extLst>
            </p:cNvPr>
            <p:cNvSpPr txBox="1"/>
            <p:nvPr/>
          </p:nvSpPr>
          <p:spPr>
            <a:xfrm>
              <a:off x="-3442974" y="3815554"/>
              <a:ext cx="518091"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HRM</a:t>
              </a:r>
              <a:endParaRPr lang="en-GB" sz="1100" b="1" dirty="0">
                <a:solidFill>
                  <a:schemeClr val="bg1"/>
                </a:solidFill>
                <a:latin typeface="Segoe UI" panose="020B0502040204020203" pitchFamily="34" charset="0"/>
                <a:cs typeface="Segoe UI" panose="020B0502040204020203" pitchFamily="34" charset="0"/>
              </a:endParaRPr>
            </a:p>
          </p:txBody>
        </p:sp>
        <p:sp>
          <p:nvSpPr>
            <p:cNvPr id="99" name="TextBox 98">
              <a:extLst>
                <a:ext uri="{FF2B5EF4-FFF2-40B4-BE49-F238E27FC236}">
                  <a16:creationId xmlns:a16="http://schemas.microsoft.com/office/drawing/2014/main" id="{6CB692A2-9303-40F3-B82A-AD914005143F}"/>
                </a:ext>
              </a:extLst>
            </p:cNvPr>
            <p:cNvSpPr txBox="1"/>
            <p:nvPr/>
          </p:nvSpPr>
          <p:spPr>
            <a:xfrm>
              <a:off x="-4370658" y="3815554"/>
              <a:ext cx="498855"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CRM</a:t>
              </a:r>
              <a:endParaRPr lang="en-GB" sz="1100" b="1" dirty="0">
                <a:solidFill>
                  <a:schemeClr val="bg1"/>
                </a:solidFill>
                <a:latin typeface="Segoe UI" panose="020B0502040204020203" pitchFamily="34" charset="0"/>
                <a:cs typeface="Segoe UI" panose="020B0502040204020203" pitchFamily="34" charset="0"/>
              </a:endParaRPr>
            </a:p>
          </p:txBody>
        </p:sp>
        <p:sp>
          <p:nvSpPr>
            <p:cNvPr id="100" name="TextBox 99">
              <a:extLst>
                <a:ext uri="{FF2B5EF4-FFF2-40B4-BE49-F238E27FC236}">
                  <a16:creationId xmlns:a16="http://schemas.microsoft.com/office/drawing/2014/main" id="{03D89871-5F2B-4730-A034-7BABBE2D6D5E}"/>
                </a:ext>
              </a:extLst>
            </p:cNvPr>
            <p:cNvSpPr txBox="1"/>
            <p:nvPr/>
          </p:nvSpPr>
          <p:spPr>
            <a:xfrm>
              <a:off x="-5093286" y="3792268"/>
              <a:ext cx="437940" cy="261610"/>
            </a:xfrm>
            <a:prstGeom prst="rect">
              <a:avLst/>
            </a:prstGeom>
            <a:noFill/>
          </p:spPr>
          <p:txBody>
            <a:bodyPr wrap="none" rtlCol="0">
              <a:spAutoFit/>
            </a:bodyPr>
            <a:lstStyle/>
            <a:p>
              <a:pPr algn="l"/>
              <a:r>
                <a:rPr lang="en-US" sz="1100" b="1" dirty="0">
                  <a:solidFill>
                    <a:schemeClr val="bg1"/>
                  </a:solidFill>
                  <a:latin typeface="Segoe UI" panose="020B0502040204020203" pitchFamily="34" charset="0"/>
                  <a:cs typeface="Segoe UI" panose="020B0502040204020203" pitchFamily="34" charset="0"/>
                </a:rPr>
                <a:t>ERP</a:t>
              </a:r>
              <a:endParaRPr lang="en-GB" sz="1100" b="1" dirty="0">
                <a:solidFill>
                  <a:schemeClr val="bg1"/>
                </a:solidFill>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311778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31" grpId="0"/>
      <p:bldP spid="26" grpId="0"/>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20"/>
          </p:nvPr>
        </p:nvPicPr>
        <p:blipFill rotWithShape="1">
          <a:blip r:embed="rId3" cstate="print">
            <a:extLst>
              <a:ext uri="{28A0092B-C50C-407E-A947-70E740481C1C}">
                <a14:useLocalDpi xmlns:a14="http://schemas.microsoft.com/office/drawing/2010/main" val="0"/>
              </a:ext>
            </a:extLst>
          </a:blip>
          <a:srcRect t="33591" b="29612"/>
          <a:stretch/>
        </p:blipFill>
        <p:spPr>
          <a:xfrm>
            <a:off x="0" y="0"/>
            <a:ext cx="12192000" cy="2990334"/>
          </a:xfrm>
        </p:spPr>
      </p:pic>
      <p:sp>
        <p:nvSpPr>
          <p:cNvPr id="6" name="Rectangle 5"/>
          <p:cNvSpPr/>
          <p:nvPr/>
        </p:nvSpPr>
        <p:spPr>
          <a:xfrm>
            <a:off x="0" y="0"/>
            <a:ext cx="12192000" cy="1492826"/>
          </a:xfrm>
          <a:prstGeom prst="rect">
            <a:avLst/>
          </a:prstGeom>
          <a:gradFill>
            <a:gsLst>
              <a:gs pos="0">
                <a:schemeClr val="tx1">
                  <a:alpha val="50000"/>
                </a:schemeClr>
              </a:gs>
              <a:gs pos="100000">
                <a:schemeClr val="tx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2"/>
          <p:cNvSpPr>
            <a:spLocks noGrp="1"/>
          </p:cNvSpPr>
          <p:nvPr>
            <p:ph type="ctrTitle"/>
          </p:nvPr>
        </p:nvSpPr>
        <p:spPr>
          <a:xfrm>
            <a:off x="228393" y="3256612"/>
            <a:ext cx="3783017" cy="2065292"/>
          </a:xfrm>
        </p:spPr>
        <p:txBody>
          <a:bodyPr/>
          <a:lstStyle/>
          <a:p>
            <a:r>
              <a:rPr lang="en-GB" sz="2800" dirty="0"/>
              <a:t>Vehicle glass repair provider digitizes processes and increases productivity with </a:t>
            </a:r>
            <a:br>
              <a:rPr lang="en-GB" sz="2800" dirty="0"/>
            </a:br>
            <a:r>
              <a:rPr lang="en-GB" sz="2800" dirty="0"/>
              <a:t>self-developed apps </a:t>
            </a:r>
            <a:endParaRPr lang="en-US" sz="2800" dirty="0"/>
          </a:p>
        </p:txBody>
      </p:sp>
      <p:sp>
        <p:nvSpPr>
          <p:cNvPr id="14" name="Text Placeholder 13"/>
          <p:cNvSpPr>
            <a:spLocks noGrp="1"/>
          </p:cNvSpPr>
          <p:nvPr>
            <p:ph type="body" sz="quarter" idx="11"/>
          </p:nvPr>
        </p:nvSpPr>
        <p:spPr/>
        <p:txBody>
          <a:bodyPr/>
          <a:lstStyle/>
          <a:p>
            <a:r>
              <a:rPr lang="en-US" sz="1300" dirty="0" err="1"/>
              <a:t>Belron</a:t>
            </a:r>
            <a:r>
              <a:rPr lang="en-US" sz="1300" dirty="0"/>
              <a:t>® is the worldwide leader in vehicle glass repair and replacement through brands such as </a:t>
            </a:r>
            <a:r>
              <a:rPr lang="en-US" sz="1300" dirty="0" err="1"/>
              <a:t>Autoglass</a:t>
            </a:r>
            <a:r>
              <a:rPr lang="en-US" sz="1300" dirty="0"/>
              <a:t>®, </a:t>
            </a:r>
            <a:r>
              <a:rPr lang="en-US" sz="1300" dirty="0" err="1"/>
              <a:t>Carglass</a:t>
            </a:r>
            <a:r>
              <a:rPr lang="en-US" sz="1300" dirty="0"/>
              <a:t>®, and </a:t>
            </a:r>
            <a:r>
              <a:rPr lang="en-US" sz="1300" dirty="0" err="1"/>
              <a:t>Safelite</a:t>
            </a:r>
            <a:r>
              <a:rPr lang="en-US" sz="1300" dirty="0"/>
              <a:t>®. To streamline previously manual and time-consuming processes, the company adopted Microsoft PowerApps, part of the full Microsoft Business Application Platform stack. It now uses more than 40 apps, all developed in-house by just one employee with no programming skills. Used broadly across the business, from HR to field service reps, the apps help the company improve efficiency, save money, and make it easier for staff to operate effectively.</a:t>
            </a:r>
          </a:p>
        </p:txBody>
      </p:sp>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5"/>
          </p:cNvPr>
          <p:cNvPicPr>
            <a:picLocks noChangeAspect="1"/>
          </p:cNvPicPr>
          <p:nvPr/>
        </p:nvPicPr>
        <p:blipFill>
          <a:blip r:embed="rId6"/>
          <a:stretch>
            <a:fillRect/>
          </a:stretch>
        </p:blipFill>
        <p:spPr>
          <a:xfrm>
            <a:off x="11232739" y="6114482"/>
            <a:ext cx="339976" cy="374845"/>
          </a:xfrm>
          <a:prstGeom prst="rect">
            <a:avLst/>
          </a:prstGeom>
        </p:spPr>
      </p:pic>
      <p:sp>
        <p:nvSpPr>
          <p:cNvPr id="2" name="TextBox 1">
            <a:extLst>
              <a:ext uri="{FF2B5EF4-FFF2-40B4-BE49-F238E27FC236}">
                <a16:creationId xmlns:a16="http://schemas.microsoft.com/office/drawing/2014/main" id="{35AF8C66-33D7-4361-B7E5-65E17657CE25}"/>
              </a:ext>
            </a:extLst>
          </p:cNvPr>
          <p:cNvSpPr txBox="1"/>
          <p:nvPr/>
        </p:nvSpPr>
        <p:spPr>
          <a:xfrm rot="20841415">
            <a:off x="3649586" y="869101"/>
            <a:ext cx="4142232" cy="830997"/>
          </a:xfrm>
          <a:prstGeom prst="rect">
            <a:avLst/>
          </a:prstGeom>
          <a:solidFill>
            <a:schemeClr val="tx1"/>
          </a:solidFill>
        </p:spPr>
        <p:txBody>
          <a:bodyPr wrap="square" rtlCol="0">
            <a:spAutoFit/>
          </a:bodyPr>
          <a:lstStyle/>
          <a:p>
            <a:r>
              <a:rPr lang="en-US" sz="2400" dirty="0">
                <a:solidFill>
                  <a:srgbClr val="FF0000"/>
                </a:solidFill>
              </a:rPr>
              <a:t>Harmony to update image and add published link</a:t>
            </a:r>
          </a:p>
        </p:txBody>
      </p:sp>
      <p:sp>
        <p:nvSpPr>
          <p:cNvPr id="5" name="Text Placeholder 4">
            <a:extLst>
              <a:ext uri="{FF2B5EF4-FFF2-40B4-BE49-F238E27FC236}">
                <a16:creationId xmlns:a16="http://schemas.microsoft.com/office/drawing/2014/main" id="{DFA1A8B2-279B-4140-9C89-B58A8B2458BF}"/>
              </a:ext>
            </a:extLst>
          </p:cNvPr>
          <p:cNvSpPr>
            <a:spLocks noGrp="1"/>
          </p:cNvSpPr>
          <p:nvPr>
            <p:ph type="body" sz="quarter" idx="34"/>
          </p:nvPr>
        </p:nvSpPr>
        <p:spPr>
          <a:xfrm>
            <a:off x="2512717" y="6128831"/>
            <a:ext cx="1828374" cy="463954"/>
          </a:xfrm>
        </p:spPr>
        <p:txBody>
          <a:bodyPr/>
          <a:lstStyle/>
          <a:p>
            <a:r>
              <a:rPr lang="en-US" dirty="0"/>
              <a:t>Microsoft PowerApps</a:t>
            </a:r>
          </a:p>
          <a:p>
            <a:r>
              <a:rPr lang="en-US" dirty="0"/>
              <a:t>Microsoft Flow</a:t>
            </a:r>
          </a:p>
          <a:p>
            <a:r>
              <a:rPr lang="en-US" dirty="0"/>
              <a:t>Microsoft Power BI</a:t>
            </a:r>
          </a:p>
          <a:p>
            <a:r>
              <a:rPr lang="en-US" dirty="0"/>
              <a:t>Common Data Service for Apps</a:t>
            </a:r>
          </a:p>
          <a:p>
            <a:r>
              <a:rPr lang="en-US" dirty="0"/>
              <a:t>Microsoft Office 365</a:t>
            </a:r>
          </a:p>
          <a:p>
            <a:endParaRPr lang="en-US" dirty="0"/>
          </a:p>
        </p:txBody>
      </p:sp>
      <p:sp>
        <p:nvSpPr>
          <p:cNvPr id="16" name="Text Placeholder 15">
            <a:extLst>
              <a:ext uri="{FF2B5EF4-FFF2-40B4-BE49-F238E27FC236}">
                <a16:creationId xmlns:a16="http://schemas.microsoft.com/office/drawing/2014/main" id="{B965C4EF-875E-4957-83C4-3DEF4F8A584D}"/>
              </a:ext>
            </a:extLst>
          </p:cNvPr>
          <p:cNvSpPr>
            <a:spLocks noGrp="1"/>
          </p:cNvSpPr>
          <p:nvPr>
            <p:ph type="body" sz="quarter" idx="33"/>
          </p:nvPr>
        </p:nvSpPr>
        <p:spPr>
          <a:xfrm>
            <a:off x="4324979" y="6130698"/>
            <a:ext cx="1057726" cy="463954"/>
          </a:xfrm>
        </p:spPr>
        <p:txBody>
          <a:bodyPr/>
          <a:lstStyle/>
          <a:p>
            <a:r>
              <a:rPr lang="en-US" dirty="0"/>
              <a:t>26,300 employees</a:t>
            </a:r>
          </a:p>
        </p:txBody>
      </p:sp>
      <p:sp>
        <p:nvSpPr>
          <p:cNvPr id="20" name="Text Placeholder 19">
            <a:extLst>
              <a:ext uri="{FF2B5EF4-FFF2-40B4-BE49-F238E27FC236}">
                <a16:creationId xmlns:a16="http://schemas.microsoft.com/office/drawing/2014/main" id="{669AB987-F0A5-437E-B175-F04E1C461450}"/>
              </a:ext>
            </a:extLst>
          </p:cNvPr>
          <p:cNvSpPr>
            <a:spLocks noGrp="1"/>
          </p:cNvSpPr>
          <p:nvPr>
            <p:ph type="body" sz="quarter" idx="32"/>
          </p:nvPr>
        </p:nvSpPr>
        <p:spPr>
          <a:xfrm>
            <a:off x="5987755" y="6130698"/>
            <a:ext cx="1140042" cy="463954"/>
          </a:xfrm>
        </p:spPr>
        <p:txBody>
          <a:bodyPr/>
          <a:lstStyle/>
          <a:p>
            <a:r>
              <a:rPr lang="en-US" dirty="0"/>
              <a:t>Consumer Goods</a:t>
            </a:r>
          </a:p>
        </p:txBody>
      </p:sp>
      <p:pic>
        <p:nvPicPr>
          <p:cNvPr id="7" name="Picture 6">
            <a:extLst>
              <a:ext uri="{FF2B5EF4-FFF2-40B4-BE49-F238E27FC236}">
                <a16:creationId xmlns:a16="http://schemas.microsoft.com/office/drawing/2014/main" id="{3C395BDA-A5A9-4FD9-AD1B-39680901A523}"/>
              </a:ext>
            </a:extLst>
          </p:cNvPr>
          <p:cNvPicPr>
            <a:picLocks noChangeAspect="1"/>
          </p:cNvPicPr>
          <p:nvPr/>
        </p:nvPicPr>
        <p:blipFill rotWithShape="1">
          <a:blip r:embed="rId7">
            <a:extLst>
              <a:ext uri="{28A0092B-C50C-407E-A947-70E740481C1C}">
                <a14:useLocalDpi xmlns:a14="http://schemas.microsoft.com/office/drawing/2010/main" val="0"/>
              </a:ext>
            </a:extLst>
          </a:blip>
          <a:srcRect t="23580" b="39560"/>
          <a:stretch/>
        </p:blipFill>
        <p:spPr>
          <a:xfrm>
            <a:off x="0" y="0"/>
            <a:ext cx="12192000" cy="2990334"/>
          </a:xfrm>
          <a:prstGeom prst="rect">
            <a:avLst/>
          </a:prstGeom>
        </p:spPr>
      </p:pic>
      <p:sp>
        <p:nvSpPr>
          <p:cNvPr id="22" name="Text Placeholder 21">
            <a:extLst>
              <a:ext uri="{FF2B5EF4-FFF2-40B4-BE49-F238E27FC236}">
                <a16:creationId xmlns:a16="http://schemas.microsoft.com/office/drawing/2014/main" id="{E77FAB7C-1868-4321-BEF6-A7D857FE3B57}"/>
              </a:ext>
            </a:extLst>
          </p:cNvPr>
          <p:cNvSpPr>
            <a:spLocks noGrp="1"/>
          </p:cNvSpPr>
          <p:nvPr>
            <p:ph type="body" sz="quarter" idx="31"/>
          </p:nvPr>
        </p:nvSpPr>
        <p:spPr>
          <a:xfrm>
            <a:off x="7372895" y="6130698"/>
            <a:ext cx="1062790" cy="463954"/>
          </a:xfrm>
        </p:spPr>
        <p:txBody>
          <a:bodyPr/>
          <a:lstStyle/>
          <a:p>
            <a:r>
              <a:rPr lang="en-US" dirty="0"/>
              <a:t>United Kingdom</a:t>
            </a:r>
          </a:p>
        </p:txBody>
      </p:sp>
      <p:pic>
        <p:nvPicPr>
          <p:cNvPr id="9" name="Picture 8">
            <a:extLst>
              <a:ext uri="{FF2B5EF4-FFF2-40B4-BE49-F238E27FC236}">
                <a16:creationId xmlns:a16="http://schemas.microsoft.com/office/drawing/2014/main" id="{AE4B1B12-D864-41DB-9CB3-77562790C37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17" name="Picture 16">
            <a:extLst>
              <a:ext uri="{FF2B5EF4-FFF2-40B4-BE49-F238E27FC236}">
                <a16:creationId xmlns:a16="http://schemas.microsoft.com/office/drawing/2014/main" id="{C1D33A37-4B0A-4491-A3BE-8B416E296D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1446" y="4826"/>
            <a:ext cx="1549400" cy="694452"/>
          </a:xfrm>
          <a:prstGeom prst="rect">
            <a:avLst/>
          </a:prstGeom>
        </p:spPr>
      </p:pic>
    </p:spTree>
    <p:extLst>
      <p:ext uri="{BB962C8B-B14F-4D97-AF65-F5344CB8AC3E}">
        <p14:creationId xmlns:p14="http://schemas.microsoft.com/office/powerpoint/2010/main" val="2878121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7913" y="184220"/>
            <a:ext cx="1549400" cy="694452"/>
          </a:xfrm>
          <a:prstGeom prst="rect">
            <a:avLst/>
          </a:prstGeom>
        </p:spPr>
      </p:pic>
      <p:pic>
        <p:nvPicPr>
          <p:cNvPr id="18" name="Picture 17">
            <a:hlinkClick r:id="rId4"/>
          </p:cNvPr>
          <p:cNvPicPr>
            <a:picLocks noChangeAspect="1"/>
          </p:cNvPicPr>
          <p:nvPr/>
        </p:nvPicPr>
        <p:blipFill>
          <a:blip r:embed="rId5"/>
          <a:stretch>
            <a:fillRect/>
          </a:stretch>
        </p:blipFill>
        <p:spPr>
          <a:xfrm>
            <a:off x="11232739" y="6114482"/>
            <a:ext cx="339976" cy="374845"/>
          </a:xfrm>
          <a:prstGeom prst="rect">
            <a:avLst/>
          </a:prstGeom>
        </p:spPr>
      </p:pic>
      <p:sp>
        <p:nvSpPr>
          <p:cNvPr id="3" name="Text Placeholder 2">
            <a:extLst>
              <a:ext uri="{FF2B5EF4-FFF2-40B4-BE49-F238E27FC236}">
                <a16:creationId xmlns:a16="http://schemas.microsoft.com/office/drawing/2014/main" id="{DECDA165-A0A7-4EEC-A31E-C32D8F9C1D0F}"/>
              </a:ext>
            </a:extLst>
          </p:cNvPr>
          <p:cNvSpPr>
            <a:spLocks noGrp="1"/>
          </p:cNvSpPr>
          <p:nvPr>
            <p:ph type="body" sz="quarter" idx="34"/>
          </p:nvPr>
        </p:nvSpPr>
        <p:spPr>
          <a:xfrm>
            <a:off x="2508041" y="6122969"/>
            <a:ext cx="1498693" cy="463954"/>
          </a:xfrm>
        </p:spPr>
        <p:txBody>
          <a:bodyPr/>
          <a:lstStyle/>
          <a:p>
            <a:r>
              <a:rPr lang="en-US" dirty="0"/>
              <a:t>PowerApps</a:t>
            </a:r>
          </a:p>
          <a:p>
            <a:r>
              <a:rPr lang="en-US" dirty="0"/>
              <a:t>Microsoft Flow</a:t>
            </a:r>
          </a:p>
          <a:p>
            <a:r>
              <a:rPr lang="en-US" dirty="0"/>
              <a:t>Microsoft Power BI</a:t>
            </a:r>
          </a:p>
          <a:p>
            <a:r>
              <a:rPr lang="en-US" dirty="0"/>
              <a:t>Common Data Service</a:t>
            </a:r>
          </a:p>
          <a:p>
            <a:r>
              <a:rPr lang="en-US" dirty="0"/>
              <a:t>Microsoft Office 365</a:t>
            </a:r>
          </a:p>
          <a:p>
            <a:endParaRPr lang="en-US" dirty="0"/>
          </a:p>
        </p:txBody>
      </p:sp>
      <p:sp>
        <p:nvSpPr>
          <p:cNvPr id="5" name="Text Placeholder 4">
            <a:extLst>
              <a:ext uri="{FF2B5EF4-FFF2-40B4-BE49-F238E27FC236}">
                <a16:creationId xmlns:a16="http://schemas.microsoft.com/office/drawing/2014/main" id="{CBC6B162-C64E-4C5A-B269-122217687567}"/>
              </a:ext>
            </a:extLst>
          </p:cNvPr>
          <p:cNvSpPr>
            <a:spLocks noGrp="1"/>
          </p:cNvSpPr>
          <p:nvPr>
            <p:ph type="body" sz="quarter" idx="33"/>
          </p:nvPr>
        </p:nvSpPr>
        <p:spPr>
          <a:xfrm>
            <a:off x="4324979" y="6177833"/>
            <a:ext cx="988642" cy="463954"/>
          </a:xfrm>
        </p:spPr>
        <p:txBody>
          <a:bodyPr/>
          <a:lstStyle/>
          <a:p>
            <a:r>
              <a:rPr lang="en-US" dirty="0"/>
              <a:t>26,300 global employees</a:t>
            </a:r>
          </a:p>
        </p:txBody>
      </p:sp>
      <p:sp>
        <p:nvSpPr>
          <p:cNvPr id="8" name="Text Placeholder 7">
            <a:extLst>
              <a:ext uri="{FF2B5EF4-FFF2-40B4-BE49-F238E27FC236}">
                <a16:creationId xmlns:a16="http://schemas.microsoft.com/office/drawing/2014/main" id="{B520A5D4-A003-4ACC-AF10-02B91F5AB4C8}"/>
              </a:ext>
            </a:extLst>
          </p:cNvPr>
          <p:cNvSpPr>
            <a:spLocks noGrp="1"/>
          </p:cNvSpPr>
          <p:nvPr>
            <p:ph type="body" sz="quarter" idx="32"/>
          </p:nvPr>
        </p:nvSpPr>
        <p:spPr>
          <a:xfrm>
            <a:off x="5846351" y="6177833"/>
            <a:ext cx="879812" cy="463954"/>
          </a:xfrm>
        </p:spPr>
        <p:txBody>
          <a:bodyPr/>
          <a:lstStyle/>
          <a:p>
            <a:r>
              <a:rPr lang="en-US"/>
              <a:t>Consumer Goods</a:t>
            </a:r>
            <a:endParaRPr lang="en-US" dirty="0"/>
          </a:p>
        </p:txBody>
      </p:sp>
      <p:sp>
        <p:nvSpPr>
          <p:cNvPr id="16" name="Text Placeholder 15">
            <a:extLst>
              <a:ext uri="{FF2B5EF4-FFF2-40B4-BE49-F238E27FC236}">
                <a16:creationId xmlns:a16="http://schemas.microsoft.com/office/drawing/2014/main" id="{D53D299F-69DC-4094-BE79-CE3938BFDCBC}"/>
              </a:ext>
            </a:extLst>
          </p:cNvPr>
          <p:cNvSpPr>
            <a:spLocks noGrp="1"/>
          </p:cNvSpPr>
          <p:nvPr>
            <p:ph type="body" sz="quarter" idx="31"/>
          </p:nvPr>
        </p:nvSpPr>
        <p:spPr>
          <a:xfrm>
            <a:off x="6986393" y="6177833"/>
            <a:ext cx="805425" cy="463954"/>
          </a:xfrm>
        </p:spPr>
        <p:txBody>
          <a:bodyPr/>
          <a:lstStyle/>
          <a:p>
            <a:r>
              <a:rPr lang="en-US" dirty="0"/>
              <a:t>United Kingdom</a:t>
            </a:r>
          </a:p>
        </p:txBody>
      </p:sp>
      <p:sp>
        <p:nvSpPr>
          <p:cNvPr id="20" name="Text Placeholder 19">
            <a:extLst>
              <a:ext uri="{FF2B5EF4-FFF2-40B4-BE49-F238E27FC236}">
                <a16:creationId xmlns:a16="http://schemas.microsoft.com/office/drawing/2014/main" id="{3901482F-12F4-40A3-B9C8-99207ED9AEF9}"/>
              </a:ext>
            </a:extLst>
          </p:cNvPr>
          <p:cNvSpPr>
            <a:spLocks noGrp="1"/>
          </p:cNvSpPr>
          <p:nvPr>
            <p:ph type="body" sz="quarter" idx="4294967295"/>
          </p:nvPr>
        </p:nvSpPr>
        <p:spPr>
          <a:xfrm>
            <a:off x="8109287" y="6177833"/>
            <a:ext cx="805425" cy="463954"/>
          </a:xfrm>
          <a:prstGeom prst="rect">
            <a:avLst/>
          </a:prstGeom>
        </p:spPr>
        <p:txBody>
          <a:bodyPr>
            <a:normAutofit fontScale="62500" lnSpcReduction="20000"/>
          </a:bodyPr>
          <a:lstStyle/>
          <a:p>
            <a:r>
              <a:rPr lang="en-US" dirty="0"/>
              <a:t>N/A</a:t>
            </a:r>
          </a:p>
        </p:txBody>
      </p:sp>
      <p:sp>
        <p:nvSpPr>
          <p:cNvPr id="22" name="Text Placeholder 21">
            <a:extLst>
              <a:ext uri="{FF2B5EF4-FFF2-40B4-BE49-F238E27FC236}">
                <a16:creationId xmlns:a16="http://schemas.microsoft.com/office/drawing/2014/main" id="{A56C62F1-1A8A-45B3-908C-85E328A26A71}"/>
              </a:ext>
            </a:extLst>
          </p:cNvPr>
          <p:cNvSpPr>
            <a:spLocks noGrp="1"/>
          </p:cNvSpPr>
          <p:nvPr>
            <p:ph type="body" sz="quarter" idx="4294967295"/>
          </p:nvPr>
        </p:nvSpPr>
        <p:spPr>
          <a:xfrm>
            <a:off x="9156938" y="6177833"/>
            <a:ext cx="1312941" cy="463954"/>
          </a:xfrm>
          <a:prstGeom prst="rect">
            <a:avLst/>
          </a:prstGeom>
        </p:spPr>
        <p:txBody>
          <a:bodyPr>
            <a:normAutofit fontScale="25000" lnSpcReduction="20000"/>
          </a:bodyPr>
          <a:lstStyle/>
          <a:p>
            <a:r>
              <a:rPr lang="en-US" dirty="0"/>
              <a:t>Achieve more together</a:t>
            </a:r>
          </a:p>
          <a:p>
            <a:r>
              <a:rPr lang="en-US" dirty="0"/>
              <a:t>Anywhere it matters</a:t>
            </a:r>
          </a:p>
          <a:p>
            <a:r>
              <a:rPr lang="en-US" dirty="0"/>
              <a:t>Simplified for business</a:t>
            </a:r>
          </a:p>
          <a:p>
            <a:endParaRPr lang="en-US" dirty="0"/>
          </a:p>
        </p:txBody>
      </p:sp>
      <p:pic>
        <p:nvPicPr>
          <p:cNvPr id="17" name="Picture 16">
            <a:extLst>
              <a:ext uri="{FF2B5EF4-FFF2-40B4-BE49-F238E27FC236}">
                <a16:creationId xmlns:a16="http://schemas.microsoft.com/office/drawing/2014/main" id="{E828B75F-BE12-42C0-A165-6215F60492F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393" y="6055558"/>
            <a:ext cx="1970756" cy="492689"/>
          </a:xfrm>
          <a:prstGeom prst="rect">
            <a:avLst/>
          </a:prstGeom>
        </p:spPr>
      </p:pic>
      <p:pic>
        <p:nvPicPr>
          <p:cNvPr id="4" name="Picture 3">
            <a:extLst>
              <a:ext uri="{FF2B5EF4-FFF2-40B4-BE49-F238E27FC236}">
                <a16:creationId xmlns:a16="http://schemas.microsoft.com/office/drawing/2014/main" id="{A8C7C25E-326B-4B73-AE47-34348FD659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798" y="1382905"/>
            <a:ext cx="5459176" cy="3066237"/>
          </a:xfrm>
          <a:prstGeom prst="rect">
            <a:avLst/>
          </a:prstGeom>
          <a:ln>
            <a:solidFill>
              <a:schemeClr val="bg2">
                <a:lumMod val="90000"/>
              </a:schemeClr>
            </a:solidFill>
          </a:ln>
        </p:spPr>
      </p:pic>
      <p:pic>
        <p:nvPicPr>
          <p:cNvPr id="7" name="Picture 6">
            <a:extLst>
              <a:ext uri="{FF2B5EF4-FFF2-40B4-BE49-F238E27FC236}">
                <a16:creationId xmlns:a16="http://schemas.microsoft.com/office/drawing/2014/main" id="{15C402D9-C23B-40F6-8911-32A5A209CC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62501" y="1382905"/>
            <a:ext cx="1543588" cy="2743200"/>
          </a:xfrm>
          <a:prstGeom prst="rect">
            <a:avLst/>
          </a:prstGeom>
          <a:ln>
            <a:solidFill>
              <a:schemeClr val="bg2">
                <a:lumMod val="90000"/>
              </a:schemeClr>
            </a:solidFill>
          </a:ln>
        </p:spPr>
      </p:pic>
      <p:pic>
        <p:nvPicPr>
          <p:cNvPr id="10" name="Picture 9">
            <a:extLst>
              <a:ext uri="{FF2B5EF4-FFF2-40B4-BE49-F238E27FC236}">
                <a16:creationId xmlns:a16="http://schemas.microsoft.com/office/drawing/2014/main" id="{C54FC871-9D56-4519-BD62-386F1F76F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78657" y="2602054"/>
            <a:ext cx="1540545" cy="2743200"/>
          </a:xfrm>
          <a:prstGeom prst="rect">
            <a:avLst/>
          </a:prstGeom>
          <a:ln>
            <a:solidFill>
              <a:schemeClr val="bg2">
                <a:lumMod val="90000"/>
              </a:schemeClr>
            </a:solidFill>
          </a:ln>
        </p:spPr>
      </p:pic>
      <p:pic>
        <p:nvPicPr>
          <p:cNvPr id="12" name="Picture 11">
            <a:extLst>
              <a:ext uri="{FF2B5EF4-FFF2-40B4-BE49-F238E27FC236}">
                <a16:creationId xmlns:a16="http://schemas.microsoft.com/office/drawing/2014/main" id="{E7A88DEA-20D0-43DA-B249-1BE1C280DD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19784" y="1382905"/>
            <a:ext cx="1526539" cy="2743200"/>
          </a:xfrm>
          <a:prstGeom prst="rect">
            <a:avLst/>
          </a:prstGeom>
          <a:ln>
            <a:solidFill>
              <a:schemeClr val="bg2">
                <a:lumMod val="90000"/>
              </a:schemeClr>
            </a:solidFill>
          </a:ln>
        </p:spPr>
      </p:pic>
      <p:pic>
        <p:nvPicPr>
          <p:cNvPr id="19" name="Picture 18">
            <a:extLst>
              <a:ext uri="{FF2B5EF4-FFF2-40B4-BE49-F238E27FC236}">
                <a16:creationId xmlns:a16="http://schemas.microsoft.com/office/drawing/2014/main" id="{DDEAF9B3-4DDE-43D9-8ED4-01E21600F56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51725" y="2602054"/>
            <a:ext cx="1551129" cy="2743200"/>
          </a:xfrm>
          <a:prstGeom prst="rect">
            <a:avLst/>
          </a:prstGeom>
          <a:ln>
            <a:solidFill>
              <a:schemeClr val="bg2">
                <a:lumMod val="90000"/>
              </a:schemeClr>
            </a:solidFill>
          </a:ln>
        </p:spPr>
      </p:pic>
      <p:sp>
        <p:nvSpPr>
          <p:cNvPr id="27" name="TextBox 26">
            <a:extLst>
              <a:ext uri="{FF2B5EF4-FFF2-40B4-BE49-F238E27FC236}">
                <a16:creationId xmlns:a16="http://schemas.microsoft.com/office/drawing/2014/main" id="{68D012D8-CFD6-46EA-AC0B-7EC98FD93459}"/>
              </a:ext>
            </a:extLst>
          </p:cNvPr>
          <p:cNvSpPr txBox="1"/>
          <p:nvPr/>
        </p:nvSpPr>
        <p:spPr>
          <a:xfrm>
            <a:off x="172798" y="1115568"/>
            <a:ext cx="5459176"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Technical Helpdesk App</a:t>
            </a:r>
          </a:p>
        </p:txBody>
      </p:sp>
      <p:sp>
        <p:nvSpPr>
          <p:cNvPr id="28" name="TextBox 27">
            <a:extLst>
              <a:ext uri="{FF2B5EF4-FFF2-40B4-BE49-F238E27FC236}">
                <a16:creationId xmlns:a16="http://schemas.microsoft.com/office/drawing/2014/main" id="{F7404ECA-3189-4E9F-A021-D21816E3E5F8}"/>
              </a:ext>
            </a:extLst>
          </p:cNvPr>
          <p:cNvSpPr txBox="1"/>
          <p:nvPr/>
        </p:nvSpPr>
        <p:spPr>
          <a:xfrm>
            <a:off x="5819784" y="1115568"/>
            <a:ext cx="2983070"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Leadership App</a:t>
            </a:r>
          </a:p>
        </p:txBody>
      </p:sp>
      <p:sp>
        <p:nvSpPr>
          <p:cNvPr id="29" name="TextBox 28">
            <a:extLst>
              <a:ext uri="{FF2B5EF4-FFF2-40B4-BE49-F238E27FC236}">
                <a16:creationId xmlns:a16="http://schemas.microsoft.com/office/drawing/2014/main" id="{0FD28466-83D3-4C81-946A-57B9D1F956BB}"/>
              </a:ext>
            </a:extLst>
          </p:cNvPr>
          <p:cNvSpPr txBox="1"/>
          <p:nvPr/>
        </p:nvSpPr>
        <p:spPr>
          <a:xfrm>
            <a:off x="8962500" y="1115568"/>
            <a:ext cx="3056702" cy="153888"/>
          </a:xfrm>
          <a:prstGeom prst="rect">
            <a:avLst/>
          </a:prstGeom>
          <a:noFill/>
        </p:spPr>
        <p:txBody>
          <a:bodyPr wrap="squar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Fleet Checks App</a:t>
            </a:r>
          </a:p>
        </p:txBody>
      </p:sp>
    </p:spTree>
    <p:extLst>
      <p:ext uri="{BB962C8B-B14F-4D97-AF65-F5344CB8AC3E}">
        <p14:creationId xmlns:p14="http://schemas.microsoft.com/office/powerpoint/2010/main" val="2837022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32642A-F215-3B4A-8248-4776F280B21E}"/>
              </a:ext>
            </a:extLst>
          </p:cNvPr>
          <p:cNvSpPr>
            <a:spLocks noGrp="1"/>
          </p:cNvSpPr>
          <p:nvPr>
            <p:ph type="body" sz="quarter" idx="10"/>
          </p:nvPr>
        </p:nvSpPr>
        <p:spPr/>
        <p:txBody>
          <a:bodyPr/>
          <a:lstStyle/>
          <a:p>
            <a:r>
              <a:rPr lang="en-US" dirty="0"/>
              <a:t>“When we implemented and explained the potential of these digital tools, we empowered each employee to innovate and share their ideas on how to improve their work on a daily basis.”</a:t>
            </a:r>
          </a:p>
        </p:txBody>
      </p:sp>
      <p:sp>
        <p:nvSpPr>
          <p:cNvPr id="3" name="Text Placeholder 2">
            <a:extLst>
              <a:ext uri="{FF2B5EF4-FFF2-40B4-BE49-F238E27FC236}">
                <a16:creationId xmlns:a16="http://schemas.microsoft.com/office/drawing/2014/main" id="{9D8E13B7-05F4-B74A-9AC4-ACECB9B4BCA5}"/>
              </a:ext>
            </a:extLst>
          </p:cNvPr>
          <p:cNvSpPr>
            <a:spLocks noGrp="1"/>
          </p:cNvSpPr>
          <p:nvPr>
            <p:ph type="body" sz="quarter" idx="12"/>
          </p:nvPr>
        </p:nvSpPr>
        <p:spPr>
          <a:xfrm>
            <a:off x="3268759" y="5162439"/>
            <a:ext cx="2310006" cy="1470009"/>
          </a:xfrm>
        </p:spPr>
        <p:txBody>
          <a:bodyPr/>
          <a:lstStyle/>
          <a:p>
            <a:r>
              <a:rPr lang="en-US" dirty="0"/>
              <a:t>As part of ongoing efforts to improve business productivity, French national railway company SNCF launched an initiative called “Digital for All” to better include employees in digital solution development.</a:t>
            </a:r>
          </a:p>
          <a:p>
            <a:endParaRPr lang="en-US" dirty="0"/>
          </a:p>
        </p:txBody>
      </p:sp>
      <p:sp>
        <p:nvSpPr>
          <p:cNvPr id="4" name="Text Placeholder 3">
            <a:extLst>
              <a:ext uri="{FF2B5EF4-FFF2-40B4-BE49-F238E27FC236}">
                <a16:creationId xmlns:a16="http://schemas.microsoft.com/office/drawing/2014/main" id="{6F64AA95-5112-154B-B9A1-786FF917DA0B}"/>
              </a:ext>
            </a:extLst>
          </p:cNvPr>
          <p:cNvSpPr>
            <a:spLocks noGrp="1"/>
          </p:cNvSpPr>
          <p:nvPr>
            <p:ph type="body" sz="quarter" idx="11"/>
          </p:nvPr>
        </p:nvSpPr>
        <p:spPr/>
        <p:txBody>
          <a:bodyPr/>
          <a:lstStyle/>
          <a:p>
            <a:r>
              <a:rPr lang="en-US" dirty="0"/>
              <a:t>—Magali </a:t>
            </a:r>
            <a:r>
              <a:rPr lang="en-US" dirty="0" err="1"/>
              <a:t>Dupin</a:t>
            </a:r>
            <a:r>
              <a:rPr lang="en-US" dirty="0"/>
              <a:t>, Continuous Improvement and Communication Manager, SNCF</a:t>
            </a:r>
          </a:p>
          <a:p>
            <a:endParaRPr lang="en-US" dirty="0"/>
          </a:p>
        </p:txBody>
      </p:sp>
      <p:sp>
        <p:nvSpPr>
          <p:cNvPr id="5" name="Text Placeholder 4">
            <a:extLst>
              <a:ext uri="{FF2B5EF4-FFF2-40B4-BE49-F238E27FC236}">
                <a16:creationId xmlns:a16="http://schemas.microsoft.com/office/drawing/2014/main" id="{70F26054-1664-574A-BC03-41556F3E96BB}"/>
              </a:ext>
            </a:extLst>
          </p:cNvPr>
          <p:cNvSpPr>
            <a:spLocks noGrp="1"/>
          </p:cNvSpPr>
          <p:nvPr>
            <p:ph type="body" sz="quarter" idx="21"/>
          </p:nvPr>
        </p:nvSpPr>
        <p:spPr>
          <a:xfrm>
            <a:off x="5988086" y="5162439"/>
            <a:ext cx="2592785" cy="1470009"/>
          </a:xfrm>
        </p:spPr>
        <p:txBody>
          <a:bodyPr>
            <a:normAutofit lnSpcReduction="10000"/>
          </a:bodyPr>
          <a:lstStyle/>
          <a:p>
            <a:r>
              <a:rPr lang="en-US" dirty="0"/>
              <a:t>SNCF adopted Microsoft PowerApps, Power BI, and Microsoft Flow, then used internal and online training to foster employee adoption, cultivate internal app experts, and create new, innovative apps that digitize business and maintenance processes.</a:t>
            </a:r>
          </a:p>
        </p:txBody>
      </p:sp>
      <p:sp>
        <p:nvSpPr>
          <p:cNvPr id="6" name="Text Placeholder 5">
            <a:extLst>
              <a:ext uri="{FF2B5EF4-FFF2-40B4-BE49-F238E27FC236}">
                <a16:creationId xmlns:a16="http://schemas.microsoft.com/office/drawing/2014/main" id="{A482157E-4A03-454F-9DA2-46ECB73FBE18}"/>
              </a:ext>
            </a:extLst>
          </p:cNvPr>
          <p:cNvSpPr>
            <a:spLocks noGrp="1"/>
          </p:cNvSpPr>
          <p:nvPr>
            <p:ph type="body" sz="quarter" idx="22"/>
          </p:nvPr>
        </p:nvSpPr>
        <p:spPr>
          <a:xfrm>
            <a:off x="8784064" y="5162439"/>
            <a:ext cx="2532910" cy="1470009"/>
          </a:xfrm>
        </p:spPr>
        <p:txBody>
          <a:bodyPr/>
          <a:lstStyle/>
          <a:p>
            <a:r>
              <a:rPr lang="en-US" dirty="0"/>
              <a:t>Tens of thousands of SNCF employees now use more than 150 apps to help simplify and streamline tasks. And the company uses real-time analysis in Power BI to reduce errors, increase reliability, and improve production processes.</a:t>
            </a:r>
          </a:p>
        </p:txBody>
      </p:sp>
      <p:sp>
        <p:nvSpPr>
          <p:cNvPr id="7" name="Text Placeholder 6">
            <a:extLst>
              <a:ext uri="{FF2B5EF4-FFF2-40B4-BE49-F238E27FC236}">
                <a16:creationId xmlns:a16="http://schemas.microsoft.com/office/drawing/2014/main" id="{4D054F81-88EF-254E-8DE4-D2AEC78F44A8}"/>
              </a:ext>
            </a:extLst>
          </p:cNvPr>
          <p:cNvSpPr>
            <a:spLocks noGrp="1"/>
          </p:cNvSpPr>
          <p:nvPr>
            <p:ph type="body" sz="quarter" idx="18"/>
          </p:nvPr>
        </p:nvSpPr>
        <p:spPr>
          <a:xfrm>
            <a:off x="310297" y="3596575"/>
            <a:ext cx="2286000" cy="2397826"/>
          </a:xfrm>
        </p:spPr>
        <p:txBody>
          <a:bodyPr>
            <a:normAutofit fontScale="77500" lnSpcReduction="20000"/>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French National Railway Company (SNCF)</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Travel and Transportation</a:t>
            </a:r>
          </a:p>
          <a:p>
            <a:r>
              <a:rPr lang="en-US" dirty="0"/>
              <a:t>Size:</a:t>
            </a:r>
            <a:br>
              <a:rPr lang="en-US" dirty="0"/>
            </a:br>
            <a:r>
              <a:rPr lang="en-US" b="0" dirty="0">
                <a:latin typeface="Segoe UI Semilight" panose="020B0402040204020203" pitchFamily="34" charset="0"/>
                <a:cs typeface="Segoe UI Semilight" panose="020B0402040204020203" pitchFamily="34" charset="0"/>
              </a:rPr>
              <a:t>270,000 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France</a:t>
            </a:r>
          </a:p>
          <a:p>
            <a:r>
              <a:rPr lang="en-US" dirty="0">
                <a:latin typeface="Segoe UI Semibold"/>
                <a:cs typeface="Segoe UI Semibold"/>
              </a:rPr>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a:cs typeface="Segoe UI Semilight"/>
              </a:rPr>
              <a:t>Microsoft Flow</a:t>
            </a:r>
            <a:br>
              <a:rPr lang="en-US" b="0" dirty="0">
                <a:latin typeface="Segoe UI Semilight"/>
                <a:cs typeface="Segoe UI Semilight"/>
              </a:rPr>
            </a:br>
            <a:r>
              <a:rPr lang="en-US" b="0" dirty="0">
                <a:latin typeface="Segoe UI Semilight"/>
                <a:cs typeface="Segoe UI Semilight"/>
              </a:rPr>
              <a:t>Microsoft PowerApps</a:t>
            </a:r>
            <a:br>
              <a:rPr lang="en-US" b="0" dirty="0">
                <a:latin typeface="Segoe UI Semilight"/>
                <a:cs typeface="Segoe UI Semilight"/>
              </a:rPr>
            </a:br>
            <a:r>
              <a:rPr lang="en-US" b="0" dirty="0">
                <a:latin typeface="Segoe UI Semilight"/>
                <a:cs typeface="Segoe UI Semilight"/>
              </a:rPr>
              <a:t>Microsoft Power BI</a:t>
            </a:r>
            <a:br>
              <a:rPr lang="en-US" b="0" dirty="0">
                <a:latin typeface="Segoe UI Semilight"/>
                <a:cs typeface="Segoe UI Semilight"/>
              </a:rPr>
            </a:br>
            <a:r>
              <a:rPr lang="en-US" b="0" dirty="0">
                <a:latin typeface="Segoe UI Semilight"/>
                <a:cs typeface="Segoe UI Semilight"/>
              </a:rPr>
              <a:t>Microsoft SharePoint Online</a:t>
            </a:r>
          </a:p>
          <a:p>
            <a:endParaRPr lang="en-US" b="0" dirty="0">
              <a:latin typeface="Segoe UI Semilight"/>
              <a:cs typeface="Segoe UI Semilight"/>
            </a:endParaRPr>
          </a:p>
          <a:p>
            <a:r>
              <a:rPr lang="en-US" dirty="0">
                <a:hlinkClick r:id="rId2"/>
              </a:rPr>
              <a:t>Read full story here</a:t>
            </a:r>
            <a:endParaRPr lang="en-US" dirty="0"/>
          </a:p>
        </p:txBody>
      </p:sp>
      <p:pic>
        <p:nvPicPr>
          <p:cNvPr id="12" name="Picture Placeholder 11" descr="A passenger train pulling into a station&#10;&#10;Description automatically generated">
            <a:extLst>
              <a:ext uri="{FF2B5EF4-FFF2-40B4-BE49-F238E27FC236}">
                <a16:creationId xmlns:a16="http://schemas.microsoft.com/office/drawing/2014/main" id="{3BF2FFB5-F53D-4FD1-B85A-C99B68425CE6}"/>
              </a:ext>
            </a:extLst>
          </p:cNvPr>
          <p:cNvPicPr>
            <a:picLocks noGrp="1" noChangeAspect="1"/>
          </p:cNvPicPr>
          <p:nvPr>
            <p:ph type="pic" sz="quarter" idx="24"/>
          </p:nvPr>
        </p:nvPicPr>
        <p:blipFill>
          <a:blip r:embed="rId3"/>
          <a:srcRect t="16370" b="16370"/>
          <a:stretch>
            <a:fillRect/>
          </a:stretch>
        </p:blipFill>
        <p:spPr/>
      </p:pic>
      <p:pic>
        <p:nvPicPr>
          <p:cNvPr id="18" name="Picture Placeholder 17" descr="A picture containing drawing&#10;&#10;Description automatically generated">
            <a:extLst>
              <a:ext uri="{FF2B5EF4-FFF2-40B4-BE49-F238E27FC236}">
                <a16:creationId xmlns:a16="http://schemas.microsoft.com/office/drawing/2014/main" id="{80A66FB9-2191-40C0-A101-97FF5BBAC894}"/>
              </a:ext>
            </a:extLst>
          </p:cNvPr>
          <p:cNvPicPr>
            <a:picLocks noGrp="1" noChangeAspect="1"/>
          </p:cNvPicPr>
          <p:nvPr>
            <p:ph type="pic" sz="quarter" idx="23"/>
          </p:nvPr>
        </p:nvPicPr>
        <p:blipFill>
          <a:blip r:embed="rId4"/>
          <a:srcRect l="35000" r="35000"/>
          <a:stretch>
            <a:fillRect/>
          </a:stretch>
        </p:blipFill>
        <p:spPr/>
      </p:pic>
      <p:sp>
        <p:nvSpPr>
          <p:cNvPr id="14" name="Rectangle 13">
            <a:extLst>
              <a:ext uri="{FF2B5EF4-FFF2-40B4-BE49-F238E27FC236}">
                <a16:creationId xmlns:a16="http://schemas.microsoft.com/office/drawing/2014/main" id="{47219399-6E0D-034C-8477-C9FC774ABA09}"/>
              </a:ext>
            </a:extLst>
          </p:cNvPr>
          <p:cNvSpPr/>
          <p:nvPr/>
        </p:nvSpPr>
        <p:spPr>
          <a:xfrm>
            <a:off x="2870483" y="0"/>
            <a:ext cx="118872" cy="6858000"/>
          </a:xfrm>
          <a:prstGeom prst="rect">
            <a:avLst/>
          </a:prstGeom>
          <a:solidFill>
            <a:srgbClr val="E41D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5439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F89F745-1835-44C8-9CD5-3A803F42363D}"/>
              </a:ext>
            </a:extLst>
          </p:cNvPr>
          <p:cNvSpPr/>
          <p:nvPr/>
        </p:nvSpPr>
        <p:spPr>
          <a:xfrm>
            <a:off x="0" y="2474893"/>
            <a:ext cx="5334000" cy="1415772"/>
          </a:xfrm>
          <a:prstGeom prst="rect">
            <a:avLst/>
          </a:prstGeom>
        </p:spPr>
        <p:txBody>
          <a:bodyPr wrap="square">
            <a:spAutoFit/>
          </a:bodyPr>
          <a:lstStyle/>
          <a:p>
            <a:pPr algn="ctr"/>
            <a:r>
              <a:rPr lang="en-US" sz="5400" b="1" dirty="0">
                <a:solidFill>
                  <a:srgbClr val="7030A0"/>
                </a:solidFill>
              </a:rPr>
              <a:t>Demo</a:t>
            </a:r>
          </a:p>
          <a:p>
            <a:pPr algn="ctr"/>
            <a:r>
              <a:rPr lang="en-US" sz="3200" dirty="0">
                <a:solidFill>
                  <a:srgbClr val="2F2F2F"/>
                </a:solidFill>
              </a:rPr>
              <a:t>Power Platform Account Setup</a:t>
            </a:r>
          </a:p>
        </p:txBody>
      </p:sp>
      <p:pic>
        <p:nvPicPr>
          <p:cNvPr id="7" name="Picture 6">
            <a:extLst>
              <a:ext uri="{FF2B5EF4-FFF2-40B4-BE49-F238E27FC236}">
                <a16:creationId xmlns:a16="http://schemas.microsoft.com/office/drawing/2014/main" id="{450667ED-F370-42BF-B39A-6D8439AA9CAA}"/>
              </a:ext>
            </a:extLst>
          </p:cNvPr>
          <p:cNvPicPr>
            <a:picLocks noChangeAspect="1"/>
          </p:cNvPicPr>
          <p:nvPr/>
        </p:nvPicPr>
        <p:blipFill>
          <a:blip r:embed="rId3"/>
          <a:stretch>
            <a:fillRect/>
          </a:stretch>
        </p:blipFill>
        <p:spPr>
          <a:xfrm>
            <a:off x="5334000" y="0"/>
            <a:ext cx="6915150" cy="6858000"/>
          </a:xfrm>
          <a:prstGeom prst="rect">
            <a:avLst/>
          </a:prstGeom>
        </p:spPr>
      </p:pic>
    </p:spTree>
    <p:extLst>
      <p:ext uri="{BB962C8B-B14F-4D97-AF65-F5344CB8AC3E}">
        <p14:creationId xmlns:p14="http://schemas.microsoft.com/office/powerpoint/2010/main" val="26691064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5">
            <a:extLst>
              <a:ext uri="{FF2B5EF4-FFF2-40B4-BE49-F238E27FC236}">
                <a16:creationId xmlns:a16="http://schemas.microsoft.com/office/drawing/2014/main" id="{027FB160-CAA3-4BF7-9527-C3AED2212278}"/>
              </a:ext>
            </a:extLst>
          </p:cNvPr>
          <p:cNvSpPr/>
          <p:nvPr/>
        </p:nvSpPr>
        <p:spPr>
          <a:xfrm>
            <a:off x="0" y="2802359"/>
            <a:ext cx="6096000"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algn="ctr"/>
            <a:endParaRPr lang="en-GB" dirty="0">
              <a:solidFill>
                <a:schemeClr val="bg1"/>
              </a:solidFill>
            </a:endParaRPr>
          </a:p>
          <a:p>
            <a:pPr algn="ctr"/>
            <a:r>
              <a:rPr lang="en-GB" sz="2800" b="1" dirty="0">
                <a:solidFill>
                  <a:schemeClr val="bg1"/>
                </a:solidFill>
              </a:rPr>
              <a:t>Questions</a:t>
            </a:r>
            <a:endParaRPr sz="2800" b="1" dirty="0">
              <a:solidFill>
                <a:schemeClr val="bg1"/>
              </a:solidFill>
            </a:endParaRPr>
          </a:p>
        </p:txBody>
      </p:sp>
      <p:sp>
        <p:nvSpPr>
          <p:cNvPr id="3" name="Title 1">
            <a:extLst>
              <a:ext uri="{FF2B5EF4-FFF2-40B4-BE49-F238E27FC236}">
                <a16:creationId xmlns:a16="http://schemas.microsoft.com/office/drawing/2014/main" id="{79291ECA-2011-4927-A531-45CBF5D00640}"/>
              </a:ext>
            </a:extLst>
          </p:cNvPr>
          <p:cNvSpPr txBox="1">
            <a:spLocks/>
          </p:cNvSpPr>
          <p:nvPr/>
        </p:nvSpPr>
        <p:spPr>
          <a:xfrm>
            <a:off x="0" y="1640114"/>
            <a:ext cx="6968359" cy="393337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solidFill>
                  <a:schemeClr val="bg1"/>
                </a:solidFill>
              </a:rPr>
              <a:t>Customer Stories</a:t>
            </a:r>
            <a:endParaRPr lang="en-US" sz="2800" dirty="0">
              <a:solidFill>
                <a:schemeClr val="bg1"/>
              </a:solidFill>
            </a:endParaRPr>
          </a:p>
        </p:txBody>
      </p:sp>
    </p:spTree>
    <p:extLst>
      <p:ext uri="{BB962C8B-B14F-4D97-AF65-F5344CB8AC3E}">
        <p14:creationId xmlns:p14="http://schemas.microsoft.com/office/powerpoint/2010/main" val="86030705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339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73279-F365-4019-BB82-D173E4727DB7}"/>
              </a:ext>
            </a:extLst>
          </p:cNvPr>
          <p:cNvSpPr>
            <a:spLocks noGrp="1"/>
          </p:cNvSpPr>
          <p:nvPr>
            <p:ph type="ctrTitle"/>
          </p:nvPr>
        </p:nvSpPr>
        <p:spPr>
          <a:xfrm>
            <a:off x="336000" y="4722470"/>
            <a:ext cx="11520000" cy="731529"/>
          </a:xfrm>
        </p:spPr>
        <p:txBody>
          <a:bodyPr>
            <a:normAutofit/>
          </a:bodyPr>
          <a:lstStyle/>
          <a:p>
            <a:pPr lvl="0"/>
            <a:r>
              <a:rPr lang="en-GB" sz="4000" dirty="0"/>
              <a:t>Day 2 - Power Automate Introduction</a:t>
            </a:r>
            <a:endParaRPr lang="en-AU" sz="4000" dirty="0"/>
          </a:p>
        </p:txBody>
      </p:sp>
    </p:spTree>
    <p:extLst>
      <p:ext uri="{BB962C8B-B14F-4D97-AF65-F5344CB8AC3E}">
        <p14:creationId xmlns:p14="http://schemas.microsoft.com/office/powerpoint/2010/main" val="14680064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0" y="320040"/>
            <a:ext cx="7791061" cy="914400"/>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endParaRPr/>
          </a:p>
        </p:txBody>
      </p:sp>
      <p:sp>
        <p:nvSpPr>
          <p:cNvPr id="6" name="object 6"/>
          <p:cNvSpPr txBox="1">
            <a:spLocks noGrp="1"/>
          </p:cNvSpPr>
          <p:nvPr>
            <p:ph type="title"/>
          </p:nvPr>
        </p:nvSpPr>
        <p:spPr>
          <a:xfrm>
            <a:off x="448322" y="449439"/>
            <a:ext cx="4721861" cy="628377"/>
          </a:xfrm>
          <a:prstGeom prst="rect">
            <a:avLst/>
          </a:prstGeom>
        </p:spPr>
        <p:txBody>
          <a:bodyPr vert="horz" wrap="square" lIns="0" tIns="12700" rIns="0" bIns="0" rtlCol="0">
            <a:spAutoFit/>
          </a:bodyPr>
          <a:lstStyle/>
          <a:p>
            <a:pPr marL="12700">
              <a:lnSpc>
                <a:spcPct val="100000"/>
              </a:lnSpc>
              <a:spcBef>
                <a:spcPts val="100"/>
              </a:spcBef>
            </a:pPr>
            <a:r>
              <a:rPr lang="en-US" sz="4000" b="1" dirty="0">
                <a:solidFill>
                  <a:schemeClr val="bg1"/>
                </a:solidFill>
              </a:rPr>
              <a:t>Jenkins NS</a:t>
            </a:r>
            <a:endParaRPr sz="400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395960" y="1364053"/>
            <a:ext cx="6690640" cy="456279"/>
          </a:xfrm>
          <a:prstGeom prst="rect">
            <a:avLst/>
          </a:prstGeom>
        </p:spPr>
        <p:txBody>
          <a:bodyPr wrap="square">
            <a:spAutoFit/>
          </a:bodyPr>
          <a:lstStyle/>
          <a:p>
            <a:pPr>
              <a:lnSpc>
                <a:spcPts val="3200"/>
              </a:lnSpc>
            </a:pPr>
            <a:r>
              <a:rPr lang="en-US" sz="2133"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33" dirty="0">
              <a:solidFill>
                <a:schemeClr val="bg2">
                  <a:lumMod val="50000"/>
                </a:scheme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395960" y="3102292"/>
            <a:ext cx="6543953" cy="2055707"/>
          </a:xfrm>
        </p:spPr>
        <p:txBody>
          <a:bodyPr>
            <a:normAutofit/>
          </a:bodyPr>
          <a:lstStyle/>
          <a:p>
            <a:pPr>
              <a:buFont typeface="Wingdings" panose="05000000000000000000" pitchFamily="2" charset="2"/>
              <a:buChar char="ü"/>
            </a:pPr>
            <a:r>
              <a:rPr lang="en-US" sz="2000" dirty="0">
                <a:solidFill>
                  <a:schemeClr val="bg2">
                    <a:lumMod val="25000"/>
                  </a:schemeClr>
                </a:solidFill>
              </a:rPr>
              <a:t>Microsoft Teams, Power Platform and SPFx Specialist</a:t>
            </a:r>
          </a:p>
          <a:p>
            <a:pPr>
              <a:buFont typeface="Wingdings" panose="05000000000000000000" pitchFamily="2" charset="2"/>
              <a:buChar char="ü"/>
            </a:pPr>
            <a:r>
              <a:rPr lang="en-US" sz="2000" dirty="0">
                <a:solidFill>
                  <a:schemeClr val="bg2">
                    <a:lumMod val="25000"/>
                  </a:schemeClr>
                </a:solidFill>
              </a:rPr>
              <a:t>International Speaker | Blogger | Trainer</a:t>
            </a:r>
          </a:p>
          <a:p>
            <a:pPr>
              <a:buFont typeface="Wingdings" panose="05000000000000000000" pitchFamily="2" charset="2"/>
              <a:buChar char="ü"/>
            </a:pPr>
            <a:r>
              <a:rPr lang="en-US" sz="2000" dirty="0">
                <a:solidFill>
                  <a:schemeClr val="bg2">
                    <a:lumMod val="25000"/>
                  </a:schemeClr>
                </a:solidFill>
              </a:rPr>
              <a:t>SPS Bangalore Organizer </a:t>
            </a:r>
          </a:p>
          <a:p>
            <a:pPr>
              <a:buFont typeface="Wingdings" panose="05000000000000000000" pitchFamily="2" charset="2"/>
              <a:buChar char="ü"/>
            </a:pPr>
            <a:r>
              <a:rPr lang="en-US" sz="2000" dirty="0">
                <a:solidFill>
                  <a:schemeClr val="bg2">
                    <a:lumMod val="25000"/>
                  </a:schemeClr>
                </a:solidFill>
              </a:rPr>
              <a:t>aOS Ambassador</a:t>
            </a:r>
          </a:p>
          <a:p>
            <a:pPr marL="0" indent="0">
              <a:buNone/>
            </a:pPr>
            <a:endParaRPr lang="en-US" sz="200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6" y="1140631"/>
            <a:ext cx="1758320" cy="1758320"/>
          </a:xfrm>
          <a:prstGeom prst="ellipse">
            <a:avLst/>
          </a:prstGeom>
          <a:noFill/>
          <a:ln>
            <a:solidFill>
              <a:srgbClr val="135051"/>
            </a:solidFill>
          </a:ln>
          <a:effectLst>
            <a:softEdge rad="0"/>
          </a:effectLst>
        </p:spPr>
      </p:pic>
      <p:pic>
        <p:nvPicPr>
          <p:cNvPr id="25" name="Picture 24" descr="A close up of a sign&#10;&#10;Description automatically generated">
            <a:extLst>
              <a:ext uri="{FF2B5EF4-FFF2-40B4-BE49-F238E27FC236}">
                <a16:creationId xmlns:a16="http://schemas.microsoft.com/office/drawing/2014/main" id="{3E02A582-7680-4C82-B07C-340E98F130AD}"/>
              </a:ext>
            </a:extLst>
          </p:cNvPr>
          <p:cNvPicPr>
            <a:picLocks noChangeAspect="1"/>
          </p:cNvPicPr>
          <p:nvPr/>
        </p:nvPicPr>
        <p:blipFill>
          <a:blip r:embed="rId3"/>
          <a:stretch>
            <a:fillRect/>
          </a:stretch>
        </p:blipFill>
        <p:spPr>
          <a:xfrm>
            <a:off x="471661" y="1820332"/>
            <a:ext cx="2556135" cy="1041707"/>
          </a:xfrm>
          <a:prstGeom prst="rect">
            <a:avLst/>
          </a:prstGeom>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097929" y="5200158"/>
            <a:ext cx="1651905" cy="1655112"/>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16193" y="5190794"/>
            <a:ext cx="1628995" cy="1624889"/>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531431" y="5181339"/>
            <a:ext cx="1704689" cy="1651539"/>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822145" y="5157999"/>
            <a:ext cx="1735571" cy="1674880"/>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45885" y="5208726"/>
            <a:ext cx="1603844" cy="1606957"/>
          </a:xfrm>
          <a:prstGeom prst="rect">
            <a:avLst/>
          </a:prstGeom>
          <a:ln>
            <a:noFill/>
          </a:ln>
        </p:spPr>
      </p:pic>
      <p:sp>
        <p:nvSpPr>
          <p:cNvPr id="43" name="Oval 46">
            <a:extLst>
              <a:ext uri="{FF2B5EF4-FFF2-40B4-BE49-F238E27FC236}">
                <a16:creationId xmlns:a16="http://schemas.microsoft.com/office/drawing/2014/main" id="{45D9AF34-909F-400C-A9E0-9951D41CE4D1}"/>
              </a:ext>
            </a:extLst>
          </p:cNvPr>
          <p:cNvSpPr>
            <a:spLocks noChangeArrowheads="1"/>
          </p:cNvSpPr>
          <p:nvPr/>
        </p:nvSpPr>
        <p:spPr bwMode="auto">
          <a:xfrm>
            <a:off x="7832732" y="4104031"/>
            <a:ext cx="310026" cy="29450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4" name="Freeform 47">
            <a:extLst>
              <a:ext uri="{FF2B5EF4-FFF2-40B4-BE49-F238E27FC236}">
                <a16:creationId xmlns:a16="http://schemas.microsoft.com/office/drawing/2014/main" id="{5592B8D0-C73D-4EE0-9B9D-3E3A59F84A45}"/>
              </a:ext>
            </a:extLst>
          </p:cNvPr>
          <p:cNvSpPr>
            <a:spLocks/>
          </p:cNvSpPr>
          <p:nvPr/>
        </p:nvSpPr>
        <p:spPr bwMode="auto">
          <a:xfrm>
            <a:off x="7910237" y="4171168"/>
            <a:ext cx="177486" cy="17559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42" name="Rectangle 41">
            <a:extLst>
              <a:ext uri="{FF2B5EF4-FFF2-40B4-BE49-F238E27FC236}">
                <a16:creationId xmlns:a16="http://schemas.microsoft.com/office/drawing/2014/main" id="{FD6CFBD0-4140-432B-968E-A3CC7B262F9C}"/>
              </a:ext>
            </a:extLst>
          </p:cNvPr>
          <p:cNvSpPr/>
          <p:nvPr/>
        </p:nvSpPr>
        <p:spPr>
          <a:xfrm>
            <a:off x="8191981" y="4039706"/>
            <a:ext cx="3442726" cy="307777"/>
          </a:xfrm>
          <a:prstGeom prst="rect">
            <a:avLst/>
          </a:prstGeom>
        </p:spPr>
        <p:txBody>
          <a:bodyPr wrap="square">
            <a:spAutoFit/>
          </a:bodyPr>
          <a:lstStyle/>
          <a:p>
            <a:r>
              <a:rPr lang="en-US" sz="1400" dirty="0">
                <a:solidFill>
                  <a:srgbClr val="3C4252"/>
                </a:solidFill>
                <a:latin typeface="Proxima Nova" panose="02000506030000020004"/>
                <a:ea typeface="Roboto Light" panose="02000000000000000000" pitchFamily="2" charset="0"/>
                <a:cs typeface="Roboto Light"/>
              </a:rPr>
              <a:t>@</a:t>
            </a:r>
            <a:r>
              <a:rPr lang="en-US" sz="1400" dirty="0" err="1">
                <a:solidFill>
                  <a:srgbClr val="3C4252"/>
                </a:solidFill>
                <a:latin typeface="Proxima Nova" panose="02000506030000020004"/>
                <a:ea typeface="Roboto Light" panose="02000000000000000000" pitchFamily="2" charset="0"/>
                <a:cs typeface="Roboto Light"/>
              </a:rPr>
              <a:t>jenkinsns</a:t>
            </a:r>
            <a:endParaRPr lang="en-US" sz="1400" dirty="0">
              <a:solidFill>
                <a:srgbClr val="3C4252"/>
              </a:solidFill>
              <a:latin typeface="Proxima Nova" panose="02000506030000020004"/>
            </a:endParaRPr>
          </a:p>
        </p:txBody>
      </p:sp>
      <p:sp>
        <p:nvSpPr>
          <p:cNvPr id="39" name="Rectangle 38">
            <a:extLst>
              <a:ext uri="{FF2B5EF4-FFF2-40B4-BE49-F238E27FC236}">
                <a16:creationId xmlns:a16="http://schemas.microsoft.com/office/drawing/2014/main" id="{A6684DE6-5AFC-45AB-86B1-4E63AFB00B55}"/>
              </a:ext>
            </a:extLst>
          </p:cNvPr>
          <p:cNvSpPr/>
          <p:nvPr/>
        </p:nvSpPr>
        <p:spPr>
          <a:xfrm>
            <a:off x="8176380" y="5685674"/>
            <a:ext cx="4014809" cy="307777"/>
          </a:xfrm>
          <a:prstGeom prst="rect">
            <a:avLst/>
          </a:prstGeom>
        </p:spPr>
        <p:txBody>
          <a:bodyPr wrap="square">
            <a:spAutoFit/>
          </a:bodyPr>
          <a:lstStyle/>
          <a:p>
            <a:r>
              <a:rPr lang="en-GB" sz="1400" dirty="0">
                <a:solidFill>
                  <a:srgbClr val="737373"/>
                </a:solidFill>
                <a:hlinkClick r:id="rId9">
                  <a:extLst>
                    <a:ext uri="{A12FA001-AC4F-418D-AE19-62706E023703}">
                      <ahyp:hlinkClr xmlns:ahyp="http://schemas.microsoft.com/office/drawing/2018/hyperlinkcolor" val="tx"/>
                    </a:ext>
                  </a:extLst>
                </a:hlinkClick>
              </a:rPr>
              <a:t>https://www.facebook.com/msteamsinfo</a:t>
            </a:r>
            <a:endParaRPr lang="en-US" sz="1400" dirty="0">
              <a:solidFill>
                <a:srgbClr val="3C4252"/>
              </a:solidFill>
              <a:latin typeface="Proxima Nova" panose="02000506030000020004"/>
            </a:endParaRPr>
          </a:p>
        </p:txBody>
      </p:sp>
      <p:pic>
        <p:nvPicPr>
          <p:cNvPr id="40" name="Picture 39">
            <a:extLst>
              <a:ext uri="{FF2B5EF4-FFF2-40B4-BE49-F238E27FC236}">
                <a16:creationId xmlns:a16="http://schemas.microsoft.com/office/drawing/2014/main" id="{026EA451-8933-481A-B6B3-A1FA8818CCF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91522" y="5740120"/>
            <a:ext cx="452956" cy="284858"/>
          </a:xfrm>
          <a:prstGeom prst="rect">
            <a:avLst/>
          </a:prstGeom>
        </p:spPr>
      </p:pic>
      <p:pic>
        <p:nvPicPr>
          <p:cNvPr id="37" name="Picture 36" descr="A picture containing clipart&#10;&#10;Description generated with very high confidence">
            <a:extLst>
              <a:ext uri="{FF2B5EF4-FFF2-40B4-BE49-F238E27FC236}">
                <a16:creationId xmlns:a16="http://schemas.microsoft.com/office/drawing/2014/main" id="{3E2DDD86-8FFD-4999-96A3-FA09C2B185EA}"/>
              </a:ext>
            </a:extLst>
          </p:cNvPr>
          <p:cNvPicPr>
            <a:picLocks noChangeAspect="1"/>
          </p:cNvPicPr>
          <p:nvPr/>
        </p:nvPicPr>
        <p:blipFill>
          <a:blip r:embed="rId11"/>
          <a:stretch>
            <a:fillRect/>
          </a:stretch>
        </p:blipFill>
        <p:spPr>
          <a:xfrm>
            <a:off x="7823420" y="3605149"/>
            <a:ext cx="310026" cy="317230"/>
          </a:xfrm>
          <a:prstGeom prst="rect">
            <a:avLst/>
          </a:prstGeom>
        </p:spPr>
      </p:pic>
      <p:sp>
        <p:nvSpPr>
          <p:cNvPr id="38" name="Rectangle 37">
            <a:extLst>
              <a:ext uri="{FF2B5EF4-FFF2-40B4-BE49-F238E27FC236}">
                <a16:creationId xmlns:a16="http://schemas.microsoft.com/office/drawing/2014/main" id="{6BEEFA68-EFD6-466C-8867-147738EF1570}"/>
              </a:ext>
            </a:extLst>
          </p:cNvPr>
          <p:cNvSpPr/>
          <p:nvPr/>
        </p:nvSpPr>
        <p:spPr>
          <a:xfrm>
            <a:off x="8191981" y="3622091"/>
            <a:ext cx="4014809" cy="307777"/>
          </a:xfrm>
          <a:prstGeom prst="rect">
            <a:avLst/>
          </a:prstGeom>
        </p:spPr>
        <p:txBody>
          <a:bodyPr wrap="square">
            <a:spAutoFit/>
          </a:bodyPr>
          <a:lstStyle/>
          <a:p>
            <a:r>
              <a:rPr lang="en-GB" sz="1400" dirty="0">
                <a:hlinkClick r:id="rId12"/>
              </a:rPr>
              <a:t>in/jenkinsns </a:t>
            </a:r>
            <a:endParaRPr lang="en-US" sz="1400" dirty="0">
              <a:solidFill>
                <a:srgbClr val="3C4252"/>
              </a:solidFill>
              <a:latin typeface="Proxima Nova" panose="02000506030000020004"/>
            </a:endParaRPr>
          </a:p>
        </p:txBody>
      </p:sp>
      <p:pic>
        <p:nvPicPr>
          <p:cNvPr id="33" name="Picture 32" descr="A close up of a logo&#10;&#10;Description generated with very high confidence">
            <a:extLst>
              <a:ext uri="{FF2B5EF4-FFF2-40B4-BE49-F238E27FC236}">
                <a16:creationId xmlns:a16="http://schemas.microsoft.com/office/drawing/2014/main" id="{9862B582-DBA1-4EE9-B8A4-6C696E2292B8}"/>
              </a:ext>
            </a:extLst>
          </p:cNvPr>
          <p:cNvPicPr>
            <a:picLocks noChangeAspect="1"/>
          </p:cNvPicPr>
          <p:nvPr/>
        </p:nvPicPr>
        <p:blipFill>
          <a:blip r:embed="rId13"/>
          <a:stretch>
            <a:fillRect/>
          </a:stretch>
        </p:blipFill>
        <p:spPr>
          <a:xfrm>
            <a:off x="7813538" y="3224955"/>
            <a:ext cx="314677" cy="233284"/>
          </a:xfrm>
          <a:prstGeom prst="rect">
            <a:avLst/>
          </a:prstGeom>
        </p:spPr>
      </p:pic>
      <p:sp>
        <p:nvSpPr>
          <p:cNvPr id="34" name="Rectangle 33">
            <a:extLst>
              <a:ext uri="{FF2B5EF4-FFF2-40B4-BE49-F238E27FC236}">
                <a16:creationId xmlns:a16="http://schemas.microsoft.com/office/drawing/2014/main" id="{A01F5469-EEFF-4EBA-A4A7-01E18EAFBBE8}"/>
              </a:ext>
            </a:extLst>
          </p:cNvPr>
          <p:cNvSpPr/>
          <p:nvPr/>
        </p:nvSpPr>
        <p:spPr>
          <a:xfrm>
            <a:off x="8197530" y="3204476"/>
            <a:ext cx="3908278" cy="307777"/>
          </a:xfrm>
          <a:prstGeom prst="rect">
            <a:avLst/>
          </a:prstGeom>
        </p:spPr>
        <p:txBody>
          <a:bodyPr wrap="square">
            <a:spAutoFit/>
          </a:bodyPr>
          <a:lstStyle/>
          <a:p>
            <a:r>
              <a:rPr lang="en-US" sz="1400" dirty="0">
                <a:solidFill>
                  <a:srgbClr val="3C4252"/>
                </a:solidFill>
                <a:latin typeface="Proxima Nova" panose="02000506030000020004"/>
                <a:hlinkClick r:id="rId14"/>
              </a:rPr>
              <a:t>jenkinsns@gmail.com</a:t>
            </a:r>
            <a:r>
              <a:rPr lang="en-US" sz="1400" dirty="0">
                <a:solidFill>
                  <a:srgbClr val="3C4252"/>
                </a:solidFill>
                <a:latin typeface="Proxima Nova" panose="02000506030000020004"/>
              </a:rPr>
              <a:t> </a:t>
            </a:r>
          </a:p>
        </p:txBody>
      </p:sp>
      <p:pic>
        <p:nvPicPr>
          <p:cNvPr id="1028" name="Picture 4" descr="Blog, blogger, blogging, google icon">
            <a:extLst>
              <a:ext uri="{FF2B5EF4-FFF2-40B4-BE49-F238E27FC236}">
                <a16:creationId xmlns:a16="http://schemas.microsoft.com/office/drawing/2014/main" id="{FDC298B5-043A-4683-A4BC-3380353B239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8430" y="4543564"/>
            <a:ext cx="300673" cy="2983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F3FAB4C7-432F-4CE4-9C51-5A13B1163F16}"/>
              </a:ext>
            </a:extLst>
          </p:cNvPr>
          <p:cNvSpPr/>
          <p:nvPr/>
        </p:nvSpPr>
        <p:spPr>
          <a:xfrm>
            <a:off x="8191530" y="4491524"/>
            <a:ext cx="2475614" cy="307777"/>
          </a:xfrm>
          <a:prstGeom prst="rect">
            <a:avLst/>
          </a:prstGeom>
        </p:spPr>
        <p:txBody>
          <a:bodyPr wrap="none">
            <a:spAutoFit/>
          </a:bodyPr>
          <a:lstStyle/>
          <a:p>
            <a:pPr lvl="0">
              <a:defRPr/>
            </a:pPr>
            <a:r>
              <a:rPr lang="en-GB" sz="1400" dirty="0">
                <a:solidFill>
                  <a:srgbClr val="737373"/>
                </a:solidFill>
                <a:hlinkClick r:id="rId16">
                  <a:extLst>
                    <a:ext uri="{A12FA001-AC4F-418D-AE19-62706E023703}">
                      <ahyp:hlinkClr xmlns:ahyp="http://schemas.microsoft.com/office/drawing/2018/hyperlinkcolor" val="tx"/>
                    </a:ext>
                  </a:extLst>
                </a:hlinkClick>
              </a:rPr>
              <a:t>http://www.jenkinsblogs.com</a:t>
            </a:r>
            <a:r>
              <a:rPr lang="en-GB" sz="1400" dirty="0">
                <a:solidFill>
                  <a:srgbClr val="737373"/>
                </a:solidFill>
              </a:rPr>
              <a:t>  </a:t>
            </a:r>
          </a:p>
        </p:txBody>
      </p:sp>
      <p:pic>
        <p:nvPicPr>
          <p:cNvPr id="1032" name="Picture 8" descr="GitHub Logos and Usage · GitHub">
            <a:extLst>
              <a:ext uri="{FF2B5EF4-FFF2-40B4-BE49-F238E27FC236}">
                <a16:creationId xmlns:a16="http://schemas.microsoft.com/office/drawing/2014/main" id="{D4D53041-3C63-48C3-9A13-5132BD95E2B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813538" y="4860858"/>
            <a:ext cx="387297" cy="3872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9E6A9CA5-F546-4091-BF44-E0CCB1890400}"/>
              </a:ext>
            </a:extLst>
          </p:cNvPr>
          <p:cNvSpPr/>
          <p:nvPr/>
        </p:nvSpPr>
        <p:spPr>
          <a:xfrm>
            <a:off x="8176380" y="4869840"/>
            <a:ext cx="946093" cy="307777"/>
          </a:xfrm>
          <a:prstGeom prst="rect">
            <a:avLst/>
          </a:prstGeom>
        </p:spPr>
        <p:txBody>
          <a:bodyPr wrap="none">
            <a:spAutoFit/>
          </a:bodyPr>
          <a:lstStyle/>
          <a:p>
            <a:r>
              <a:rPr lang="en-GB" sz="1400" dirty="0">
                <a:hlinkClick r:id="rId18"/>
              </a:rPr>
              <a:t>jenkinsns</a:t>
            </a:r>
            <a:r>
              <a:rPr lang="en-GB" sz="1400" dirty="0"/>
              <a:t>  </a:t>
            </a:r>
          </a:p>
        </p:txBody>
      </p:sp>
      <p:pic>
        <p:nvPicPr>
          <p:cNvPr id="47" name="Picture 46">
            <a:extLst>
              <a:ext uri="{FF2B5EF4-FFF2-40B4-BE49-F238E27FC236}">
                <a16:creationId xmlns:a16="http://schemas.microsoft.com/office/drawing/2014/main" id="{003F5FB9-FF6A-4FCB-8B91-C7254D1788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82992" y="5303447"/>
            <a:ext cx="452956" cy="284858"/>
          </a:xfrm>
          <a:prstGeom prst="rect">
            <a:avLst/>
          </a:prstGeom>
        </p:spPr>
      </p:pic>
      <p:sp>
        <p:nvSpPr>
          <p:cNvPr id="13" name="Rectangle 12">
            <a:extLst>
              <a:ext uri="{FF2B5EF4-FFF2-40B4-BE49-F238E27FC236}">
                <a16:creationId xmlns:a16="http://schemas.microsoft.com/office/drawing/2014/main" id="{75BB3E1B-560B-4374-A689-78C4BFE8770A}"/>
              </a:ext>
            </a:extLst>
          </p:cNvPr>
          <p:cNvSpPr/>
          <p:nvPr/>
        </p:nvSpPr>
        <p:spPr>
          <a:xfrm>
            <a:off x="8207738" y="5277757"/>
            <a:ext cx="2938881" cy="307777"/>
          </a:xfrm>
          <a:prstGeom prst="rect">
            <a:avLst/>
          </a:prstGeom>
        </p:spPr>
        <p:txBody>
          <a:bodyPr wrap="none">
            <a:spAutoFit/>
          </a:bodyPr>
          <a:lstStyle/>
          <a:p>
            <a:r>
              <a:rPr lang="en-GB" sz="1400" dirty="0">
                <a:solidFill>
                  <a:srgbClr val="737373"/>
                </a:solidFill>
                <a:hlinkClick r:id="rId19">
                  <a:extLst>
                    <a:ext uri="{A12FA001-AC4F-418D-AE19-62706E023703}">
                      <ahyp:hlinkClr xmlns:ahyp="http://schemas.microsoft.com/office/drawing/2018/hyperlinkcolor" val="tx"/>
                    </a:ext>
                  </a:extLst>
                </a:hlinkClick>
              </a:rPr>
              <a:t>https://www.facebook.com/spfxinfo/</a:t>
            </a:r>
            <a:r>
              <a:rPr lang="en-GB" sz="1400" dirty="0">
                <a:solidFill>
                  <a:srgbClr val="737373"/>
                </a:solidFill>
              </a:rPr>
              <a:t> </a:t>
            </a:r>
            <a:endParaRPr lang="en-GB" sz="1400" dirty="0"/>
          </a:p>
        </p:txBody>
      </p:sp>
    </p:spTree>
    <p:extLst>
      <p:ext uri="{BB962C8B-B14F-4D97-AF65-F5344CB8AC3E}">
        <p14:creationId xmlns:p14="http://schemas.microsoft.com/office/powerpoint/2010/main" val="2447753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F01E4-4C12-485C-99CA-98E29BFB443C}"/>
              </a:ext>
            </a:extLst>
          </p:cNvPr>
          <p:cNvSpPr>
            <a:spLocks noGrp="1"/>
          </p:cNvSpPr>
          <p:nvPr>
            <p:ph type="title"/>
          </p:nvPr>
        </p:nvSpPr>
        <p:spPr>
          <a:xfrm>
            <a:off x="391127" y="-14014"/>
            <a:ext cx="9629469" cy="932730"/>
          </a:xfrm>
        </p:spPr>
        <p:txBody>
          <a:bodyPr>
            <a:normAutofit/>
          </a:bodyPr>
          <a:lstStyle/>
          <a:p>
            <a:r>
              <a:rPr lang="en-US" sz="3600" b="1" dirty="0">
                <a:solidFill>
                  <a:srgbClr val="7030A0"/>
                </a:solidFill>
                <a:latin typeface="+mn-lt"/>
                <a:ea typeface="+mn-ea"/>
                <a:cs typeface="+mn-cs"/>
              </a:rPr>
              <a:t>Benefits of low-code development platforms </a:t>
            </a:r>
          </a:p>
        </p:txBody>
      </p:sp>
      <p:sp>
        <p:nvSpPr>
          <p:cNvPr id="3" name="Rectangle 2">
            <a:extLst>
              <a:ext uri="{FF2B5EF4-FFF2-40B4-BE49-F238E27FC236}">
                <a16:creationId xmlns:a16="http://schemas.microsoft.com/office/drawing/2014/main" id="{7551BCDE-B659-4116-8EBF-B209E6A71247}"/>
              </a:ext>
            </a:extLst>
          </p:cNvPr>
          <p:cNvSpPr/>
          <p:nvPr/>
        </p:nvSpPr>
        <p:spPr>
          <a:xfrm>
            <a:off x="2208860" y="1585573"/>
            <a:ext cx="1441996" cy="1815882"/>
          </a:xfrm>
          <a:prstGeom prst="rect">
            <a:avLst/>
          </a:prstGeom>
          <a:noFill/>
        </p:spPr>
        <p:txBody>
          <a:bodyPr wrap="square">
            <a:spAutoFit/>
          </a:bodyPr>
          <a:lstStyle/>
          <a:p>
            <a:r>
              <a:rPr lang="en-US" sz="1400" dirty="0">
                <a:latin typeface="Arial" panose="020B0604020202020204" pitchFamily="34" charset="0"/>
              </a:rPr>
              <a:t>Environment used to create web or mobile applications easily by mostly </a:t>
            </a:r>
            <a:r>
              <a:rPr lang="en-US" sz="1400" b="1" dirty="0">
                <a:solidFill>
                  <a:srgbClr val="0070C0"/>
                </a:solidFill>
                <a:latin typeface="Arial" panose="020B0604020202020204" pitchFamily="34" charset="0"/>
              </a:rPr>
              <a:t>configurations, drop-and drops</a:t>
            </a:r>
            <a:r>
              <a:rPr lang="en-US" sz="1400" dirty="0">
                <a:latin typeface="Arial" panose="020B0604020202020204" pitchFamily="34" charset="0"/>
              </a:rPr>
              <a:t>.</a:t>
            </a:r>
            <a:endParaRPr lang="en-GB" sz="1400" dirty="0"/>
          </a:p>
        </p:txBody>
      </p:sp>
      <p:cxnSp>
        <p:nvCxnSpPr>
          <p:cNvPr id="4" name="Straight Connector 3">
            <a:extLst>
              <a:ext uri="{FF2B5EF4-FFF2-40B4-BE49-F238E27FC236}">
                <a16:creationId xmlns:a16="http://schemas.microsoft.com/office/drawing/2014/main" id="{9E8236AD-08F7-4B88-91DB-5FBBFA2E86A3}"/>
              </a:ext>
            </a:extLst>
          </p:cNvPr>
          <p:cNvCxnSpPr>
            <a:cxnSpLocks/>
          </p:cNvCxnSpPr>
          <p:nvPr/>
        </p:nvCxnSpPr>
        <p:spPr>
          <a:xfrm>
            <a:off x="928915" y="3956615"/>
            <a:ext cx="1031965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1DBC04A-AE98-4285-BD86-9467014A0D54}"/>
              </a:ext>
            </a:extLst>
          </p:cNvPr>
          <p:cNvSpPr/>
          <p:nvPr/>
        </p:nvSpPr>
        <p:spPr>
          <a:xfrm>
            <a:off x="2202487" y="4623473"/>
            <a:ext cx="1448369" cy="1384995"/>
          </a:xfrm>
          <a:prstGeom prst="rect">
            <a:avLst/>
          </a:prstGeom>
          <a:noFill/>
        </p:spPr>
        <p:txBody>
          <a:bodyPr wrap="square">
            <a:spAutoFit/>
          </a:bodyPr>
          <a:lstStyle/>
          <a:p>
            <a:r>
              <a:rPr lang="en-US" sz="1400" dirty="0">
                <a:latin typeface="Arial" panose="020B0604020202020204" pitchFamily="34" charset="0"/>
              </a:rPr>
              <a:t>Traditional computer programming, </a:t>
            </a:r>
            <a:r>
              <a:rPr lang="en-US" sz="1400" b="1" dirty="0">
                <a:solidFill>
                  <a:srgbClr val="0070C0"/>
                </a:solidFill>
                <a:latin typeface="Arial" panose="020B0604020202020204" pitchFamily="34" charset="0"/>
              </a:rPr>
              <a:t>writing lines of codes from scratch</a:t>
            </a:r>
            <a:r>
              <a:rPr lang="en-US" sz="1400" dirty="0">
                <a:latin typeface="Arial" panose="020B0604020202020204" pitchFamily="34" charset="0"/>
              </a:rPr>
              <a:t>.</a:t>
            </a:r>
            <a:endParaRPr lang="en-GB" sz="1400" dirty="0"/>
          </a:p>
        </p:txBody>
      </p:sp>
      <p:sp>
        <p:nvSpPr>
          <p:cNvPr id="6" name="TextBox 5">
            <a:extLst>
              <a:ext uri="{FF2B5EF4-FFF2-40B4-BE49-F238E27FC236}">
                <a16:creationId xmlns:a16="http://schemas.microsoft.com/office/drawing/2014/main" id="{76A9114F-E72E-432C-B4C6-4F9AFE16AB1B}"/>
              </a:ext>
            </a:extLst>
          </p:cNvPr>
          <p:cNvSpPr txBox="1"/>
          <p:nvPr/>
        </p:nvSpPr>
        <p:spPr>
          <a:xfrm>
            <a:off x="695921" y="2124182"/>
            <a:ext cx="1679865" cy="738664"/>
          </a:xfrm>
          <a:prstGeom prst="rect">
            <a:avLst/>
          </a:prstGeom>
          <a:noFill/>
        </p:spPr>
        <p:txBody>
          <a:bodyPr wrap="square" rtlCol="0">
            <a:spAutoFit/>
          </a:bodyPr>
          <a:lstStyle/>
          <a:p>
            <a:pPr algn="l"/>
            <a:r>
              <a:rPr lang="en-US" sz="1400" b="1" dirty="0">
                <a:latin typeface="Segoe UI" panose="020B0502040204020203" pitchFamily="34" charset="0"/>
                <a:cs typeface="Segoe UI" panose="020B0502040204020203" pitchFamily="34" charset="0"/>
              </a:rPr>
              <a:t>LOW-CODE</a:t>
            </a:r>
          </a:p>
          <a:p>
            <a:pPr algn="l"/>
            <a:r>
              <a:rPr lang="en-US" sz="1400" b="1" dirty="0">
                <a:latin typeface="Segoe UI" panose="020B0502040204020203" pitchFamily="34" charset="0"/>
                <a:cs typeface="Segoe UI" panose="020B0502040204020203" pitchFamily="34" charset="0"/>
              </a:rPr>
              <a:t>DEVELOPMENT PLATFORMS</a:t>
            </a:r>
            <a:endParaRPr lang="en-GB" sz="1400" b="1" dirty="0" err="1">
              <a:latin typeface="Segoe UI" panose="020B0502040204020203" pitchFamily="34" charset="0"/>
              <a:cs typeface="Segoe UI" panose="020B0502040204020203" pitchFamily="34" charset="0"/>
            </a:endParaRPr>
          </a:p>
        </p:txBody>
      </p:sp>
      <p:sp>
        <p:nvSpPr>
          <p:cNvPr id="7" name="TextBox 6">
            <a:extLst>
              <a:ext uri="{FF2B5EF4-FFF2-40B4-BE49-F238E27FC236}">
                <a16:creationId xmlns:a16="http://schemas.microsoft.com/office/drawing/2014/main" id="{D5C76C5E-8DF7-4152-9CEE-42D7451744F0}"/>
              </a:ext>
            </a:extLst>
          </p:cNvPr>
          <p:cNvSpPr txBox="1"/>
          <p:nvPr/>
        </p:nvSpPr>
        <p:spPr>
          <a:xfrm>
            <a:off x="644401" y="5054360"/>
            <a:ext cx="1731385" cy="523220"/>
          </a:xfrm>
          <a:prstGeom prst="rect">
            <a:avLst/>
          </a:prstGeom>
          <a:noFill/>
        </p:spPr>
        <p:txBody>
          <a:bodyPr wrap="square" rtlCol="0">
            <a:spAutoFit/>
          </a:bodyPr>
          <a:lstStyle/>
          <a:p>
            <a:pPr algn="l"/>
            <a:r>
              <a:rPr lang="en-US" sz="1400" b="1" dirty="0">
                <a:solidFill>
                  <a:srgbClr val="FF0000"/>
                </a:solidFill>
                <a:latin typeface="Segoe UI" panose="020B0502040204020203" pitchFamily="34" charset="0"/>
                <a:cs typeface="Segoe UI" panose="020B0502040204020203" pitchFamily="34" charset="0"/>
              </a:rPr>
              <a:t>TRADITIONAL</a:t>
            </a:r>
          </a:p>
          <a:p>
            <a:pPr algn="l"/>
            <a:r>
              <a:rPr lang="en-US" sz="1400" b="1" dirty="0">
                <a:solidFill>
                  <a:srgbClr val="FF0000"/>
                </a:solidFill>
                <a:latin typeface="Segoe UI" panose="020B0502040204020203" pitchFamily="34" charset="0"/>
                <a:cs typeface="Segoe UI" panose="020B0502040204020203" pitchFamily="34" charset="0"/>
              </a:rPr>
              <a:t>DEVELOPMENT</a:t>
            </a:r>
            <a:endParaRPr lang="en-GB" sz="1400" b="1" dirty="0" err="1">
              <a:solidFill>
                <a:srgbClr val="FF0000"/>
              </a:solidFill>
              <a:latin typeface="Segoe UI" panose="020B0502040204020203" pitchFamily="34" charset="0"/>
              <a:cs typeface="Segoe UI" panose="020B0502040204020203" pitchFamily="34" charset="0"/>
            </a:endParaRPr>
          </a:p>
        </p:txBody>
      </p:sp>
      <p:grpSp>
        <p:nvGrpSpPr>
          <p:cNvPr id="32" name="Group 31">
            <a:extLst>
              <a:ext uri="{FF2B5EF4-FFF2-40B4-BE49-F238E27FC236}">
                <a16:creationId xmlns:a16="http://schemas.microsoft.com/office/drawing/2014/main" id="{0BEF337A-8FC0-4EA1-8881-99D1CD5299DC}"/>
              </a:ext>
            </a:extLst>
          </p:cNvPr>
          <p:cNvGrpSpPr/>
          <p:nvPr/>
        </p:nvGrpSpPr>
        <p:grpSpPr>
          <a:xfrm>
            <a:off x="4054547" y="2231904"/>
            <a:ext cx="1625600" cy="3453398"/>
            <a:chOff x="3684433" y="2210132"/>
            <a:chExt cx="1625600" cy="3453398"/>
          </a:xfrm>
        </p:grpSpPr>
        <p:sp>
          <p:nvSpPr>
            <p:cNvPr id="20" name="Rectangle: Rounded Corners 19">
              <a:extLst>
                <a:ext uri="{FF2B5EF4-FFF2-40B4-BE49-F238E27FC236}">
                  <a16:creationId xmlns:a16="http://schemas.microsoft.com/office/drawing/2014/main" id="{D28D1470-ADBF-4505-A15C-1C21956B1902}"/>
                </a:ext>
              </a:extLst>
            </p:cNvPr>
            <p:cNvSpPr/>
            <p:nvPr/>
          </p:nvSpPr>
          <p:spPr>
            <a:xfrm>
              <a:off x="3684433" y="3637315"/>
              <a:ext cx="1625600" cy="595055"/>
            </a:xfrm>
            <a:prstGeom prst="roundRect">
              <a:avLst>
                <a:gd name="adj" fmla="val 3130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Success Rate</a:t>
              </a:r>
            </a:p>
          </p:txBody>
        </p:sp>
        <p:sp>
          <p:nvSpPr>
            <p:cNvPr id="22" name="TextBox 21">
              <a:extLst>
                <a:ext uri="{FF2B5EF4-FFF2-40B4-BE49-F238E27FC236}">
                  <a16:creationId xmlns:a16="http://schemas.microsoft.com/office/drawing/2014/main" id="{EF0BECFA-540F-4EA0-BD13-D5682E8B9A86}"/>
                </a:ext>
              </a:extLst>
            </p:cNvPr>
            <p:cNvSpPr txBox="1"/>
            <p:nvPr/>
          </p:nvSpPr>
          <p:spPr>
            <a:xfrm>
              <a:off x="3876502" y="4924866"/>
              <a:ext cx="1241462" cy="738664"/>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Failed projects are common</a:t>
              </a:r>
            </a:p>
          </p:txBody>
        </p:sp>
        <p:sp>
          <p:nvSpPr>
            <p:cNvPr id="23" name="TextBox 22">
              <a:extLst>
                <a:ext uri="{FF2B5EF4-FFF2-40B4-BE49-F238E27FC236}">
                  <a16:creationId xmlns:a16="http://schemas.microsoft.com/office/drawing/2014/main" id="{47B20371-5C40-4C24-ABA6-2079B86FE8D7}"/>
                </a:ext>
              </a:extLst>
            </p:cNvPr>
            <p:cNvSpPr txBox="1"/>
            <p:nvPr/>
          </p:nvSpPr>
          <p:spPr>
            <a:xfrm>
              <a:off x="3876502" y="2210132"/>
              <a:ext cx="1241462" cy="523220"/>
            </a:xfrm>
            <a:prstGeom prst="rect">
              <a:avLst/>
            </a:prstGeom>
            <a:noFill/>
          </p:spPr>
          <p:txBody>
            <a:bodyPr wrap="square" rtlCol="0">
              <a:spAutoFit/>
            </a:bodyPr>
            <a:lstStyle/>
            <a:p>
              <a:pPr algn="ctr"/>
              <a:r>
                <a:rPr lang="en-GB" sz="1400" b="1" dirty="0">
                  <a:latin typeface="Segoe UI" panose="020B0502040204020203" pitchFamily="34" charset="0"/>
                  <a:cs typeface="Segoe UI" panose="020B0502040204020203" pitchFamily="34" charset="0"/>
                </a:rPr>
                <a:t>Higher rate of success</a:t>
              </a:r>
            </a:p>
          </p:txBody>
        </p:sp>
      </p:grpSp>
      <p:grpSp>
        <p:nvGrpSpPr>
          <p:cNvPr id="33" name="Group 32">
            <a:extLst>
              <a:ext uri="{FF2B5EF4-FFF2-40B4-BE49-F238E27FC236}">
                <a16:creationId xmlns:a16="http://schemas.microsoft.com/office/drawing/2014/main" id="{B225B356-407C-4EC2-857A-E9F79C3AD6FD}"/>
              </a:ext>
            </a:extLst>
          </p:cNvPr>
          <p:cNvGrpSpPr/>
          <p:nvPr/>
        </p:nvGrpSpPr>
        <p:grpSpPr>
          <a:xfrm>
            <a:off x="5933972" y="2339626"/>
            <a:ext cx="1625600" cy="3130233"/>
            <a:chOff x="5563858" y="2317854"/>
            <a:chExt cx="1625600" cy="3130233"/>
          </a:xfrm>
        </p:grpSpPr>
        <p:sp>
          <p:nvSpPr>
            <p:cNvPr id="21" name="TextBox 20">
              <a:extLst>
                <a:ext uri="{FF2B5EF4-FFF2-40B4-BE49-F238E27FC236}">
                  <a16:creationId xmlns:a16="http://schemas.microsoft.com/office/drawing/2014/main" id="{856AC958-6274-4601-96B5-08FEF4AC03B1}"/>
                </a:ext>
              </a:extLst>
            </p:cNvPr>
            <p:cNvSpPr txBox="1"/>
            <p:nvPr/>
          </p:nvSpPr>
          <p:spPr>
            <a:xfrm>
              <a:off x="5655661" y="2317854"/>
              <a:ext cx="1441995"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Days to Weeks</a:t>
              </a:r>
              <a:endParaRPr lang="en-GB" sz="1400" b="1" dirty="0" err="1">
                <a:latin typeface="Segoe UI" panose="020B0502040204020203" pitchFamily="34" charset="0"/>
                <a:cs typeface="Segoe UI" panose="020B0502040204020203" pitchFamily="34" charset="0"/>
              </a:endParaRPr>
            </a:p>
          </p:txBody>
        </p:sp>
        <p:sp>
          <p:nvSpPr>
            <p:cNvPr id="24" name="Rectangle: Rounded Corners 23">
              <a:extLst>
                <a:ext uri="{FF2B5EF4-FFF2-40B4-BE49-F238E27FC236}">
                  <a16:creationId xmlns:a16="http://schemas.microsoft.com/office/drawing/2014/main" id="{4A4AD5F4-27C5-4A59-B2C2-13975090A96C}"/>
                </a:ext>
              </a:extLst>
            </p:cNvPr>
            <p:cNvSpPr/>
            <p:nvPr/>
          </p:nvSpPr>
          <p:spPr>
            <a:xfrm>
              <a:off x="5563858" y="3637315"/>
              <a:ext cx="1625600" cy="595055"/>
            </a:xfrm>
            <a:prstGeom prst="roundRect">
              <a:avLst>
                <a:gd name="adj" fmla="val 31302"/>
              </a:avLst>
            </a:prstGeom>
            <a:solidFill>
              <a:schemeClr val="accent6">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Time to Live</a:t>
              </a:r>
            </a:p>
          </p:txBody>
        </p:sp>
        <p:sp>
          <p:nvSpPr>
            <p:cNvPr id="25" name="TextBox 24">
              <a:extLst>
                <a:ext uri="{FF2B5EF4-FFF2-40B4-BE49-F238E27FC236}">
                  <a16:creationId xmlns:a16="http://schemas.microsoft.com/office/drawing/2014/main" id="{D942B7F6-4820-442C-AAC9-62DE6081314E}"/>
                </a:ext>
              </a:extLst>
            </p:cNvPr>
            <p:cNvSpPr txBox="1"/>
            <p:nvPr/>
          </p:nvSpPr>
          <p:spPr>
            <a:xfrm>
              <a:off x="5571108" y="5140310"/>
              <a:ext cx="1611101" cy="30777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Months to Years</a:t>
              </a:r>
              <a:endParaRPr lang="en-GB" sz="1400" b="1" dirty="0" err="1">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9F8BB2C7-9DEA-4999-9680-7F9812A99FD8}"/>
              </a:ext>
            </a:extLst>
          </p:cNvPr>
          <p:cNvGrpSpPr/>
          <p:nvPr/>
        </p:nvGrpSpPr>
        <p:grpSpPr>
          <a:xfrm>
            <a:off x="7895791" y="2231904"/>
            <a:ext cx="1625600" cy="3561120"/>
            <a:chOff x="7525677" y="2210132"/>
            <a:chExt cx="1625600" cy="3561120"/>
          </a:xfrm>
        </p:grpSpPr>
        <p:sp>
          <p:nvSpPr>
            <p:cNvPr id="26" name="Rectangle: Rounded Corners 25">
              <a:extLst>
                <a:ext uri="{FF2B5EF4-FFF2-40B4-BE49-F238E27FC236}">
                  <a16:creationId xmlns:a16="http://schemas.microsoft.com/office/drawing/2014/main" id="{BC30E0B2-F9A1-48BD-B9E5-7BDCCE46DB30}"/>
                </a:ext>
              </a:extLst>
            </p:cNvPr>
            <p:cNvSpPr/>
            <p:nvPr/>
          </p:nvSpPr>
          <p:spPr>
            <a:xfrm>
              <a:off x="7525677" y="3625093"/>
              <a:ext cx="1625600" cy="595055"/>
            </a:xfrm>
            <a:prstGeom prst="roundRect">
              <a:avLst>
                <a:gd name="adj" fmla="val 31302"/>
              </a:avLst>
            </a:prstGeom>
            <a:solidFill>
              <a:schemeClr val="accent6">
                <a:lumMod val="60000"/>
                <a:lumOff val="4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Business Relevance</a:t>
              </a:r>
            </a:p>
          </p:txBody>
        </p:sp>
        <p:sp>
          <p:nvSpPr>
            <p:cNvPr id="27" name="TextBox 26">
              <a:extLst>
                <a:ext uri="{FF2B5EF4-FFF2-40B4-BE49-F238E27FC236}">
                  <a16:creationId xmlns:a16="http://schemas.microsoft.com/office/drawing/2014/main" id="{42199FE7-EF91-4C77-B480-E726DA01342D}"/>
                </a:ext>
              </a:extLst>
            </p:cNvPr>
            <p:cNvSpPr txBox="1"/>
            <p:nvPr/>
          </p:nvSpPr>
          <p:spPr>
            <a:xfrm>
              <a:off x="7617480"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Loved by both Business &amp; IT</a:t>
              </a:r>
              <a:endParaRPr lang="en-GB" sz="1400" b="1" dirty="0" err="1">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04B56217-F9B7-4060-BE18-4D5350E5D3D7}"/>
                </a:ext>
              </a:extLst>
            </p:cNvPr>
            <p:cNvSpPr txBox="1"/>
            <p:nvPr/>
          </p:nvSpPr>
          <p:spPr>
            <a:xfrm>
              <a:off x="7617480" y="4817145"/>
              <a:ext cx="1441995" cy="954107"/>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Lagging IT &amp; constant tension with business</a:t>
              </a:r>
              <a:endParaRPr lang="en-GB" sz="1400" b="1" dirty="0" err="1">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982AC3E7-CB8C-4468-8126-0F02F85FCF57}"/>
              </a:ext>
            </a:extLst>
          </p:cNvPr>
          <p:cNvGrpSpPr/>
          <p:nvPr/>
        </p:nvGrpSpPr>
        <p:grpSpPr>
          <a:xfrm>
            <a:off x="9824172" y="2231904"/>
            <a:ext cx="1625600" cy="3345676"/>
            <a:chOff x="9454058" y="2210132"/>
            <a:chExt cx="1625600" cy="3345676"/>
          </a:xfrm>
        </p:grpSpPr>
        <p:sp>
          <p:nvSpPr>
            <p:cNvPr id="29" name="Rectangle: Rounded Corners 28">
              <a:extLst>
                <a:ext uri="{FF2B5EF4-FFF2-40B4-BE49-F238E27FC236}">
                  <a16:creationId xmlns:a16="http://schemas.microsoft.com/office/drawing/2014/main" id="{D48C818A-47F5-4FEC-8D73-CD050D986CCA}"/>
                </a:ext>
              </a:extLst>
            </p:cNvPr>
            <p:cNvSpPr/>
            <p:nvPr/>
          </p:nvSpPr>
          <p:spPr>
            <a:xfrm>
              <a:off x="9454058" y="3625092"/>
              <a:ext cx="1625600" cy="595055"/>
            </a:xfrm>
            <a:prstGeom prst="roundRect">
              <a:avLst>
                <a:gd name="adj" fmla="val 31302"/>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Segoe UI" panose="020B0502040204020203" pitchFamily="34" charset="0"/>
                  <a:cs typeface="Segoe UI" panose="020B0502040204020203" pitchFamily="34" charset="0"/>
                </a:rPr>
                <a:t>Innovative Culture</a:t>
              </a:r>
            </a:p>
          </p:txBody>
        </p:sp>
        <p:sp>
          <p:nvSpPr>
            <p:cNvPr id="30" name="TextBox 29">
              <a:extLst>
                <a:ext uri="{FF2B5EF4-FFF2-40B4-BE49-F238E27FC236}">
                  <a16:creationId xmlns:a16="http://schemas.microsoft.com/office/drawing/2014/main" id="{C18E32D5-97A6-4618-BD7A-3C93EF304E0A}"/>
                </a:ext>
              </a:extLst>
            </p:cNvPr>
            <p:cNvSpPr txBox="1"/>
            <p:nvPr/>
          </p:nvSpPr>
          <p:spPr>
            <a:xfrm>
              <a:off x="9545861" y="2210132"/>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Breeds Innovations</a:t>
              </a:r>
              <a:endParaRPr lang="en-GB" sz="1400" b="1" dirty="0" err="1">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17D822A3-E668-406C-9D92-36C8413596C0}"/>
                </a:ext>
              </a:extLst>
            </p:cNvPr>
            <p:cNvSpPr txBox="1"/>
            <p:nvPr/>
          </p:nvSpPr>
          <p:spPr>
            <a:xfrm>
              <a:off x="9545861" y="5032588"/>
              <a:ext cx="1441995" cy="523220"/>
            </a:xfrm>
            <a:prstGeom prst="rect">
              <a:avLst/>
            </a:prstGeom>
            <a:noFill/>
          </p:spPr>
          <p:txBody>
            <a:bodyPr wrap="square" rtlCol="0">
              <a:spAutoFit/>
            </a:bodyPr>
            <a:lstStyle/>
            <a:p>
              <a:pPr algn="ctr"/>
              <a:r>
                <a:rPr lang="en-US" sz="1400" b="1" dirty="0">
                  <a:latin typeface="Segoe UI" panose="020B0502040204020203" pitchFamily="34" charset="0"/>
                  <a:cs typeface="Segoe UI" panose="020B0502040204020203" pitchFamily="34" charset="0"/>
                </a:rPr>
                <a:t>Curbs Innovation</a:t>
              </a:r>
              <a:endParaRPr lang="en-GB" sz="1400" b="1" dirty="0" err="1">
                <a:latin typeface="Segoe UI" panose="020B0502040204020203" pitchFamily="34" charset="0"/>
                <a:cs typeface="Segoe UI" panose="020B0502040204020203" pitchFamily="34" charset="0"/>
              </a:endParaRPr>
            </a:p>
          </p:txBody>
        </p:sp>
      </p:grpSp>
    </p:spTree>
    <p:custDataLst>
      <p:tags r:id="rId1"/>
    </p:custDataLst>
    <p:extLst>
      <p:ext uri="{BB962C8B-B14F-4D97-AF65-F5344CB8AC3E}">
        <p14:creationId xmlns:p14="http://schemas.microsoft.com/office/powerpoint/2010/main" val="4171708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8|15.2|18.2|40.6"/>
</p:tagLst>
</file>

<file path=ppt/tags/tag2.xml><?xml version="1.0" encoding="utf-8"?>
<p:tagLst xmlns:a="http://schemas.openxmlformats.org/drawingml/2006/main" xmlns:r="http://schemas.openxmlformats.org/officeDocument/2006/relationships" xmlns:p="http://schemas.openxmlformats.org/presentationml/2006/main">
  <p:tag name="TIMING" val="|14.3|7|9|28.2"/>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zMVchWSO4lnuF43kQIiFl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I4W_kjuw5HU6FSOaoLKOO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Office Theme">
  <a:themeElements>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365 PPT Template - 2017">
  <a:themeElements>
    <a:clrScheme name="Custom 15">
      <a:dk1>
        <a:srgbClr val="2F2F2F"/>
      </a:dk1>
      <a:lt1>
        <a:srgbClr val="E6E6E6"/>
      </a:lt1>
      <a:dk2>
        <a:srgbClr val="2F2F2F"/>
      </a:dk2>
      <a:lt2>
        <a:srgbClr val="FFFFFF"/>
      </a:lt2>
      <a:accent1>
        <a:srgbClr val="0078D7"/>
      </a:accent1>
      <a:accent2>
        <a:srgbClr val="2F2F2F"/>
      </a:accent2>
      <a:accent3>
        <a:srgbClr val="D2D2D2"/>
      </a:accent3>
      <a:accent4>
        <a:srgbClr val="E6E6E6"/>
      </a:accent4>
      <a:accent5>
        <a:srgbClr val="2F2F2F"/>
      </a:accent5>
      <a:accent6>
        <a:srgbClr val="D2D2D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FB5089AB-0981-461F-A323-43981932E4CD}" vid="{56B1AA26-1DBF-4ECC-A33C-29D0D70600A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008E605A-38E6-4356-8C42-19E5ED850C2B}"/>
    </a:ext>
  </a:extLst>
</a:theme>
</file>

<file path=ppt/theme/theme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88781569-7472-4A51-A5A8-D6848CF3D98F}" vid="{B23890DC-ADDB-4C19-8074-C4E80379CC6C}"/>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Segoe UI" panose="020B0502040204020203" pitchFamily="34" charset="0"/>
            <a:cs typeface="Segoe UI" panose="020B0502040204020203" pitchFamily="34" charset="0"/>
          </a:defRPr>
        </a:defPPr>
      </a:lstStyle>
    </a:txDef>
  </a:objectDefaults>
  <a:extraClrSchemeLst/>
  <a:extLst>
    <a:ext uri="{05A4C25C-085E-4340-85A3-A5531E510DB2}">
      <thm15:themeFamily xmlns:thm15="http://schemas.microsoft.com/office/thememl/2012/main" name="Presentation18" id="{2E754F57-7FDA-4726-8B44-AFE08F4885DC}" vid="{CE02B922-EC49-43E1-BE96-E4541713ACEE}"/>
    </a:ext>
  </a:extLst>
</a:theme>
</file>

<file path=ppt/theme/theme7.xml><?xml version="1.0" encoding="utf-8"?>
<a:theme xmlns:a="http://schemas.openxmlformats.org/drawingml/2006/main" name="1_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8.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Custom 1">
    <a:dk1>
      <a:srgbClr val="4C5A67"/>
    </a:dk1>
    <a:lt1>
      <a:sysClr val="window" lastClr="FFFFFF"/>
    </a:lt1>
    <a:dk2>
      <a:srgbClr val="4C5A67"/>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docProps/app.xml><?xml version="1.0" encoding="utf-8"?>
<Properties xmlns="http://schemas.openxmlformats.org/officeDocument/2006/extended-properties" xmlns:vt="http://schemas.openxmlformats.org/officeDocument/2006/docPropsVTypes">
  <Template/>
  <TotalTime>412</TotalTime>
  <Words>4285</Words>
  <Application>Microsoft Office PowerPoint</Application>
  <PresentationFormat>Widescreen</PresentationFormat>
  <Paragraphs>794</Paragraphs>
  <Slides>87</Slides>
  <Notes>48</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87</vt:i4>
      </vt:variant>
    </vt:vector>
  </HeadingPairs>
  <TitlesOfParts>
    <vt:vector size="114" baseType="lpstr">
      <vt:lpstr>Arial</vt:lpstr>
      <vt:lpstr>Arial Black</vt:lpstr>
      <vt:lpstr>Calibri</vt:lpstr>
      <vt:lpstr>Calibri Light</vt:lpstr>
      <vt:lpstr>Consolas</vt:lpstr>
      <vt:lpstr>Open Sans Light</vt:lpstr>
      <vt:lpstr>Proxima Nova</vt:lpstr>
      <vt:lpstr>Proxima Nova Semibold</vt:lpstr>
      <vt:lpstr>Segoe</vt:lpstr>
      <vt:lpstr>Segoe UI</vt:lpstr>
      <vt:lpstr>Segoe UI Black</vt:lpstr>
      <vt:lpstr>Segoe UI Light</vt:lpstr>
      <vt:lpstr>Segoe UI Semibold</vt:lpstr>
      <vt:lpstr>Segoe UI Semilight</vt:lpstr>
      <vt:lpstr>SegoeUI</vt:lpstr>
      <vt:lpstr>Times New Roman</vt:lpstr>
      <vt:lpstr>Wingdings</vt:lpstr>
      <vt:lpstr>Office Theme</vt:lpstr>
      <vt:lpstr>1_M365 PPT Template - 2017</vt:lpstr>
      <vt:lpstr>1_Office Theme</vt:lpstr>
      <vt:lpstr>Black Template</vt:lpstr>
      <vt:lpstr>Light Gray Template</vt:lpstr>
      <vt:lpstr>2_Office Theme</vt:lpstr>
      <vt:lpstr>1_Light Gray Template</vt:lpstr>
      <vt:lpstr>2_Dynamics 365</vt:lpstr>
      <vt:lpstr>3_Office Theme</vt:lpstr>
      <vt:lpstr>4_Office Theme</vt:lpstr>
      <vt:lpstr>PowerPoint Presentation</vt:lpstr>
      <vt:lpstr>Jenkins NS</vt:lpstr>
      <vt:lpstr>Course Overview</vt:lpstr>
      <vt:lpstr>PowerPoint Presentation</vt:lpstr>
      <vt:lpstr>Agenda</vt:lpstr>
      <vt:lpstr>PowerPoint Presentation</vt:lpstr>
      <vt:lpstr>Low Code Evolution</vt:lpstr>
      <vt:lpstr>The evolution of how people buy applications</vt:lpstr>
      <vt:lpstr>Benefits of low-code development platforms </vt:lpstr>
      <vt:lpstr>Who buys Power Platform?</vt:lpstr>
      <vt:lpstr>Power Platform loved by businesses in all segments</vt:lpstr>
      <vt:lpstr>PowerPoint Presentation</vt:lpstr>
      <vt:lpstr>Who here has a Microsoft 365 background? </vt:lpstr>
      <vt:lpstr>What about a Dynamics 365 background? </vt:lpstr>
      <vt:lpstr>Last, but not least, what about Azure?</vt:lpstr>
      <vt:lpstr>PowerPoint Presentation</vt:lpstr>
      <vt:lpstr>Power Platform Components</vt:lpstr>
      <vt:lpstr>Let’s talk about data</vt:lpstr>
      <vt:lpstr>Let’s talk about data</vt:lpstr>
      <vt:lpstr>Let’s talk about data</vt:lpstr>
      <vt:lpstr>Two Types of Data. . .</vt:lpstr>
      <vt:lpstr>Two Types of Data. . .</vt:lpstr>
      <vt:lpstr>Oh, the apps you can build. . .</vt:lpstr>
      <vt:lpstr>Why external data (Connectors)?</vt:lpstr>
      <vt:lpstr>Why external data (Connectors)?</vt:lpstr>
      <vt:lpstr>Why internal data (Common Data Service)?</vt:lpstr>
      <vt:lpstr>What is the Common Data Service?</vt:lpstr>
      <vt:lpstr>What is the Common Data Service?</vt:lpstr>
      <vt:lpstr>What is the Common Data Service?</vt:lpstr>
      <vt:lpstr>What is the Common Data Service?</vt:lpstr>
      <vt:lpstr>What is the Common Data Service?</vt:lpstr>
      <vt:lpstr>What is the Common Data Service?</vt:lpstr>
      <vt:lpstr>Common Data Service: What’s in the box</vt:lpstr>
      <vt:lpstr>Power Apps</vt:lpstr>
      <vt:lpstr>Microsoft PowerApps</vt:lpstr>
      <vt:lpstr>Benefits of PowerApps</vt:lpstr>
      <vt:lpstr>What can I build with PowerApps?</vt:lpstr>
      <vt:lpstr>PowerPoint Presentation</vt:lpstr>
      <vt:lpstr>PowerPoint Presentation</vt:lpstr>
      <vt:lpstr>Deeply integrated with Microsoft 365</vt:lpstr>
      <vt:lpstr>Why did we go with PowerApps</vt:lpstr>
      <vt:lpstr>Power Apps: a low-code approach to building apps</vt:lpstr>
      <vt:lpstr>Types of Power Apps</vt:lpstr>
      <vt:lpstr>Data Sources and connections</vt:lpstr>
      <vt:lpstr>Data Sources…</vt:lpstr>
      <vt:lpstr>Power Apps</vt:lpstr>
      <vt:lpstr>Power BI</vt:lpstr>
      <vt:lpstr>Power BI: experience your data Any data, any way, anywhere </vt:lpstr>
      <vt:lpstr>PowerPoint Presentation</vt:lpstr>
      <vt:lpstr>PowerPoint Presentation</vt:lpstr>
      <vt:lpstr>PowerPoint Presentation</vt:lpstr>
      <vt:lpstr>PowerPoint Presentation</vt:lpstr>
      <vt:lpstr>PowerPoint Presentation</vt:lpstr>
      <vt:lpstr>PowerPoint Presentation</vt:lpstr>
      <vt:lpstr>Power BI</vt:lpstr>
      <vt:lpstr>Power Automate</vt:lpstr>
      <vt:lpstr>What is Power Automate?</vt:lpstr>
      <vt:lpstr>PowerPoint Presentation</vt:lpstr>
      <vt:lpstr>Types of Flows</vt:lpstr>
      <vt:lpstr>Flow Components</vt:lpstr>
      <vt:lpstr>Power Automate</vt:lpstr>
      <vt:lpstr>Power Virtual Agents</vt:lpstr>
      <vt:lpstr>Empower your people to drive more business value  through easy to create  natural, conversational AI</vt:lpstr>
      <vt:lpstr>Complex challenges</vt:lpstr>
      <vt:lpstr>Chat bots can help, but…</vt:lpstr>
      <vt:lpstr>Our vision: Power Virtual Agents</vt:lpstr>
      <vt:lpstr>Power Virtual Agents is Designed For Everyone The chatbot service that enhances everyone’s experience</vt:lpstr>
      <vt:lpstr>A Robust Virtual Agent Platform</vt:lpstr>
      <vt:lpstr>Making Bots Easy</vt:lpstr>
      <vt:lpstr>Get Started Quickly</vt:lpstr>
      <vt:lpstr>Avoid Repetitive Conversations</vt:lpstr>
      <vt:lpstr>Converse everywhere</vt:lpstr>
      <vt:lpstr>Easily make your bots better</vt:lpstr>
      <vt:lpstr>Power Virtual Agents</vt:lpstr>
      <vt:lpstr>Setup Environment</vt:lpstr>
      <vt:lpstr>Customer Stories</vt:lpstr>
      <vt:lpstr>PowerPoint Presentation</vt:lpstr>
      <vt:lpstr>PowerPoint Presentation</vt:lpstr>
      <vt:lpstr>PowerPoint Presentation</vt:lpstr>
      <vt:lpstr>Vehicle glass repair provider digitizes processes and increases productivity with  self-developed apps </vt:lpstr>
      <vt:lpstr>PowerPoint Presentation</vt:lpstr>
      <vt:lpstr>PowerPoint Presentation</vt:lpstr>
      <vt:lpstr>PowerPoint Presentation</vt:lpstr>
      <vt:lpstr>PowerPoint Presentation</vt:lpstr>
      <vt:lpstr>PowerPoint Presentation</vt:lpstr>
      <vt:lpstr>Day 2 - Power Automate Introduction</vt:lpstr>
      <vt:lpstr>Jenkins 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Nesamony Sundararaj</dc:creator>
  <cp:lastModifiedBy>Jenkins</cp:lastModifiedBy>
  <cp:revision>99</cp:revision>
  <dcterms:created xsi:type="dcterms:W3CDTF">2020-02-12T12:44:10Z</dcterms:created>
  <dcterms:modified xsi:type="dcterms:W3CDTF">2020-05-18T03:15:04Z</dcterms:modified>
</cp:coreProperties>
</file>